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2" r:id="rId2"/>
    <p:sldMasterId id="2147483706" r:id="rId3"/>
    <p:sldMasterId id="2147483738" r:id="rId4"/>
    <p:sldMasterId id="2147483755" r:id="rId5"/>
  </p:sldMasterIdLst>
  <p:notesMasterIdLst>
    <p:notesMasterId r:id="rId41"/>
  </p:notesMasterIdLst>
  <p:handoutMasterIdLst>
    <p:handoutMasterId r:id="rId42"/>
  </p:handoutMasterIdLst>
  <p:sldIdLst>
    <p:sldId id="375" r:id="rId6"/>
    <p:sldId id="377" r:id="rId7"/>
    <p:sldId id="346" r:id="rId8"/>
    <p:sldId id="348" r:id="rId9"/>
    <p:sldId id="382" r:id="rId10"/>
    <p:sldId id="383" r:id="rId11"/>
    <p:sldId id="385" r:id="rId12"/>
    <p:sldId id="387" r:id="rId13"/>
    <p:sldId id="351" r:id="rId14"/>
    <p:sldId id="378" r:id="rId15"/>
    <p:sldId id="353" r:id="rId16"/>
    <p:sldId id="363" r:id="rId17"/>
    <p:sldId id="364" r:id="rId18"/>
    <p:sldId id="365" r:id="rId19"/>
    <p:sldId id="367" r:id="rId20"/>
    <p:sldId id="368" r:id="rId21"/>
    <p:sldId id="359" r:id="rId22"/>
    <p:sldId id="401" r:id="rId23"/>
    <p:sldId id="402" r:id="rId24"/>
    <p:sldId id="403" r:id="rId25"/>
    <p:sldId id="404" r:id="rId26"/>
    <p:sldId id="388" r:id="rId27"/>
    <p:sldId id="389" r:id="rId28"/>
    <p:sldId id="390" r:id="rId29"/>
    <p:sldId id="391" r:id="rId30"/>
    <p:sldId id="392" r:id="rId31"/>
    <p:sldId id="393" r:id="rId32"/>
    <p:sldId id="394" r:id="rId33"/>
    <p:sldId id="395" r:id="rId34"/>
    <p:sldId id="396" r:id="rId35"/>
    <p:sldId id="397" r:id="rId36"/>
    <p:sldId id="398" r:id="rId37"/>
    <p:sldId id="399" r:id="rId38"/>
    <p:sldId id="400" r:id="rId39"/>
    <p:sldId id="299" r:id="rId4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3D370B-B274-4BCD-8B0C-F05F5E3E97B6}" name="Ines Ivaniš" initials="II" userId="S::iivanis@mrosp.hr::126c29cb-3a5e-4043-92e0-8343ca371bb4" providerId="AD"/>
  <p188:author id="{DE24FFB9-0787-D0BD-4FC2-8690F15C29A6}" name="Ivan Vidiš" initials="IV" userId="S::ividis@mrosp.hr::7e0134d1-0479-47a0-9a7e-7fe8a43026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94BF"/>
    <a:srgbClr val="194696"/>
    <a:srgbClr val="DADADA"/>
    <a:srgbClr val="E2E1E2"/>
    <a:srgbClr val="D7D6D6"/>
    <a:srgbClr val="D12227"/>
    <a:srgbClr val="96AAA1"/>
    <a:srgbClr val="06A1DC"/>
    <a:srgbClr val="817F6F"/>
    <a:srgbClr val="39B4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080" autoAdjust="0"/>
    <p:restoredTop sz="94904"/>
  </p:normalViewPr>
  <p:slideViewPr>
    <p:cSldViewPr snapToGrid="0">
      <p:cViewPr varScale="1">
        <p:scale>
          <a:sx n="72" d="100"/>
          <a:sy n="72" d="100"/>
        </p:scale>
        <p:origin x="504" y="60"/>
      </p:cViewPr>
      <p:guideLst/>
    </p:cSldViewPr>
  </p:slideViewPr>
  <p:notesTextViewPr>
    <p:cViewPr>
      <p:scale>
        <a:sx n="1" d="1"/>
        <a:sy n="1" d="1"/>
      </p:scale>
      <p:origin x="0" y="0"/>
    </p:cViewPr>
  </p:notesTextViewPr>
  <p:notesViewPr>
    <p:cSldViewPr snapToGrid="0">
      <p:cViewPr varScale="1">
        <p:scale>
          <a:sx n="99" d="100"/>
          <a:sy n="99" d="100"/>
        </p:scale>
        <p:origin x="3072"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47" Type="http://schemas.microsoft.com/office/2018/10/relationships/authors" Target="author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79821278-3FC3-9F2C-A3E8-0053DCAAFC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10418871-D109-E1A1-A7B8-8C658772F6D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D0A92C-8D11-E04D-9817-8E4791AE7350}" type="datetimeFigureOut">
              <a:rPr lang="fr-FR" smtClean="0"/>
              <a:t>04/02/2025</a:t>
            </a:fld>
            <a:endParaRPr lang="fr-FR"/>
          </a:p>
        </p:txBody>
      </p:sp>
      <p:sp>
        <p:nvSpPr>
          <p:cNvPr id="4" name="Espace réservé du pied de page 3">
            <a:extLst>
              <a:ext uri="{FF2B5EF4-FFF2-40B4-BE49-F238E27FC236}">
                <a16:creationId xmlns:a16="http://schemas.microsoft.com/office/drawing/2014/main" id="{E2FF45E8-2BE5-D9DE-2C1E-96A097FD82F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B5775E87-2C37-29E0-0D8F-0EB455A5C3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E022E02-A1DE-4949-9C97-F0CE497B173A}" type="slidenum">
              <a:rPr lang="fr-FR" smtClean="0"/>
              <a:t>‹#›</a:t>
            </a:fld>
            <a:endParaRPr lang="fr-FR"/>
          </a:p>
        </p:txBody>
      </p:sp>
    </p:spTree>
    <p:extLst>
      <p:ext uri="{BB962C8B-B14F-4D97-AF65-F5344CB8AC3E}">
        <p14:creationId xmlns:p14="http://schemas.microsoft.com/office/powerpoint/2010/main" val="7794883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FD5900-4FF1-2340-936C-DEE8ECE9712F}" type="datetimeFigureOut">
              <a:rPr lang="fr-FR" smtClean="0"/>
              <a:t>04/02/2025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1C90D5-0DC0-FA47-ADC6-3EC7863AF81E}" type="slidenum">
              <a:rPr lang="fr-FR" smtClean="0"/>
              <a:t>‹#›</a:t>
            </a:fld>
            <a:endParaRPr lang="fr-FR"/>
          </a:p>
        </p:txBody>
      </p:sp>
    </p:spTree>
    <p:extLst>
      <p:ext uri="{BB962C8B-B14F-4D97-AF65-F5344CB8AC3E}">
        <p14:creationId xmlns:p14="http://schemas.microsoft.com/office/powerpoint/2010/main" val="3701009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149318-CDB3-4D7B-9416-DC56EEE6DCC1}"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52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r-Latn-RS" altLang="sr-Latn-R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33AE7-AEA9-452F-A7E8-1FC0D1692446}" type="slidenum">
              <a:rPr kumimoji="0" lang="en-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015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X</a:t>
            </a:r>
          </a:p>
        </p:txBody>
      </p:sp>
      <p:sp>
        <p:nvSpPr>
          <p:cNvPr id="4" name="Rezervirano mjesto broja slajda 3"/>
          <p:cNvSpPr>
            <a:spLocks noGrp="1"/>
          </p:cNvSpPr>
          <p:nvPr>
            <p:ph type="sldNum" sz="quarter" idx="5"/>
          </p:nvPr>
        </p:nvSpPr>
        <p:spPr/>
        <p:txBody>
          <a:bodyPr/>
          <a:lstStyle/>
          <a:p>
            <a:fld id="{A91C90D5-0DC0-FA47-ADC6-3EC7863AF81E}" type="slidenum">
              <a:rPr lang="fr-FR" smtClean="0"/>
              <a:t>18</a:t>
            </a:fld>
            <a:endParaRPr lang="fr-FR"/>
          </a:p>
        </p:txBody>
      </p:sp>
    </p:spTree>
    <p:extLst>
      <p:ext uri="{BB962C8B-B14F-4D97-AF65-F5344CB8AC3E}">
        <p14:creationId xmlns:p14="http://schemas.microsoft.com/office/powerpoint/2010/main" val="3007329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DD122-E06E-7FC9-2133-CEE4D61A96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CFD7C7-E348-29B9-97CC-46C8610393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7444A9-5A82-78E4-47A7-D46A89ED08C1}"/>
              </a:ext>
            </a:extLst>
          </p:cNvPr>
          <p:cNvSpPr>
            <a:spLocks noGrp="1"/>
          </p:cNvSpPr>
          <p:nvPr>
            <p:ph type="body" idx="1"/>
          </p:nvPr>
        </p:nvSpPr>
        <p:spPr/>
        <p:txBody>
          <a:bodyPr/>
          <a:lstStyle/>
          <a:p>
            <a:endParaRPr lang="hr-HR" dirty="0"/>
          </a:p>
        </p:txBody>
      </p:sp>
      <p:sp>
        <p:nvSpPr>
          <p:cNvPr id="4" name="Slide Number Placeholder 3">
            <a:extLst>
              <a:ext uri="{FF2B5EF4-FFF2-40B4-BE49-F238E27FC236}">
                <a16:creationId xmlns:a16="http://schemas.microsoft.com/office/drawing/2014/main" id="{ADB12DEE-99C8-1342-10D1-AE6A4D3FB1EA}"/>
              </a:ext>
            </a:extLst>
          </p:cNvPr>
          <p:cNvSpPr>
            <a:spLocks noGrp="1"/>
          </p:cNvSpPr>
          <p:nvPr>
            <p:ph type="sldNum" sz="quarter" idx="5"/>
          </p:nvPr>
        </p:nvSpPr>
        <p:spPr/>
        <p:txBody>
          <a:bodyPr/>
          <a:lstStyle/>
          <a:p>
            <a:fld id="{A91C90D5-0DC0-FA47-ADC6-3EC7863AF81E}" type="slidenum">
              <a:rPr lang="fr-FR" smtClean="0"/>
              <a:t>22</a:t>
            </a:fld>
            <a:endParaRPr lang="fr-FR"/>
          </a:p>
        </p:txBody>
      </p:sp>
    </p:spTree>
    <p:extLst>
      <p:ext uri="{BB962C8B-B14F-4D97-AF65-F5344CB8AC3E}">
        <p14:creationId xmlns:p14="http://schemas.microsoft.com/office/powerpoint/2010/main" val="18221381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6.emf"/></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2" name="Image 3">
            <a:extLst>
              <a:ext uri="{FF2B5EF4-FFF2-40B4-BE49-F238E27FC236}">
                <a16:creationId xmlns:a16="http://schemas.microsoft.com/office/drawing/2014/main" id="{9F3153D0-BA6B-AFDD-BC02-4E679E51DB2A}"/>
              </a:ext>
            </a:extLst>
          </p:cNvPr>
          <p:cNvPicPr>
            <a:picLocks noChangeAspect="1"/>
          </p:cNvPicPr>
          <p:nvPr userDrawn="1"/>
        </p:nvPicPr>
        <p:blipFill rotWithShape="1">
          <a:blip r:embed="rId2"/>
          <a:srcRect t="76968"/>
          <a:stretch/>
        </p:blipFill>
        <p:spPr>
          <a:xfrm>
            <a:off x="4085572" y="4615543"/>
            <a:ext cx="4020856" cy="1013349"/>
          </a:xfrm>
          <a:prstGeom prst="rect">
            <a:avLst/>
          </a:prstGeom>
        </p:spPr>
      </p:pic>
      <p:sp>
        <p:nvSpPr>
          <p:cNvPr id="3" name="Rectangle 2">
            <a:extLst>
              <a:ext uri="{FF2B5EF4-FFF2-40B4-BE49-F238E27FC236}">
                <a16:creationId xmlns:a16="http://schemas.microsoft.com/office/drawing/2014/main" id="{1B974F13-4B91-5EC6-01B5-030746B47F92}"/>
              </a:ext>
            </a:extLst>
          </p:cNvPr>
          <p:cNvSpPr/>
          <p:nvPr userDrawn="1"/>
        </p:nvSpPr>
        <p:spPr>
          <a:xfrm rot="2711591">
            <a:off x="4217895" y="2326176"/>
            <a:ext cx="638932" cy="638932"/>
          </a:xfrm>
          <a:prstGeom prst="rect">
            <a:avLst/>
          </a:prstGeom>
          <a:solidFill>
            <a:srgbClr val="39B4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17A58D22-7F33-9EEA-5445-FB04699EF28B}"/>
              </a:ext>
            </a:extLst>
          </p:cNvPr>
          <p:cNvSpPr/>
          <p:nvPr userDrawn="1"/>
        </p:nvSpPr>
        <p:spPr>
          <a:xfrm rot="2711591">
            <a:off x="5146808" y="2326176"/>
            <a:ext cx="638932" cy="638932"/>
          </a:xfrm>
          <a:prstGeom prst="rect">
            <a:avLst/>
          </a:prstGeom>
          <a:solidFill>
            <a:srgbClr val="D222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1D19C784-BBD2-B77F-B7F2-1F46B634D76B}"/>
              </a:ext>
            </a:extLst>
          </p:cNvPr>
          <p:cNvSpPr/>
          <p:nvPr userDrawn="1"/>
        </p:nvSpPr>
        <p:spPr>
          <a:xfrm rot="2711591">
            <a:off x="6104752" y="2326176"/>
            <a:ext cx="638932" cy="638932"/>
          </a:xfrm>
          <a:prstGeom prst="rect">
            <a:avLst/>
          </a:prstGeom>
          <a:solidFill>
            <a:srgbClr val="06A1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51B9B4B1-F320-E4DA-448F-C329E79F1362}"/>
              </a:ext>
            </a:extLst>
          </p:cNvPr>
          <p:cNvSpPr/>
          <p:nvPr userDrawn="1"/>
        </p:nvSpPr>
        <p:spPr>
          <a:xfrm rot="2711591">
            <a:off x="7179010" y="2326176"/>
            <a:ext cx="638932" cy="638932"/>
          </a:xfrm>
          <a:prstGeom prst="rect">
            <a:avLst/>
          </a:prstGeom>
          <a:solidFill>
            <a:srgbClr val="B3B2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715CDBAF-3BB2-0867-6123-8B6D4D924616}"/>
              </a:ext>
            </a:extLst>
          </p:cNvPr>
          <p:cNvSpPr/>
          <p:nvPr userDrawn="1"/>
        </p:nvSpPr>
        <p:spPr>
          <a:xfrm rot="2711591">
            <a:off x="6104752" y="1353720"/>
            <a:ext cx="638932" cy="638932"/>
          </a:xfrm>
          <a:prstGeom prst="rect">
            <a:avLst/>
          </a:prstGeom>
          <a:solidFill>
            <a:srgbClr val="B3B2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A153DF59-D039-F15B-A89D-F5FA31C499C1}"/>
              </a:ext>
            </a:extLst>
          </p:cNvPr>
          <p:cNvSpPr/>
          <p:nvPr userDrawn="1"/>
        </p:nvSpPr>
        <p:spPr>
          <a:xfrm rot="2711591">
            <a:off x="6104752" y="3313147"/>
            <a:ext cx="638932" cy="638932"/>
          </a:xfrm>
          <a:prstGeom prst="rect">
            <a:avLst/>
          </a:prstGeom>
          <a:solidFill>
            <a:srgbClr val="B3B2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019CB590-4B5C-6DAA-D7E1-A901D2E6F7E9}"/>
              </a:ext>
            </a:extLst>
          </p:cNvPr>
          <p:cNvSpPr/>
          <p:nvPr userDrawn="1"/>
        </p:nvSpPr>
        <p:spPr>
          <a:xfrm rot="2711591">
            <a:off x="6641782" y="2834177"/>
            <a:ext cx="638932" cy="638932"/>
          </a:xfrm>
          <a:prstGeom prst="rect">
            <a:avLst/>
          </a:prstGeom>
          <a:solidFill>
            <a:srgbClr val="D222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BA4B0457-8246-1DBC-866E-17F55AE05050}"/>
              </a:ext>
            </a:extLst>
          </p:cNvPr>
          <p:cNvSpPr/>
          <p:nvPr userDrawn="1"/>
        </p:nvSpPr>
        <p:spPr>
          <a:xfrm rot="2711591">
            <a:off x="6641782" y="1847204"/>
            <a:ext cx="638932" cy="638932"/>
          </a:xfrm>
          <a:prstGeom prst="rect">
            <a:avLst/>
          </a:prstGeom>
          <a:solidFill>
            <a:srgbClr val="D222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7259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
                                        <p:tgtEl>
                                          <p:spTgt spid="3"/>
                                        </p:tgtEl>
                                      </p:cBhvr>
                                    </p:animEffect>
                                  </p:childTnLst>
                                </p:cTn>
                              </p:par>
                            </p:childTnLst>
                          </p:cTn>
                        </p:par>
                        <p:par>
                          <p:cTn id="8" fill="hold">
                            <p:stCondLst>
                              <p:cond delay="2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
                                        <p:tgtEl>
                                          <p:spTgt spid="4"/>
                                        </p:tgtEl>
                                      </p:cBhvr>
                                    </p:animEffect>
                                  </p:childTnLst>
                                </p:cTn>
                              </p:par>
                            </p:childTnLst>
                          </p:cTn>
                        </p:par>
                        <p:par>
                          <p:cTn id="12" fill="hold">
                            <p:stCondLst>
                              <p:cond delay="4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
                                        <p:tgtEl>
                                          <p:spTgt spid="5"/>
                                        </p:tgtEl>
                                      </p:cBhvr>
                                    </p:animEffect>
                                  </p:childTnLst>
                                </p:cTn>
                              </p:par>
                            </p:childTnLst>
                          </p:cTn>
                        </p:par>
                        <p:par>
                          <p:cTn id="16" fill="hold">
                            <p:stCondLst>
                              <p:cond delay="6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
                                        <p:tgtEl>
                                          <p:spTgt spid="12"/>
                                        </p:tgtEl>
                                      </p:cBhvr>
                                    </p:animEffect>
                                  </p:childTnLst>
                                </p:cTn>
                              </p:par>
                            </p:childTnLst>
                          </p:cTn>
                        </p:par>
                        <p:par>
                          <p:cTn id="20" fill="hold">
                            <p:stCondLst>
                              <p:cond delay="8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
                                        <p:tgtEl>
                                          <p:spTgt spid="11"/>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
                                        <p:tgtEl>
                                          <p:spTgt spid="7"/>
                                        </p:tgtEl>
                                      </p:cBhvr>
                                    </p:animEffect>
                                  </p:childTnLst>
                                </p:cTn>
                              </p:par>
                            </p:childTnLst>
                          </p:cTn>
                        </p:par>
                        <p:par>
                          <p:cTn id="28" fill="hold">
                            <p:stCondLst>
                              <p:cond delay="1200"/>
                            </p:stCondLst>
                            <p:childTnLst>
                              <p:par>
                                <p:cTn id="29" presetID="10"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00"/>
                                        <p:tgtEl>
                                          <p:spTgt spid="9"/>
                                        </p:tgtEl>
                                      </p:cBhvr>
                                    </p:animEffect>
                                  </p:childTnLst>
                                </p:cTn>
                              </p:par>
                            </p:childTnLst>
                          </p:cTn>
                        </p:par>
                        <p:par>
                          <p:cTn id="32" fill="hold">
                            <p:stCondLst>
                              <p:cond delay="1400"/>
                            </p:stCondLst>
                            <p:childTnLst>
                              <p:par>
                                <p:cTn id="33" presetID="10"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00"/>
                                        <p:tgtEl>
                                          <p:spTgt spid="6"/>
                                        </p:tgtEl>
                                      </p:cBhvr>
                                    </p:animEffect>
                                  </p:childTnLst>
                                </p:cTn>
                              </p:par>
                            </p:childTnLst>
                          </p:cTn>
                        </p:par>
                        <p:par>
                          <p:cTn id="36" fill="hold">
                            <p:stCondLst>
                              <p:cond delay="1600"/>
                            </p:stCondLst>
                            <p:childTnLst>
                              <p:par>
                                <p:cTn id="37" presetID="10"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6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P spid="11" grpId="0" animBg="1"/>
      <p:bldP spid="1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ekstualni slide (zele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B95D84C-4C9E-136D-FEEE-9796895D070C}"/>
              </a:ext>
            </a:extLst>
          </p:cNvPr>
          <p:cNvSpPr>
            <a:spLocks noGrp="1"/>
          </p:cNvSpPr>
          <p:nvPr>
            <p:ph type="title" hasCustomPrompt="1"/>
          </p:nvPr>
        </p:nvSpPr>
        <p:spPr/>
        <p:txBody>
          <a:bodyPr>
            <a:noAutofit/>
          </a:bodyPr>
          <a:lstStyle>
            <a:lvl1pPr>
              <a:defRPr sz="4800" b="1">
                <a:solidFill>
                  <a:schemeClr val="bg1"/>
                </a:solidFill>
              </a:defRPr>
            </a:lvl1pPr>
          </a:lstStyle>
          <a:p>
            <a:r>
              <a:rPr lang="hr-HR" dirty="0"/>
              <a:t>Naslov </a:t>
            </a:r>
            <a:r>
              <a:rPr lang="hr-HR" dirty="0" err="1"/>
              <a:t>slidea</a:t>
            </a:r>
            <a:endParaRPr lang="hr-HR" dirty="0"/>
          </a:p>
        </p:txBody>
      </p:sp>
      <p:sp>
        <p:nvSpPr>
          <p:cNvPr id="3" name="Rezervirano mjesto sadržaja 2">
            <a:extLst>
              <a:ext uri="{FF2B5EF4-FFF2-40B4-BE49-F238E27FC236}">
                <a16:creationId xmlns:a16="http://schemas.microsoft.com/office/drawing/2014/main" id="{7A964C9C-AA93-1A36-4A7A-2BD6B53CE639}"/>
              </a:ext>
            </a:extLst>
          </p:cNvPr>
          <p:cNvSpPr>
            <a:spLocks noGrp="1"/>
          </p:cNvSpPr>
          <p:nvPr>
            <p:ph idx="1"/>
          </p:nvPr>
        </p:nvSpPr>
        <p:spPr>
          <a:noFill/>
        </p:spPr>
        <p:txBody>
          <a:bodyPr anchor="b" anchorCtr="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Tree>
    <p:extLst>
      <p:ext uri="{BB962C8B-B14F-4D97-AF65-F5344CB8AC3E}">
        <p14:creationId xmlns:p14="http://schemas.microsoft.com/office/powerpoint/2010/main" val="41742660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Naslov-tekst 2 stupca">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4522788"/>
            <a:ext cx="12185650"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55225" y="5959475"/>
            <a:ext cx="1749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3">
            <a:extLst>
              <a:ext uri="{FF2B5EF4-FFF2-40B4-BE49-F238E27FC236}">
                <a16:creationId xmlns:a16="http://schemas.microsoft.com/office/drawing/2014/main" id="{2773410B-9BBF-3F48-9A64-B2160C02359B}"/>
              </a:ext>
            </a:extLst>
          </p:cNvPr>
          <p:cNvSpPr>
            <a:spLocks noGrp="1"/>
          </p:cNvSpPr>
          <p:nvPr>
            <p:ph type="body" sz="quarter" idx="10"/>
          </p:nvPr>
        </p:nvSpPr>
        <p:spPr>
          <a:xfrm>
            <a:off x="475865" y="2312624"/>
            <a:ext cx="5353334" cy="2731566"/>
          </a:xfrm>
          <a:prstGeom prst="rect">
            <a:avLst/>
          </a:prstGeom>
        </p:spPr>
        <p:txBody>
          <a:bodyPr lIns="0" tIns="45710" rIns="0" bIns="45710">
            <a:noAutofit/>
          </a:bodyPr>
          <a:lstStyle>
            <a:lvl1pPr marL="57150" indent="0">
              <a:lnSpc>
                <a:spcPct val="95000"/>
              </a:lnSpc>
              <a:spcBef>
                <a:spcPts val="1110"/>
              </a:spcBef>
              <a:buClr>
                <a:schemeClr val="bg1"/>
              </a:buClr>
              <a:buSzPct val="60000"/>
              <a:buFontTx/>
              <a:buNone/>
              <a:defRPr sz="1800" b="0" i="0">
                <a:solidFill>
                  <a:srgbClr val="39454F"/>
                </a:solidFill>
                <a:latin typeface="Calibri Light" panose="020F0302020204030204" pitchFamily="34" charset="0"/>
                <a:cs typeface="Calibri Light" panose="020F0302020204030204" pitchFamily="34" charset="0"/>
              </a:defRPr>
            </a:lvl1pPr>
            <a:lvl2pPr marL="174625" indent="0">
              <a:lnSpc>
                <a:spcPct val="95000"/>
              </a:lnSpc>
              <a:spcBef>
                <a:spcPts val="450"/>
              </a:spcBef>
              <a:buClr>
                <a:schemeClr val="bg1"/>
              </a:buClr>
              <a:buSzPct val="60000"/>
              <a:buFontTx/>
              <a:buNone/>
              <a:defRPr sz="2000" b="0" i="0">
                <a:solidFill>
                  <a:schemeClr val="bg1"/>
                </a:solidFill>
                <a:latin typeface="Raleway Light" panose="020B0403030101060003" pitchFamily="34" charset="77"/>
                <a:cs typeface="Raleway Light" panose="020B0403030101060003" pitchFamily="34" charset="77"/>
              </a:defRPr>
            </a:lvl2pPr>
            <a:lvl3pPr marL="288925" indent="0">
              <a:buClr>
                <a:schemeClr val="bg1"/>
              </a:buClr>
              <a:buSzPct val="60000"/>
              <a:buFontTx/>
              <a:buNone/>
              <a:defRPr sz="1800" b="0" i="0">
                <a:solidFill>
                  <a:schemeClr val="bg1"/>
                </a:solidFill>
                <a:latin typeface="Raleway Light" panose="020B0403030101060003" pitchFamily="34" charset="77"/>
                <a:cs typeface="Raleway Light" panose="020B0403030101060003" pitchFamily="34" charset="77"/>
              </a:defRPr>
            </a:lvl3pPr>
            <a:lvl4pPr marL="403225" indent="0">
              <a:buClr>
                <a:schemeClr val="bg1"/>
              </a:buClr>
              <a:buSzPct val="60000"/>
              <a:buFontTx/>
              <a:buNone/>
              <a:defRPr sz="1600" b="0" i="0">
                <a:solidFill>
                  <a:schemeClr val="bg1"/>
                </a:solidFill>
                <a:latin typeface="Raleway Light" panose="020B0403030101060003" pitchFamily="34" charset="77"/>
                <a:cs typeface="Raleway Light" panose="020B0403030101060003" pitchFamily="34" charset="77"/>
              </a:defRPr>
            </a:lvl4pPr>
            <a:lvl5pPr marL="517525" indent="0">
              <a:buClr>
                <a:schemeClr val="bg1"/>
              </a:buClr>
              <a:buSzPct val="60000"/>
              <a:buFontTx/>
              <a:buNone/>
              <a:defRPr sz="1400" b="0" i="0">
                <a:solidFill>
                  <a:schemeClr val="bg1"/>
                </a:solidFill>
                <a:latin typeface="Raleway Light" panose="020B0403030101060003" pitchFamily="34" charset="77"/>
                <a:cs typeface="Raleway Light" panose="020B0403030101060003" pitchFamily="34" charset="77"/>
              </a:defRPr>
            </a:lvl5pPr>
          </a:lstStyle>
          <a:p>
            <a:pPr lvl="0"/>
            <a:r>
              <a:rPr lang="en-US"/>
              <a:t>Edit Master text styles</a:t>
            </a:r>
          </a:p>
        </p:txBody>
      </p:sp>
      <p:sp>
        <p:nvSpPr>
          <p:cNvPr id="12" name="Text Placeholder 3">
            <a:extLst>
              <a:ext uri="{FF2B5EF4-FFF2-40B4-BE49-F238E27FC236}">
                <a16:creationId xmlns:a16="http://schemas.microsoft.com/office/drawing/2014/main" id="{1D5E591D-8A77-5241-8832-7813A2FBE324}"/>
              </a:ext>
            </a:extLst>
          </p:cNvPr>
          <p:cNvSpPr>
            <a:spLocks noGrp="1"/>
          </p:cNvSpPr>
          <p:nvPr>
            <p:ph type="body" sz="quarter" idx="11"/>
          </p:nvPr>
        </p:nvSpPr>
        <p:spPr>
          <a:xfrm>
            <a:off x="6134100" y="2312624"/>
            <a:ext cx="5353334" cy="3242021"/>
          </a:xfrm>
          <a:prstGeom prst="rect">
            <a:avLst/>
          </a:prstGeom>
        </p:spPr>
        <p:txBody>
          <a:bodyPr lIns="0" tIns="45710" rIns="0" bIns="45710">
            <a:noAutofit/>
          </a:bodyPr>
          <a:lstStyle>
            <a:lvl1pPr marL="57150" indent="0">
              <a:lnSpc>
                <a:spcPct val="95000"/>
              </a:lnSpc>
              <a:spcBef>
                <a:spcPts val="1110"/>
              </a:spcBef>
              <a:buClr>
                <a:schemeClr val="bg1"/>
              </a:buClr>
              <a:buSzPct val="60000"/>
              <a:buFont typeface="Arial" panose="020B0604020202020204" pitchFamily="34" charset="0"/>
              <a:buNone/>
              <a:defRPr sz="1800" b="0" i="0" baseline="0">
                <a:solidFill>
                  <a:srgbClr val="39454F"/>
                </a:solidFill>
                <a:latin typeface="Calibri Light" panose="020F0302020204030204" pitchFamily="34" charset="0"/>
                <a:cs typeface="Calibri Light" panose="020F0302020204030204" pitchFamily="34" charset="0"/>
              </a:defRPr>
            </a:lvl1pPr>
            <a:lvl2pPr marL="174625" indent="0">
              <a:lnSpc>
                <a:spcPct val="95000"/>
              </a:lnSpc>
              <a:spcBef>
                <a:spcPts val="450"/>
              </a:spcBef>
              <a:buClr>
                <a:schemeClr val="bg1"/>
              </a:buClr>
              <a:buSzPct val="60000"/>
              <a:buFont typeface="Arial" panose="020B0604020202020204" pitchFamily="34" charset="0"/>
              <a:buNone/>
              <a:defRPr sz="2000" b="0" i="0">
                <a:solidFill>
                  <a:schemeClr val="bg1"/>
                </a:solidFill>
                <a:latin typeface="Raleway Light" panose="020B0403030101060003" pitchFamily="34" charset="77"/>
                <a:cs typeface="Raleway Light" panose="020B0403030101060003" pitchFamily="34" charset="77"/>
              </a:defRPr>
            </a:lvl2pPr>
            <a:lvl3pPr marL="288925" indent="0">
              <a:buClr>
                <a:schemeClr val="bg1"/>
              </a:buClr>
              <a:buSzPct val="60000"/>
              <a:buFont typeface="Arial" panose="020B0604020202020204" pitchFamily="34" charset="0"/>
              <a:buNone/>
              <a:defRPr sz="1800" b="0" i="0">
                <a:solidFill>
                  <a:schemeClr val="bg1"/>
                </a:solidFill>
                <a:latin typeface="Raleway Light" panose="020B0403030101060003" pitchFamily="34" charset="77"/>
                <a:cs typeface="Raleway Light" panose="020B0403030101060003" pitchFamily="34" charset="77"/>
              </a:defRPr>
            </a:lvl3pPr>
            <a:lvl4pPr marL="403225" indent="0">
              <a:buClr>
                <a:schemeClr val="bg1"/>
              </a:buClr>
              <a:buSzPct val="60000"/>
              <a:buFont typeface="Arial" panose="020B0604020202020204" pitchFamily="34" charset="0"/>
              <a:buNone/>
              <a:defRPr sz="1600" b="0" i="0">
                <a:solidFill>
                  <a:schemeClr val="bg1"/>
                </a:solidFill>
                <a:latin typeface="Raleway Light" panose="020B0403030101060003" pitchFamily="34" charset="77"/>
                <a:cs typeface="Raleway Light" panose="020B0403030101060003" pitchFamily="34" charset="77"/>
              </a:defRPr>
            </a:lvl4pPr>
            <a:lvl5pPr marL="517525" indent="0">
              <a:buClr>
                <a:schemeClr val="bg1"/>
              </a:buClr>
              <a:buSzPct val="60000"/>
              <a:buFont typeface="Arial" panose="020B0604020202020204" pitchFamily="34" charset="0"/>
              <a:buNone/>
              <a:defRPr sz="1400" b="0" i="0">
                <a:solidFill>
                  <a:schemeClr val="bg1"/>
                </a:solidFill>
                <a:latin typeface="Raleway Light" panose="020B0403030101060003" pitchFamily="34" charset="77"/>
                <a:cs typeface="Raleway Light" panose="020B0403030101060003" pitchFamily="34" charset="77"/>
              </a:defRPr>
            </a:lvl5pPr>
          </a:lstStyle>
          <a:p>
            <a:pPr lvl="0"/>
            <a:r>
              <a:rPr lang="en-US"/>
              <a:t>Edit Master text styles</a:t>
            </a:r>
          </a:p>
        </p:txBody>
      </p:sp>
      <p:sp>
        <p:nvSpPr>
          <p:cNvPr id="16" name="Title Placeholder 5">
            <a:extLst>
              <a:ext uri="{FF2B5EF4-FFF2-40B4-BE49-F238E27FC236}">
                <a16:creationId xmlns:a16="http://schemas.microsoft.com/office/drawing/2014/main" id="{9EFB7A27-A9C0-2B4F-A798-B16F55B3B39C}"/>
              </a:ext>
            </a:extLst>
          </p:cNvPr>
          <p:cNvSpPr>
            <a:spLocks noGrp="1"/>
          </p:cNvSpPr>
          <p:nvPr>
            <p:ph type="title"/>
          </p:nvPr>
        </p:nvSpPr>
        <p:spPr bwMode="auto">
          <a:xfrm>
            <a:off x="475865" y="504254"/>
            <a:ext cx="11011569" cy="1008123"/>
          </a:xfrm>
          <a:prstGeom prst="rect">
            <a:avLst/>
          </a:prstGeom>
          <a:noFill/>
          <a:ln>
            <a:noFill/>
          </a:ln>
          <a:extLst>
            <a:ext uri="{909E8E84-426E-40dd-AFC4-6F175D3DCCD1}"/>
            <a:ext uri="{91240B29-F687-4f45-9708-019B960494DF}"/>
          </a:extLst>
        </p:spPr>
        <p:txBody>
          <a:bodyPr anchor="b">
            <a:normAutofit/>
          </a:bodyPr>
          <a:lstStyle>
            <a:lvl1pPr>
              <a:defRPr sz="3000" b="0" i="0">
                <a:solidFill>
                  <a:srgbClr val="464646"/>
                </a:solidFill>
                <a:latin typeface="Calibri Light" panose="020F0302020204030204" pitchFamily="34" charset="0"/>
                <a:cs typeface="Calibri Light" panose="020F0302020204030204" pitchFamily="34" charset="0"/>
              </a:defRPr>
            </a:lvl1pPr>
          </a:lstStyle>
          <a:p>
            <a:pPr lvl="0"/>
            <a:r>
              <a:rPr lang="en-US"/>
              <a:t>Click to edit Master title style</a:t>
            </a:r>
            <a:endParaRPr lang="en-GB" dirty="0"/>
          </a:p>
        </p:txBody>
      </p:sp>
      <p:sp>
        <p:nvSpPr>
          <p:cNvPr id="17" name="Text Placeholder 23">
            <a:extLst>
              <a:ext uri="{FF2B5EF4-FFF2-40B4-BE49-F238E27FC236}">
                <a16:creationId xmlns:a16="http://schemas.microsoft.com/office/drawing/2014/main" id="{AEAF3D5A-CB72-194B-984D-010525E3E80F}"/>
              </a:ext>
            </a:extLst>
          </p:cNvPr>
          <p:cNvSpPr>
            <a:spLocks noGrp="1"/>
          </p:cNvSpPr>
          <p:nvPr>
            <p:ph type="body" sz="quarter" idx="13"/>
          </p:nvPr>
        </p:nvSpPr>
        <p:spPr>
          <a:xfrm>
            <a:off x="476251" y="1634387"/>
            <a:ext cx="11011183" cy="568325"/>
          </a:xfrm>
          <a:prstGeom prst="rect">
            <a:avLst/>
          </a:prstGeom>
        </p:spPr>
        <p:txBody>
          <a:bodyPr anchor="t" anchorCtr="0"/>
          <a:lstStyle>
            <a:lvl1pPr marL="0" indent="0">
              <a:buFontTx/>
              <a:buNone/>
              <a:defRPr b="0" i="0">
                <a:solidFill>
                  <a:srgbClr val="464646"/>
                </a:solidFill>
                <a:latin typeface="Calibri Light" panose="020F0302020204030204" pitchFamily="34" charset="0"/>
                <a:cs typeface="Calibri Light" panose="020F0302020204030204" pitchFamily="34" charset="0"/>
              </a:defRPr>
            </a:lvl1pPr>
          </a:lstStyle>
          <a:p>
            <a:pPr lvl="0"/>
            <a:r>
              <a:rPr lang="en-US"/>
              <a:t>Edit Master text styles</a:t>
            </a:r>
          </a:p>
        </p:txBody>
      </p:sp>
    </p:spTree>
    <p:extLst>
      <p:ext uri="{BB962C8B-B14F-4D97-AF65-F5344CB8AC3E}">
        <p14:creationId xmlns:p14="http://schemas.microsoft.com/office/powerpoint/2010/main" val="1741135375"/>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Naslov-tekst 2 stupca">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365500"/>
            <a:ext cx="12192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6250" y="5959475"/>
            <a:ext cx="1749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2">
            <a:extLst>
              <a:ext uri="{FF2B5EF4-FFF2-40B4-BE49-F238E27FC236}">
                <a16:creationId xmlns:a16="http://schemas.microsoft.com/office/drawing/2014/main" id="{A55074D6-B947-854F-9DD2-AA6358B117E3}"/>
              </a:ext>
            </a:extLst>
          </p:cNvPr>
          <p:cNvSpPr>
            <a:spLocks noGrp="1"/>
          </p:cNvSpPr>
          <p:nvPr>
            <p:ph type="pic" sz="quarter" idx="12"/>
          </p:nvPr>
        </p:nvSpPr>
        <p:spPr>
          <a:xfrm>
            <a:off x="6134100" y="2312624"/>
            <a:ext cx="5353334" cy="3229923"/>
          </a:xfrm>
          <a:prstGeom prst="rect">
            <a:avLst/>
          </a:prstGeom>
        </p:spPr>
        <p:txBody>
          <a:bodyPr vert="horz" lIns="91420" tIns="45710" rIns="91420" bIns="45710">
            <a:normAutofit/>
          </a:bodyPr>
          <a:lstStyle>
            <a:lvl1pPr marL="0" indent="0" algn="ctr">
              <a:buNone/>
              <a:defRPr sz="1200" b="0" i="0" baseline="0">
                <a:solidFill>
                  <a:schemeClr val="accent2"/>
                </a:solidFill>
                <a:latin typeface="Calibri Light" panose="020F0302020204030204" pitchFamily="34" charset="0"/>
                <a:cs typeface="Calibri Light" panose="020F0302020204030204" pitchFamily="34" charset="0"/>
              </a:defRPr>
            </a:lvl1pPr>
          </a:lstStyle>
          <a:p>
            <a:pPr lvl="0"/>
            <a:endParaRPr lang="en-US" noProof="0" dirty="0"/>
          </a:p>
          <a:p>
            <a:pPr lvl="0"/>
            <a:endParaRPr lang="en-US" noProof="0" dirty="0"/>
          </a:p>
          <a:p>
            <a:pPr lvl="0"/>
            <a:endParaRPr lang="en-US" noProof="0" dirty="0"/>
          </a:p>
          <a:p>
            <a:pPr lvl="0"/>
            <a:endParaRPr lang="en-US" noProof="0" dirty="0"/>
          </a:p>
          <a:p>
            <a:pPr lvl="0"/>
            <a:endParaRPr lang="en-US" noProof="0" dirty="0"/>
          </a:p>
          <a:p>
            <a:pPr lvl="0"/>
            <a:endParaRPr lang="en-US" noProof="0" dirty="0"/>
          </a:p>
          <a:p>
            <a:pPr lvl="0"/>
            <a:endParaRPr lang="en-US" noProof="0" dirty="0"/>
          </a:p>
          <a:p>
            <a:pPr lvl="0"/>
            <a:endParaRPr lang="en-US" noProof="0" dirty="0"/>
          </a:p>
          <a:p>
            <a:pPr lvl="0"/>
            <a:r>
              <a:rPr lang="en-US" noProof="0" dirty="0" err="1"/>
              <a:t>Kliknuti</a:t>
            </a:r>
            <a:r>
              <a:rPr lang="en-US" noProof="0" dirty="0"/>
              <a:t> </a:t>
            </a:r>
            <a:r>
              <a:rPr lang="en-US" noProof="0" dirty="0" err="1"/>
              <a:t>na</a:t>
            </a:r>
            <a:r>
              <a:rPr lang="en-US" noProof="0" dirty="0"/>
              <a:t> </a:t>
            </a:r>
            <a:r>
              <a:rPr lang="en-US" noProof="0" dirty="0" err="1"/>
              <a:t>ikonu</a:t>
            </a:r>
            <a:r>
              <a:rPr lang="en-US" noProof="0" dirty="0"/>
              <a:t> za </a:t>
            </a:r>
            <a:r>
              <a:rPr lang="en-US" noProof="0" dirty="0" err="1"/>
              <a:t>dodati</a:t>
            </a:r>
            <a:r>
              <a:rPr lang="en-US" noProof="0" dirty="0"/>
              <a:t> </a:t>
            </a:r>
            <a:r>
              <a:rPr lang="en-US" noProof="0" dirty="0" err="1"/>
              <a:t>sliku</a:t>
            </a:r>
            <a:endParaRPr lang="en-US" noProof="0" dirty="0"/>
          </a:p>
        </p:txBody>
      </p:sp>
      <p:sp>
        <p:nvSpPr>
          <p:cNvPr id="17" name="Text Placeholder 3">
            <a:extLst>
              <a:ext uri="{FF2B5EF4-FFF2-40B4-BE49-F238E27FC236}">
                <a16:creationId xmlns:a16="http://schemas.microsoft.com/office/drawing/2014/main" id="{0CDE57D1-7C89-844F-8665-5B30CB2DC97C}"/>
              </a:ext>
            </a:extLst>
          </p:cNvPr>
          <p:cNvSpPr>
            <a:spLocks noGrp="1"/>
          </p:cNvSpPr>
          <p:nvPr>
            <p:ph type="body" sz="quarter" idx="10"/>
          </p:nvPr>
        </p:nvSpPr>
        <p:spPr>
          <a:xfrm>
            <a:off x="475865" y="2312623"/>
            <a:ext cx="5353334" cy="3229923"/>
          </a:xfrm>
          <a:prstGeom prst="rect">
            <a:avLst/>
          </a:prstGeom>
        </p:spPr>
        <p:txBody>
          <a:bodyPr lIns="0" tIns="45710" rIns="0" bIns="45710">
            <a:noAutofit/>
          </a:bodyPr>
          <a:lstStyle>
            <a:lvl1pPr marL="57150" indent="0">
              <a:lnSpc>
                <a:spcPct val="95000"/>
              </a:lnSpc>
              <a:spcBef>
                <a:spcPts val="1110"/>
              </a:spcBef>
              <a:buClr>
                <a:schemeClr val="bg1"/>
              </a:buClr>
              <a:buSzPct val="60000"/>
              <a:buFontTx/>
              <a:buNone/>
              <a:defRPr sz="1800" b="0" i="0">
                <a:solidFill>
                  <a:srgbClr val="39454F"/>
                </a:solidFill>
                <a:latin typeface="Calibri Light" panose="020F0302020204030204" pitchFamily="34" charset="0"/>
                <a:cs typeface="Calibri Light" panose="020F0302020204030204" pitchFamily="34" charset="0"/>
              </a:defRPr>
            </a:lvl1pPr>
            <a:lvl2pPr marL="174625" indent="0">
              <a:lnSpc>
                <a:spcPct val="95000"/>
              </a:lnSpc>
              <a:spcBef>
                <a:spcPts val="450"/>
              </a:spcBef>
              <a:buClr>
                <a:schemeClr val="bg1"/>
              </a:buClr>
              <a:buSzPct val="60000"/>
              <a:buFontTx/>
              <a:buNone/>
              <a:defRPr sz="2000" b="0" i="0">
                <a:solidFill>
                  <a:schemeClr val="bg1"/>
                </a:solidFill>
                <a:latin typeface="Raleway Light" panose="020B0403030101060003" pitchFamily="34" charset="77"/>
                <a:cs typeface="Raleway Light" panose="020B0403030101060003" pitchFamily="34" charset="77"/>
              </a:defRPr>
            </a:lvl2pPr>
            <a:lvl3pPr marL="288925" indent="0">
              <a:buClr>
                <a:schemeClr val="bg1"/>
              </a:buClr>
              <a:buSzPct val="60000"/>
              <a:buFontTx/>
              <a:buNone/>
              <a:defRPr sz="1800" b="0" i="0">
                <a:solidFill>
                  <a:schemeClr val="bg1"/>
                </a:solidFill>
                <a:latin typeface="Raleway Light" panose="020B0403030101060003" pitchFamily="34" charset="77"/>
                <a:cs typeface="Raleway Light" panose="020B0403030101060003" pitchFamily="34" charset="77"/>
              </a:defRPr>
            </a:lvl3pPr>
            <a:lvl4pPr marL="403225" indent="0">
              <a:buClr>
                <a:schemeClr val="bg1"/>
              </a:buClr>
              <a:buSzPct val="60000"/>
              <a:buFontTx/>
              <a:buNone/>
              <a:defRPr sz="1600" b="0" i="0">
                <a:solidFill>
                  <a:schemeClr val="bg1"/>
                </a:solidFill>
                <a:latin typeface="Raleway Light" panose="020B0403030101060003" pitchFamily="34" charset="77"/>
                <a:cs typeface="Raleway Light" panose="020B0403030101060003" pitchFamily="34" charset="77"/>
              </a:defRPr>
            </a:lvl4pPr>
            <a:lvl5pPr marL="517525" indent="0">
              <a:buClr>
                <a:schemeClr val="bg1"/>
              </a:buClr>
              <a:buSzPct val="60000"/>
              <a:buFontTx/>
              <a:buNone/>
              <a:defRPr sz="1400" b="0" i="0">
                <a:solidFill>
                  <a:schemeClr val="bg1"/>
                </a:solidFill>
                <a:latin typeface="Raleway Light" panose="020B0403030101060003" pitchFamily="34" charset="77"/>
                <a:cs typeface="Raleway Light" panose="020B0403030101060003" pitchFamily="34" charset="77"/>
              </a:defRPr>
            </a:lvl5pPr>
          </a:lstStyle>
          <a:p>
            <a:pPr lvl="0"/>
            <a:r>
              <a:rPr lang="en-US"/>
              <a:t>Edit Master text styles</a:t>
            </a:r>
          </a:p>
        </p:txBody>
      </p:sp>
      <p:sp>
        <p:nvSpPr>
          <p:cNvPr id="18" name="Title Placeholder 5">
            <a:extLst>
              <a:ext uri="{FF2B5EF4-FFF2-40B4-BE49-F238E27FC236}">
                <a16:creationId xmlns:a16="http://schemas.microsoft.com/office/drawing/2014/main" id="{DAABE62A-7297-014A-AF10-6C75FEF9A20B}"/>
              </a:ext>
            </a:extLst>
          </p:cNvPr>
          <p:cNvSpPr>
            <a:spLocks noGrp="1"/>
          </p:cNvSpPr>
          <p:nvPr>
            <p:ph type="title"/>
          </p:nvPr>
        </p:nvSpPr>
        <p:spPr bwMode="auto">
          <a:xfrm>
            <a:off x="475865" y="504254"/>
            <a:ext cx="11011569" cy="1008123"/>
          </a:xfrm>
          <a:prstGeom prst="rect">
            <a:avLst/>
          </a:prstGeom>
          <a:noFill/>
          <a:ln>
            <a:noFill/>
          </a:ln>
          <a:extLst>
            <a:ext uri="{909E8E84-426E-40dd-AFC4-6F175D3DCCD1}"/>
            <a:ext uri="{91240B29-F687-4f45-9708-019B960494DF}"/>
          </a:extLst>
        </p:spPr>
        <p:txBody>
          <a:bodyPr anchor="b">
            <a:normAutofit/>
          </a:bodyPr>
          <a:lstStyle>
            <a:lvl1pPr>
              <a:defRPr sz="3000" b="0" i="0">
                <a:solidFill>
                  <a:srgbClr val="464646"/>
                </a:solidFill>
                <a:latin typeface="Calibri Light" panose="020F0302020204030204" pitchFamily="34" charset="0"/>
                <a:cs typeface="Calibri Light" panose="020F0302020204030204" pitchFamily="34" charset="0"/>
              </a:defRPr>
            </a:lvl1pPr>
          </a:lstStyle>
          <a:p>
            <a:pPr lvl="0"/>
            <a:r>
              <a:rPr lang="en-US"/>
              <a:t>Click to edit Master title style</a:t>
            </a:r>
            <a:endParaRPr lang="en-GB" dirty="0"/>
          </a:p>
        </p:txBody>
      </p:sp>
      <p:sp>
        <p:nvSpPr>
          <p:cNvPr id="19" name="Text Placeholder 23">
            <a:extLst>
              <a:ext uri="{FF2B5EF4-FFF2-40B4-BE49-F238E27FC236}">
                <a16:creationId xmlns:a16="http://schemas.microsoft.com/office/drawing/2014/main" id="{266B8AF3-A44F-334E-BE09-FD89AD52E9D9}"/>
              </a:ext>
            </a:extLst>
          </p:cNvPr>
          <p:cNvSpPr>
            <a:spLocks noGrp="1"/>
          </p:cNvSpPr>
          <p:nvPr>
            <p:ph type="body" sz="quarter" idx="13"/>
          </p:nvPr>
        </p:nvSpPr>
        <p:spPr>
          <a:xfrm>
            <a:off x="476251" y="1634387"/>
            <a:ext cx="11011183" cy="568325"/>
          </a:xfrm>
          <a:prstGeom prst="rect">
            <a:avLst/>
          </a:prstGeom>
        </p:spPr>
        <p:txBody>
          <a:bodyPr anchor="t" anchorCtr="0"/>
          <a:lstStyle>
            <a:lvl1pPr marL="0" indent="0">
              <a:buFontTx/>
              <a:buNone/>
              <a:defRPr b="0" i="0">
                <a:solidFill>
                  <a:srgbClr val="464646"/>
                </a:solidFill>
                <a:latin typeface="Calibri Light" panose="020F0302020204030204" pitchFamily="34" charset="0"/>
                <a:cs typeface="Calibri Light" panose="020F0302020204030204" pitchFamily="34" charset="0"/>
              </a:defRPr>
            </a:lvl1pPr>
          </a:lstStyle>
          <a:p>
            <a:pPr lvl="0"/>
            <a:r>
              <a:rPr lang="en-US"/>
              <a:t>Edit Master text styles</a:t>
            </a:r>
          </a:p>
        </p:txBody>
      </p:sp>
    </p:spTree>
    <p:extLst>
      <p:ext uri="{BB962C8B-B14F-4D97-AF65-F5344CB8AC3E}">
        <p14:creationId xmlns:p14="http://schemas.microsoft.com/office/powerpoint/2010/main" val="545210577"/>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naslov-buletti">
    <p:spTree>
      <p:nvGrpSpPr>
        <p:cNvPr id="1" name=""/>
        <p:cNvGrpSpPr/>
        <p:nvPr/>
      </p:nvGrpSpPr>
      <p:grpSpPr>
        <a:xfrm>
          <a:off x="0" y="0"/>
          <a:ext cx="0" cy="0"/>
          <a:chOff x="0" y="0"/>
          <a:chExt cx="0" cy="0"/>
        </a:xfrm>
      </p:grpSpPr>
      <p:pic>
        <p:nvPicPr>
          <p:cNvPr id="5"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55225" y="5959475"/>
            <a:ext cx="1749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3">
            <a:extLst>
              <a:ext uri="{FF2B5EF4-FFF2-40B4-BE49-F238E27FC236}">
                <a16:creationId xmlns:a16="http://schemas.microsoft.com/office/drawing/2014/main" id="{28DDFD23-0A69-3F4D-97A2-C910F82524DC}"/>
              </a:ext>
            </a:extLst>
          </p:cNvPr>
          <p:cNvSpPr>
            <a:spLocks noGrp="1"/>
          </p:cNvSpPr>
          <p:nvPr>
            <p:ph type="body" sz="quarter" idx="10"/>
          </p:nvPr>
        </p:nvSpPr>
        <p:spPr>
          <a:xfrm>
            <a:off x="475864" y="2308165"/>
            <a:ext cx="11011569" cy="3202298"/>
          </a:xfrm>
          <a:prstGeom prst="rect">
            <a:avLst/>
          </a:prstGeom>
        </p:spPr>
        <p:txBody>
          <a:bodyPr lIns="0" tIns="45710" rIns="0" bIns="45710">
            <a:noAutofit/>
          </a:bodyPr>
          <a:lstStyle>
            <a:lvl1pPr marL="174625" indent="-117475">
              <a:lnSpc>
                <a:spcPct val="95000"/>
              </a:lnSpc>
              <a:spcBef>
                <a:spcPts val="1110"/>
              </a:spcBef>
              <a:buClr>
                <a:schemeClr val="bg1"/>
              </a:buClr>
              <a:buSzPct val="60000"/>
              <a:buFont typeface="Wingdings" pitchFamily="2" charset="2"/>
              <a:buChar char="§"/>
              <a:defRPr sz="1800" b="0" i="0">
                <a:solidFill>
                  <a:schemeClr val="bg1"/>
                </a:solidFill>
                <a:latin typeface="Calibri Light" panose="020F0302020204030204" pitchFamily="34" charset="0"/>
                <a:cs typeface="Calibri Light" panose="020F0302020204030204" pitchFamily="34" charset="0"/>
              </a:defRPr>
            </a:lvl1pPr>
            <a:lvl2pPr marL="288925" indent="-114300">
              <a:lnSpc>
                <a:spcPct val="95000"/>
              </a:lnSpc>
              <a:spcBef>
                <a:spcPts val="450"/>
              </a:spcBef>
              <a:buClr>
                <a:schemeClr val="bg1"/>
              </a:buClr>
              <a:buSzPct val="60000"/>
              <a:buFont typeface="Wingdings" pitchFamily="2" charset="2"/>
              <a:buChar char="§"/>
              <a:defRPr sz="1600" b="0" i="0">
                <a:solidFill>
                  <a:schemeClr val="bg1"/>
                </a:solidFill>
                <a:latin typeface="Calibri Light" panose="020F0302020204030204" pitchFamily="34" charset="0"/>
                <a:cs typeface="Calibri Light" panose="020F0302020204030204" pitchFamily="34" charset="0"/>
              </a:defRPr>
            </a:lvl2pPr>
            <a:lvl3pPr marL="403225" indent="-114300">
              <a:buClr>
                <a:schemeClr val="bg1"/>
              </a:buClr>
              <a:buSzPct val="60000"/>
              <a:buFont typeface="Wingdings" pitchFamily="2" charset="2"/>
              <a:buChar char="§"/>
              <a:defRPr sz="1400" b="0" i="0">
                <a:solidFill>
                  <a:schemeClr val="bg1"/>
                </a:solidFill>
                <a:latin typeface="Calibri Light" panose="020F0302020204030204" pitchFamily="34" charset="0"/>
                <a:cs typeface="Calibri Light" panose="020F0302020204030204" pitchFamily="34" charset="0"/>
              </a:defRPr>
            </a:lvl3pPr>
            <a:lvl4pPr marL="517525" indent="-114300">
              <a:buClr>
                <a:schemeClr val="bg1"/>
              </a:buClr>
              <a:buSzPct val="60000"/>
              <a:buFont typeface="Wingdings" pitchFamily="2" charset="2"/>
              <a:buChar char="§"/>
              <a:defRPr sz="1200" b="0" i="0">
                <a:solidFill>
                  <a:schemeClr val="bg1"/>
                </a:solidFill>
                <a:latin typeface="Calibri Light" panose="020F0302020204030204" pitchFamily="34" charset="0"/>
                <a:cs typeface="Calibri Light" panose="020F0302020204030204" pitchFamily="34" charset="0"/>
              </a:defRPr>
            </a:lvl4pPr>
            <a:lvl5pPr marL="631825" indent="-114300">
              <a:buClr>
                <a:schemeClr val="bg1"/>
              </a:buClr>
              <a:buSzPct val="60000"/>
              <a:buFont typeface="Wingdings" pitchFamily="2" charset="2"/>
              <a:buChar char="§"/>
              <a:defRPr sz="1050" b="0" i="0">
                <a:solidFill>
                  <a:schemeClr val="bg1"/>
                </a:solidFill>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Placeholder 5">
            <a:extLst>
              <a:ext uri="{FF2B5EF4-FFF2-40B4-BE49-F238E27FC236}">
                <a16:creationId xmlns:a16="http://schemas.microsoft.com/office/drawing/2014/main" id="{5FE64B92-0124-D34A-966B-C146BC1304B0}"/>
              </a:ext>
            </a:extLst>
          </p:cNvPr>
          <p:cNvSpPr>
            <a:spLocks noGrp="1"/>
          </p:cNvSpPr>
          <p:nvPr>
            <p:ph type="title"/>
          </p:nvPr>
        </p:nvSpPr>
        <p:spPr bwMode="auto">
          <a:xfrm>
            <a:off x="475865" y="455613"/>
            <a:ext cx="11011569" cy="1008123"/>
          </a:xfrm>
          <a:prstGeom prst="rect">
            <a:avLst/>
          </a:prstGeom>
          <a:noFill/>
          <a:ln>
            <a:noFill/>
          </a:ln>
          <a:extLst>
            <a:ext uri="{909E8E84-426E-40dd-AFC4-6F175D3DCCD1}"/>
            <a:ext uri="{91240B29-F687-4f45-9708-019B960494DF}"/>
          </a:extLst>
        </p:spPr>
        <p:txBody>
          <a:bodyPr anchor="b">
            <a:normAutofit/>
          </a:bodyPr>
          <a:lstStyle>
            <a:lvl1pPr>
              <a:defRPr sz="3000" b="0" i="0">
                <a:solidFill>
                  <a:schemeClr val="bg1"/>
                </a:solidFill>
                <a:latin typeface="Calibri Light" panose="020F0302020204030204" pitchFamily="34" charset="0"/>
                <a:cs typeface="Calibri Light" panose="020F0302020204030204" pitchFamily="34" charset="0"/>
              </a:defRPr>
            </a:lvl1pPr>
          </a:lstStyle>
          <a:p>
            <a:pPr lvl="0"/>
            <a:r>
              <a:rPr lang="en-US"/>
              <a:t>Click to edit Master title style</a:t>
            </a:r>
            <a:endParaRPr lang="en-GB" dirty="0"/>
          </a:p>
        </p:txBody>
      </p:sp>
      <p:sp>
        <p:nvSpPr>
          <p:cNvPr id="10" name="Text Placeholder 23">
            <a:extLst>
              <a:ext uri="{FF2B5EF4-FFF2-40B4-BE49-F238E27FC236}">
                <a16:creationId xmlns:a16="http://schemas.microsoft.com/office/drawing/2014/main" id="{4541CA54-4C96-B446-9786-1EAE5C548808}"/>
              </a:ext>
            </a:extLst>
          </p:cNvPr>
          <p:cNvSpPr>
            <a:spLocks noGrp="1"/>
          </p:cNvSpPr>
          <p:nvPr>
            <p:ph type="body" sz="quarter" idx="11"/>
          </p:nvPr>
        </p:nvSpPr>
        <p:spPr>
          <a:xfrm>
            <a:off x="476250" y="1601788"/>
            <a:ext cx="11011183" cy="568325"/>
          </a:xfrm>
          <a:prstGeom prst="rect">
            <a:avLst/>
          </a:prstGeom>
        </p:spPr>
        <p:txBody>
          <a:bodyPr anchor="t" anchorCtr="0"/>
          <a:lstStyle>
            <a:lvl1pPr marL="0" indent="0">
              <a:buFontTx/>
              <a:buNone/>
              <a:defRPr b="0" i="0">
                <a:solidFill>
                  <a:schemeClr val="bg1"/>
                </a:solidFill>
                <a:latin typeface="Calibri Light" panose="020F0302020204030204" pitchFamily="34" charset="0"/>
                <a:cs typeface="Calibri Light" panose="020F0302020204030204" pitchFamily="34" charset="0"/>
              </a:defRPr>
            </a:lvl1pPr>
          </a:lstStyle>
          <a:p>
            <a:pPr lvl="0"/>
            <a:r>
              <a:rPr lang="en-US"/>
              <a:t>Edit Master text styles</a:t>
            </a:r>
          </a:p>
        </p:txBody>
      </p:sp>
    </p:spTree>
    <p:extLst>
      <p:ext uri="{BB962C8B-B14F-4D97-AF65-F5344CB8AC3E}">
        <p14:creationId xmlns:p14="http://schemas.microsoft.com/office/powerpoint/2010/main" val="1500958176"/>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naslov-buletti 2 stupca">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55225" y="5959475"/>
            <a:ext cx="1749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Placeholder 5">
            <a:extLst>
              <a:ext uri="{FF2B5EF4-FFF2-40B4-BE49-F238E27FC236}">
                <a16:creationId xmlns:a16="http://schemas.microsoft.com/office/drawing/2014/main" id="{9E737B2D-F6FD-8147-9F47-22CAA0AAC793}"/>
              </a:ext>
            </a:extLst>
          </p:cNvPr>
          <p:cNvSpPr>
            <a:spLocks noGrp="1"/>
          </p:cNvSpPr>
          <p:nvPr>
            <p:ph type="title"/>
          </p:nvPr>
        </p:nvSpPr>
        <p:spPr bwMode="auto">
          <a:xfrm>
            <a:off x="475865" y="455613"/>
            <a:ext cx="11011569" cy="1008123"/>
          </a:xfrm>
          <a:prstGeom prst="rect">
            <a:avLst/>
          </a:prstGeom>
          <a:noFill/>
          <a:ln>
            <a:noFill/>
          </a:ln>
          <a:extLst>
            <a:ext uri="{909E8E84-426E-40dd-AFC4-6F175D3DCCD1}"/>
            <a:ext uri="{91240B29-F687-4f45-9708-019B960494DF}"/>
          </a:extLst>
        </p:spPr>
        <p:txBody>
          <a:bodyPr anchor="b">
            <a:normAutofit/>
          </a:bodyPr>
          <a:lstStyle>
            <a:lvl1pPr>
              <a:defRPr sz="3000" b="0" i="0">
                <a:solidFill>
                  <a:schemeClr val="bg1"/>
                </a:solidFill>
                <a:latin typeface="Calibri Light" panose="020F0302020204030204" pitchFamily="34" charset="0"/>
                <a:cs typeface="Calibri Light" panose="020F0302020204030204" pitchFamily="34" charset="0"/>
              </a:defRPr>
            </a:lvl1pPr>
          </a:lstStyle>
          <a:p>
            <a:pPr lvl="0"/>
            <a:r>
              <a:rPr lang="en-US"/>
              <a:t>Click to edit Master title style</a:t>
            </a:r>
            <a:endParaRPr lang="en-GB" dirty="0"/>
          </a:p>
        </p:txBody>
      </p:sp>
      <p:sp>
        <p:nvSpPr>
          <p:cNvPr id="8" name="Text Placeholder 3">
            <a:extLst>
              <a:ext uri="{FF2B5EF4-FFF2-40B4-BE49-F238E27FC236}">
                <a16:creationId xmlns:a16="http://schemas.microsoft.com/office/drawing/2014/main" id="{479032BD-8172-0849-ADA6-6E5C85C2C58A}"/>
              </a:ext>
            </a:extLst>
          </p:cNvPr>
          <p:cNvSpPr>
            <a:spLocks noGrp="1"/>
          </p:cNvSpPr>
          <p:nvPr>
            <p:ph type="body" sz="quarter" idx="12"/>
          </p:nvPr>
        </p:nvSpPr>
        <p:spPr>
          <a:xfrm>
            <a:off x="475865" y="2308164"/>
            <a:ext cx="5353335" cy="3576569"/>
          </a:xfrm>
          <a:prstGeom prst="rect">
            <a:avLst/>
          </a:prstGeom>
        </p:spPr>
        <p:txBody>
          <a:bodyPr lIns="0" tIns="45710" rIns="0" bIns="45710">
            <a:noAutofit/>
          </a:bodyPr>
          <a:lstStyle>
            <a:lvl1pPr marL="174625" indent="-117475">
              <a:lnSpc>
                <a:spcPct val="95000"/>
              </a:lnSpc>
              <a:spcBef>
                <a:spcPts val="1110"/>
              </a:spcBef>
              <a:buClr>
                <a:schemeClr val="bg1"/>
              </a:buClr>
              <a:buSzPct val="60000"/>
              <a:buFont typeface="Wingdings" pitchFamily="2" charset="2"/>
              <a:buChar char="§"/>
              <a:defRPr sz="1800" b="0" i="0">
                <a:solidFill>
                  <a:schemeClr val="bg1"/>
                </a:solidFill>
                <a:latin typeface="Calibri Light" panose="020F0302020204030204" pitchFamily="34" charset="0"/>
                <a:cs typeface="Calibri Light" panose="020F0302020204030204" pitchFamily="34" charset="0"/>
              </a:defRPr>
            </a:lvl1pPr>
            <a:lvl2pPr marL="288925" indent="-114300">
              <a:lnSpc>
                <a:spcPct val="95000"/>
              </a:lnSpc>
              <a:spcBef>
                <a:spcPts val="450"/>
              </a:spcBef>
              <a:buClr>
                <a:schemeClr val="bg1"/>
              </a:buClr>
              <a:buSzPct val="60000"/>
              <a:buFont typeface="Wingdings" pitchFamily="2" charset="2"/>
              <a:buChar char="§"/>
              <a:defRPr sz="1600" b="0" i="0">
                <a:solidFill>
                  <a:schemeClr val="bg1"/>
                </a:solidFill>
                <a:latin typeface="Calibri Light" panose="020F0302020204030204" pitchFamily="34" charset="0"/>
                <a:cs typeface="Calibri Light" panose="020F0302020204030204" pitchFamily="34" charset="0"/>
              </a:defRPr>
            </a:lvl2pPr>
            <a:lvl3pPr marL="403225" indent="-114300">
              <a:buClr>
                <a:schemeClr val="bg1"/>
              </a:buClr>
              <a:buSzPct val="60000"/>
              <a:buFont typeface="Wingdings" pitchFamily="2" charset="2"/>
              <a:buChar char="§"/>
              <a:defRPr sz="1400" b="0" i="0">
                <a:solidFill>
                  <a:schemeClr val="bg1"/>
                </a:solidFill>
                <a:latin typeface="Calibri Light" panose="020F0302020204030204" pitchFamily="34" charset="0"/>
                <a:cs typeface="Calibri Light" panose="020F0302020204030204" pitchFamily="34" charset="0"/>
              </a:defRPr>
            </a:lvl3pPr>
            <a:lvl4pPr marL="517525" indent="-114300">
              <a:buClr>
                <a:schemeClr val="bg1"/>
              </a:buClr>
              <a:buSzPct val="60000"/>
              <a:buFont typeface="Wingdings" pitchFamily="2" charset="2"/>
              <a:buChar char="§"/>
              <a:defRPr sz="1200" b="0" i="0">
                <a:solidFill>
                  <a:schemeClr val="bg1"/>
                </a:solidFill>
                <a:latin typeface="Calibri Light" panose="020F0302020204030204" pitchFamily="34" charset="0"/>
                <a:cs typeface="Calibri Light" panose="020F0302020204030204" pitchFamily="34" charset="0"/>
              </a:defRPr>
            </a:lvl4pPr>
            <a:lvl5pPr marL="631825" indent="-114300">
              <a:buClr>
                <a:schemeClr val="bg1"/>
              </a:buClr>
              <a:buSzPct val="60000"/>
              <a:buFont typeface="Wingdings" pitchFamily="2" charset="2"/>
              <a:buChar char="§"/>
              <a:defRPr sz="1050" b="0" i="0">
                <a:solidFill>
                  <a:schemeClr val="bg1"/>
                </a:solidFill>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a:extLst>
              <a:ext uri="{FF2B5EF4-FFF2-40B4-BE49-F238E27FC236}">
                <a16:creationId xmlns:a16="http://schemas.microsoft.com/office/drawing/2014/main" id="{1011AC02-885F-8447-A23A-D8C2EF024A06}"/>
              </a:ext>
            </a:extLst>
          </p:cNvPr>
          <p:cNvSpPr>
            <a:spLocks noGrp="1"/>
          </p:cNvSpPr>
          <p:nvPr>
            <p:ph type="body" sz="quarter" idx="13"/>
          </p:nvPr>
        </p:nvSpPr>
        <p:spPr>
          <a:xfrm>
            <a:off x="6134099" y="2308164"/>
            <a:ext cx="5353335" cy="3576570"/>
          </a:xfrm>
          <a:prstGeom prst="rect">
            <a:avLst/>
          </a:prstGeom>
        </p:spPr>
        <p:txBody>
          <a:bodyPr lIns="0" tIns="45710" rIns="0" bIns="45710">
            <a:noAutofit/>
          </a:bodyPr>
          <a:lstStyle>
            <a:lvl1pPr marL="174625" indent="-117475">
              <a:lnSpc>
                <a:spcPct val="95000"/>
              </a:lnSpc>
              <a:spcBef>
                <a:spcPts val="1110"/>
              </a:spcBef>
              <a:buClr>
                <a:schemeClr val="bg1"/>
              </a:buClr>
              <a:buSzPct val="60000"/>
              <a:buFont typeface="Wingdings" pitchFamily="2" charset="2"/>
              <a:buChar char="§"/>
              <a:defRPr sz="1800" b="0" i="0">
                <a:solidFill>
                  <a:schemeClr val="bg1"/>
                </a:solidFill>
                <a:latin typeface="Calibri Light" panose="020F0302020204030204" pitchFamily="34" charset="0"/>
                <a:cs typeface="Calibri Light" panose="020F0302020204030204" pitchFamily="34" charset="0"/>
              </a:defRPr>
            </a:lvl1pPr>
            <a:lvl2pPr marL="288925" indent="-114300">
              <a:lnSpc>
                <a:spcPct val="95000"/>
              </a:lnSpc>
              <a:spcBef>
                <a:spcPts val="450"/>
              </a:spcBef>
              <a:buClr>
                <a:schemeClr val="bg1"/>
              </a:buClr>
              <a:buSzPct val="60000"/>
              <a:buFont typeface="Wingdings" pitchFamily="2" charset="2"/>
              <a:buChar char="§"/>
              <a:defRPr sz="1600" b="0" i="0">
                <a:solidFill>
                  <a:schemeClr val="bg1"/>
                </a:solidFill>
                <a:latin typeface="Calibri Light" panose="020F0302020204030204" pitchFamily="34" charset="0"/>
                <a:cs typeface="Calibri Light" panose="020F0302020204030204" pitchFamily="34" charset="0"/>
              </a:defRPr>
            </a:lvl2pPr>
            <a:lvl3pPr marL="403225" indent="-114300">
              <a:buClr>
                <a:schemeClr val="bg1"/>
              </a:buClr>
              <a:buSzPct val="60000"/>
              <a:buFont typeface="Wingdings" pitchFamily="2" charset="2"/>
              <a:buChar char="§"/>
              <a:defRPr sz="1400" b="0" i="0">
                <a:solidFill>
                  <a:schemeClr val="bg1"/>
                </a:solidFill>
                <a:latin typeface="Calibri Light" panose="020F0302020204030204" pitchFamily="34" charset="0"/>
                <a:cs typeface="Calibri Light" panose="020F0302020204030204" pitchFamily="34" charset="0"/>
              </a:defRPr>
            </a:lvl3pPr>
            <a:lvl4pPr marL="517525" indent="-114300">
              <a:buClr>
                <a:schemeClr val="bg1"/>
              </a:buClr>
              <a:buSzPct val="60000"/>
              <a:buFont typeface="Wingdings" pitchFamily="2" charset="2"/>
              <a:buChar char="§"/>
              <a:defRPr sz="1200" b="0" i="0">
                <a:solidFill>
                  <a:schemeClr val="bg1"/>
                </a:solidFill>
                <a:latin typeface="Calibri Light" panose="020F0302020204030204" pitchFamily="34" charset="0"/>
                <a:cs typeface="Calibri Light" panose="020F0302020204030204" pitchFamily="34" charset="0"/>
              </a:defRPr>
            </a:lvl4pPr>
            <a:lvl5pPr marL="631825" indent="-114300">
              <a:buClr>
                <a:schemeClr val="bg1"/>
              </a:buClr>
              <a:buSzPct val="60000"/>
              <a:buFont typeface="Wingdings" pitchFamily="2" charset="2"/>
              <a:buChar char="§"/>
              <a:defRPr sz="1050" b="0" i="0">
                <a:solidFill>
                  <a:schemeClr val="bg1"/>
                </a:solidFill>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23">
            <a:extLst>
              <a:ext uri="{FF2B5EF4-FFF2-40B4-BE49-F238E27FC236}">
                <a16:creationId xmlns:a16="http://schemas.microsoft.com/office/drawing/2014/main" id="{D1D6D0CA-A85D-AC4E-A132-DE3518857767}"/>
              </a:ext>
            </a:extLst>
          </p:cNvPr>
          <p:cNvSpPr>
            <a:spLocks noGrp="1"/>
          </p:cNvSpPr>
          <p:nvPr>
            <p:ph type="body" sz="quarter" idx="11"/>
          </p:nvPr>
        </p:nvSpPr>
        <p:spPr>
          <a:xfrm>
            <a:off x="476250" y="1601788"/>
            <a:ext cx="11011183" cy="568325"/>
          </a:xfrm>
          <a:prstGeom prst="rect">
            <a:avLst/>
          </a:prstGeom>
        </p:spPr>
        <p:txBody>
          <a:bodyPr anchor="t" anchorCtr="0"/>
          <a:lstStyle>
            <a:lvl1pPr marL="0" indent="0">
              <a:buFontTx/>
              <a:buNone/>
              <a:defRPr b="0" i="0">
                <a:solidFill>
                  <a:schemeClr val="bg1"/>
                </a:solidFill>
                <a:latin typeface="Calibri Light" panose="020F0302020204030204" pitchFamily="34" charset="0"/>
                <a:cs typeface="Calibri Light" panose="020F0302020204030204" pitchFamily="34" charset="0"/>
              </a:defRPr>
            </a:lvl1pPr>
          </a:lstStyle>
          <a:p>
            <a:pPr lvl="0"/>
            <a:r>
              <a:rPr lang="en-US"/>
              <a:t>Edit Master text styles</a:t>
            </a:r>
          </a:p>
        </p:txBody>
      </p:sp>
    </p:spTree>
    <p:extLst>
      <p:ext uri="{BB962C8B-B14F-4D97-AF65-F5344CB8AC3E}">
        <p14:creationId xmlns:p14="http://schemas.microsoft.com/office/powerpoint/2010/main" val="101256292"/>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Naslov-tekst 2 stupca">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55225" y="5959475"/>
            <a:ext cx="1749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3">
            <a:extLst>
              <a:ext uri="{FF2B5EF4-FFF2-40B4-BE49-F238E27FC236}">
                <a16:creationId xmlns:a16="http://schemas.microsoft.com/office/drawing/2014/main" id="{2773410B-9BBF-3F48-9A64-B2160C02359B}"/>
              </a:ext>
            </a:extLst>
          </p:cNvPr>
          <p:cNvSpPr>
            <a:spLocks noGrp="1"/>
          </p:cNvSpPr>
          <p:nvPr>
            <p:ph type="body" sz="quarter" idx="10"/>
          </p:nvPr>
        </p:nvSpPr>
        <p:spPr>
          <a:xfrm>
            <a:off x="475865" y="2308164"/>
            <a:ext cx="5353334" cy="3298551"/>
          </a:xfrm>
          <a:prstGeom prst="rect">
            <a:avLst/>
          </a:prstGeom>
        </p:spPr>
        <p:txBody>
          <a:bodyPr lIns="0" tIns="45710" rIns="0" bIns="45710">
            <a:noAutofit/>
          </a:bodyPr>
          <a:lstStyle>
            <a:lvl1pPr marL="57150" indent="0">
              <a:lnSpc>
                <a:spcPct val="100000"/>
              </a:lnSpc>
              <a:spcBef>
                <a:spcPts val="1110"/>
              </a:spcBef>
              <a:buClr>
                <a:schemeClr val="bg1"/>
              </a:buClr>
              <a:buSzPct val="60000"/>
              <a:buFontTx/>
              <a:buNone/>
              <a:defRPr sz="1800" b="0" i="0">
                <a:solidFill>
                  <a:schemeClr val="bg1"/>
                </a:solidFill>
                <a:latin typeface="Calibri Light" panose="020F0302020204030204" pitchFamily="34" charset="0"/>
                <a:cs typeface="Calibri Light" panose="020F0302020204030204" pitchFamily="34" charset="0"/>
              </a:defRPr>
            </a:lvl1pPr>
            <a:lvl2pPr marL="174625" indent="0">
              <a:lnSpc>
                <a:spcPct val="95000"/>
              </a:lnSpc>
              <a:spcBef>
                <a:spcPts val="450"/>
              </a:spcBef>
              <a:buClr>
                <a:schemeClr val="bg1"/>
              </a:buClr>
              <a:buSzPct val="60000"/>
              <a:buFontTx/>
              <a:buNone/>
              <a:defRPr sz="2000" b="0" i="0">
                <a:solidFill>
                  <a:schemeClr val="bg1"/>
                </a:solidFill>
                <a:latin typeface="Raleway Light" panose="020B0403030101060003" pitchFamily="34" charset="77"/>
                <a:cs typeface="Raleway Light" panose="020B0403030101060003" pitchFamily="34" charset="77"/>
              </a:defRPr>
            </a:lvl2pPr>
            <a:lvl3pPr marL="288925" indent="0">
              <a:buClr>
                <a:schemeClr val="bg1"/>
              </a:buClr>
              <a:buSzPct val="60000"/>
              <a:buFontTx/>
              <a:buNone/>
              <a:defRPr sz="1800" b="0" i="0">
                <a:solidFill>
                  <a:schemeClr val="bg1"/>
                </a:solidFill>
                <a:latin typeface="Raleway Light" panose="020B0403030101060003" pitchFamily="34" charset="77"/>
                <a:cs typeface="Raleway Light" panose="020B0403030101060003" pitchFamily="34" charset="77"/>
              </a:defRPr>
            </a:lvl3pPr>
            <a:lvl4pPr marL="403225" indent="0">
              <a:buClr>
                <a:schemeClr val="bg1"/>
              </a:buClr>
              <a:buSzPct val="60000"/>
              <a:buFontTx/>
              <a:buNone/>
              <a:defRPr sz="1600" b="0" i="0">
                <a:solidFill>
                  <a:schemeClr val="bg1"/>
                </a:solidFill>
                <a:latin typeface="Raleway Light" panose="020B0403030101060003" pitchFamily="34" charset="77"/>
                <a:cs typeface="Raleway Light" panose="020B0403030101060003" pitchFamily="34" charset="77"/>
              </a:defRPr>
            </a:lvl4pPr>
            <a:lvl5pPr marL="517525" indent="0">
              <a:buClr>
                <a:schemeClr val="bg1"/>
              </a:buClr>
              <a:buSzPct val="60000"/>
              <a:buFontTx/>
              <a:buNone/>
              <a:defRPr sz="1400" b="0" i="0">
                <a:solidFill>
                  <a:schemeClr val="bg1"/>
                </a:solidFill>
                <a:latin typeface="Raleway Light" panose="020B0403030101060003" pitchFamily="34" charset="77"/>
                <a:cs typeface="Raleway Light" panose="020B0403030101060003" pitchFamily="34" charset="77"/>
              </a:defRPr>
            </a:lvl5pPr>
          </a:lstStyle>
          <a:p>
            <a:pPr lvl="0"/>
            <a:r>
              <a:rPr lang="en-US"/>
              <a:t>Edit Master text styles</a:t>
            </a:r>
          </a:p>
        </p:txBody>
      </p:sp>
      <p:sp>
        <p:nvSpPr>
          <p:cNvPr id="12" name="Text Placeholder 3">
            <a:extLst>
              <a:ext uri="{FF2B5EF4-FFF2-40B4-BE49-F238E27FC236}">
                <a16:creationId xmlns:a16="http://schemas.microsoft.com/office/drawing/2014/main" id="{1D5E591D-8A77-5241-8832-7813A2FBE324}"/>
              </a:ext>
            </a:extLst>
          </p:cNvPr>
          <p:cNvSpPr>
            <a:spLocks noGrp="1"/>
          </p:cNvSpPr>
          <p:nvPr>
            <p:ph type="body" sz="quarter" idx="11"/>
          </p:nvPr>
        </p:nvSpPr>
        <p:spPr>
          <a:xfrm>
            <a:off x="6134100" y="2308164"/>
            <a:ext cx="5353334" cy="3310650"/>
          </a:xfrm>
          <a:prstGeom prst="rect">
            <a:avLst/>
          </a:prstGeom>
        </p:spPr>
        <p:txBody>
          <a:bodyPr lIns="0" tIns="45710" rIns="0" bIns="45710">
            <a:noAutofit/>
          </a:bodyPr>
          <a:lstStyle>
            <a:lvl1pPr marL="57150" indent="0">
              <a:lnSpc>
                <a:spcPct val="100000"/>
              </a:lnSpc>
              <a:spcBef>
                <a:spcPts val="1110"/>
              </a:spcBef>
              <a:buClr>
                <a:schemeClr val="bg1"/>
              </a:buClr>
              <a:buSzPct val="60000"/>
              <a:buFont typeface="Arial" panose="020B0604020202020204" pitchFamily="34" charset="0"/>
              <a:buNone/>
              <a:defRPr sz="1800" b="0" i="0" baseline="0">
                <a:solidFill>
                  <a:schemeClr val="bg1"/>
                </a:solidFill>
                <a:latin typeface="Calibri Light" panose="020F0302020204030204" pitchFamily="34" charset="0"/>
                <a:cs typeface="Calibri Light" panose="020F0302020204030204" pitchFamily="34" charset="0"/>
              </a:defRPr>
            </a:lvl1pPr>
            <a:lvl2pPr marL="174625" indent="0">
              <a:lnSpc>
                <a:spcPct val="95000"/>
              </a:lnSpc>
              <a:spcBef>
                <a:spcPts val="450"/>
              </a:spcBef>
              <a:buClr>
                <a:schemeClr val="bg1"/>
              </a:buClr>
              <a:buSzPct val="60000"/>
              <a:buFont typeface="Arial" panose="020B0604020202020204" pitchFamily="34" charset="0"/>
              <a:buNone/>
              <a:defRPr sz="2000" b="0" i="0">
                <a:solidFill>
                  <a:schemeClr val="bg1"/>
                </a:solidFill>
                <a:latin typeface="Raleway Light" panose="020B0403030101060003" pitchFamily="34" charset="77"/>
                <a:cs typeface="Raleway Light" panose="020B0403030101060003" pitchFamily="34" charset="77"/>
              </a:defRPr>
            </a:lvl2pPr>
            <a:lvl3pPr marL="288925" indent="0">
              <a:buClr>
                <a:schemeClr val="bg1"/>
              </a:buClr>
              <a:buSzPct val="60000"/>
              <a:buFont typeface="Arial" panose="020B0604020202020204" pitchFamily="34" charset="0"/>
              <a:buNone/>
              <a:defRPr sz="1800" b="0" i="0">
                <a:solidFill>
                  <a:schemeClr val="bg1"/>
                </a:solidFill>
                <a:latin typeface="Raleway Light" panose="020B0403030101060003" pitchFamily="34" charset="77"/>
                <a:cs typeface="Raleway Light" panose="020B0403030101060003" pitchFamily="34" charset="77"/>
              </a:defRPr>
            </a:lvl3pPr>
            <a:lvl4pPr marL="403225" indent="0">
              <a:buClr>
                <a:schemeClr val="bg1"/>
              </a:buClr>
              <a:buSzPct val="60000"/>
              <a:buFont typeface="Arial" panose="020B0604020202020204" pitchFamily="34" charset="0"/>
              <a:buNone/>
              <a:defRPr sz="1600" b="0" i="0">
                <a:solidFill>
                  <a:schemeClr val="bg1"/>
                </a:solidFill>
                <a:latin typeface="Raleway Light" panose="020B0403030101060003" pitchFamily="34" charset="77"/>
                <a:cs typeface="Raleway Light" panose="020B0403030101060003" pitchFamily="34" charset="77"/>
              </a:defRPr>
            </a:lvl4pPr>
            <a:lvl5pPr marL="517525" indent="0">
              <a:buClr>
                <a:schemeClr val="bg1"/>
              </a:buClr>
              <a:buSzPct val="60000"/>
              <a:buFont typeface="Arial" panose="020B0604020202020204" pitchFamily="34" charset="0"/>
              <a:buNone/>
              <a:defRPr sz="1400" b="0" i="0">
                <a:solidFill>
                  <a:schemeClr val="bg1"/>
                </a:solidFill>
                <a:latin typeface="Raleway Light" panose="020B0403030101060003" pitchFamily="34" charset="77"/>
                <a:cs typeface="Raleway Light" panose="020B0403030101060003" pitchFamily="34" charset="77"/>
              </a:defRPr>
            </a:lvl5pPr>
          </a:lstStyle>
          <a:p>
            <a:pPr lvl="0"/>
            <a:r>
              <a:rPr lang="en-US"/>
              <a:t>Edit Master text styles</a:t>
            </a:r>
          </a:p>
        </p:txBody>
      </p:sp>
      <p:sp>
        <p:nvSpPr>
          <p:cNvPr id="13" name="Title Placeholder 5">
            <a:extLst>
              <a:ext uri="{FF2B5EF4-FFF2-40B4-BE49-F238E27FC236}">
                <a16:creationId xmlns:a16="http://schemas.microsoft.com/office/drawing/2014/main" id="{9E737B2D-F6FD-8147-9F47-22CAA0AAC793}"/>
              </a:ext>
            </a:extLst>
          </p:cNvPr>
          <p:cNvSpPr>
            <a:spLocks noGrp="1"/>
          </p:cNvSpPr>
          <p:nvPr>
            <p:ph type="title"/>
          </p:nvPr>
        </p:nvSpPr>
        <p:spPr bwMode="auto">
          <a:xfrm>
            <a:off x="475865" y="455613"/>
            <a:ext cx="11011569" cy="1008123"/>
          </a:xfrm>
          <a:prstGeom prst="rect">
            <a:avLst/>
          </a:prstGeom>
          <a:noFill/>
          <a:ln>
            <a:noFill/>
          </a:ln>
          <a:extLst>
            <a:ext uri="{909E8E84-426E-40dd-AFC4-6F175D3DCCD1}"/>
            <a:ext uri="{91240B29-F687-4f45-9708-019B960494DF}"/>
          </a:extLst>
        </p:spPr>
        <p:txBody>
          <a:bodyPr anchor="b">
            <a:normAutofit/>
          </a:bodyPr>
          <a:lstStyle>
            <a:lvl1pPr>
              <a:defRPr sz="3000" b="0" i="0">
                <a:solidFill>
                  <a:schemeClr val="bg1"/>
                </a:solidFill>
                <a:latin typeface="Calibri Light" panose="020F0302020204030204" pitchFamily="34" charset="0"/>
                <a:cs typeface="Calibri Light" panose="020F0302020204030204" pitchFamily="34" charset="0"/>
              </a:defRPr>
            </a:lvl1pPr>
          </a:lstStyle>
          <a:p>
            <a:pPr lvl="0"/>
            <a:r>
              <a:rPr lang="en-US"/>
              <a:t>Click to edit Master title style</a:t>
            </a:r>
            <a:endParaRPr lang="en-GB" dirty="0"/>
          </a:p>
        </p:txBody>
      </p:sp>
      <p:sp>
        <p:nvSpPr>
          <p:cNvPr id="10" name="Text Placeholder 23">
            <a:extLst>
              <a:ext uri="{FF2B5EF4-FFF2-40B4-BE49-F238E27FC236}">
                <a16:creationId xmlns:a16="http://schemas.microsoft.com/office/drawing/2014/main" id="{AC28BCB1-D2BF-C140-9D29-7C710819820E}"/>
              </a:ext>
            </a:extLst>
          </p:cNvPr>
          <p:cNvSpPr>
            <a:spLocks noGrp="1"/>
          </p:cNvSpPr>
          <p:nvPr>
            <p:ph type="body" sz="quarter" idx="13"/>
          </p:nvPr>
        </p:nvSpPr>
        <p:spPr>
          <a:xfrm>
            <a:off x="476250" y="1601788"/>
            <a:ext cx="11011183" cy="568325"/>
          </a:xfrm>
          <a:prstGeom prst="rect">
            <a:avLst/>
          </a:prstGeom>
        </p:spPr>
        <p:txBody>
          <a:bodyPr anchor="t" anchorCtr="0"/>
          <a:lstStyle>
            <a:lvl1pPr marL="0" indent="0">
              <a:buFontTx/>
              <a:buNone/>
              <a:defRPr b="0" i="0">
                <a:solidFill>
                  <a:schemeClr val="bg1"/>
                </a:solidFill>
                <a:latin typeface="Calibri Light" panose="020F0302020204030204" pitchFamily="34" charset="0"/>
                <a:cs typeface="Calibri Light" panose="020F0302020204030204" pitchFamily="34" charset="0"/>
              </a:defRPr>
            </a:lvl1pPr>
          </a:lstStyle>
          <a:p>
            <a:pPr lvl="0"/>
            <a:r>
              <a:rPr lang="en-US"/>
              <a:t>Edit Master text styles</a:t>
            </a:r>
          </a:p>
        </p:txBody>
      </p:sp>
    </p:spTree>
    <p:extLst>
      <p:ext uri="{BB962C8B-B14F-4D97-AF65-F5344CB8AC3E}">
        <p14:creationId xmlns:p14="http://schemas.microsoft.com/office/powerpoint/2010/main" val="3299523540"/>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Naslov-tekst 2 stupca">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55225" y="5959475"/>
            <a:ext cx="1749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3">
            <a:extLst>
              <a:ext uri="{FF2B5EF4-FFF2-40B4-BE49-F238E27FC236}">
                <a16:creationId xmlns:a16="http://schemas.microsoft.com/office/drawing/2014/main" id="{1D5E591D-8A77-5241-8832-7813A2FBE324}"/>
              </a:ext>
            </a:extLst>
          </p:cNvPr>
          <p:cNvSpPr>
            <a:spLocks noGrp="1"/>
          </p:cNvSpPr>
          <p:nvPr>
            <p:ph type="body" sz="quarter" idx="11"/>
          </p:nvPr>
        </p:nvSpPr>
        <p:spPr>
          <a:xfrm>
            <a:off x="6134100" y="2308164"/>
            <a:ext cx="5353334" cy="3310650"/>
          </a:xfrm>
          <a:prstGeom prst="rect">
            <a:avLst/>
          </a:prstGeom>
        </p:spPr>
        <p:txBody>
          <a:bodyPr lIns="0" tIns="45710" rIns="0" bIns="45710">
            <a:noAutofit/>
          </a:bodyPr>
          <a:lstStyle>
            <a:lvl1pPr marL="57150" indent="0">
              <a:lnSpc>
                <a:spcPct val="100000"/>
              </a:lnSpc>
              <a:spcBef>
                <a:spcPts val="1110"/>
              </a:spcBef>
              <a:buClr>
                <a:schemeClr val="bg1"/>
              </a:buClr>
              <a:buSzPct val="60000"/>
              <a:buFont typeface="Arial" panose="020B0604020202020204" pitchFamily="34" charset="0"/>
              <a:buNone/>
              <a:defRPr sz="1800" b="0" i="0" baseline="0">
                <a:solidFill>
                  <a:schemeClr val="bg1"/>
                </a:solidFill>
                <a:latin typeface="Calibri Light" panose="020F0302020204030204" pitchFamily="34" charset="0"/>
                <a:cs typeface="Calibri Light" panose="020F0302020204030204" pitchFamily="34" charset="0"/>
              </a:defRPr>
            </a:lvl1pPr>
            <a:lvl2pPr marL="174625" indent="0">
              <a:lnSpc>
                <a:spcPct val="95000"/>
              </a:lnSpc>
              <a:spcBef>
                <a:spcPts val="450"/>
              </a:spcBef>
              <a:buClr>
                <a:schemeClr val="bg1"/>
              </a:buClr>
              <a:buSzPct val="60000"/>
              <a:buFont typeface="Arial" panose="020B0604020202020204" pitchFamily="34" charset="0"/>
              <a:buNone/>
              <a:defRPr sz="2000" b="0" i="0">
                <a:solidFill>
                  <a:schemeClr val="bg1"/>
                </a:solidFill>
                <a:latin typeface="Raleway Light" panose="020B0403030101060003" pitchFamily="34" charset="77"/>
                <a:cs typeface="Raleway Light" panose="020B0403030101060003" pitchFamily="34" charset="77"/>
              </a:defRPr>
            </a:lvl2pPr>
            <a:lvl3pPr marL="288925" indent="0">
              <a:buClr>
                <a:schemeClr val="bg1"/>
              </a:buClr>
              <a:buSzPct val="60000"/>
              <a:buFont typeface="Arial" panose="020B0604020202020204" pitchFamily="34" charset="0"/>
              <a:buNone/>
              <a:defRPr sz="1800" b="0" i="0">
                <a:solidFill>
                  <a:schemeClr val="bg1"/>
                </a:solidFill>
                <a:latin typeface="Raleway Light" panose="020B0403030101060003" pitchFamily="34" charset="77"/>
                <a:cs typeface="Raleway Light" panose="020B0403030101060003" pitchFamily="34" charset="77"/>
              </a:defRPr>
            </a:lvl3pPr>
            <a:lvl4pPr marL="403225" indent="0">
              <a:buClr>
                <a:schemeClr val="bg1"/>
              </a:buClr>
              <a:buSzPct val="60000"/>
              <a:buFont typeface="Arial" panose="020B0604020202020204" pitchFamily="34" charset="0"/>
              <a:buNone/>
              <a:defRPr sz="1600" b="0" i="0">
                <a:solidFill>
                  <a:schemeClr val="bg1"/>
                </a:solidFill>
                <a:latin typeface="Raleway Light" panose="020B0403030101060003" pitchFamily="34" charset="77"/>
                <a:cs typeface="Raleway Light" panose="020B0403030101060003" pitchFamily="34" charset="77"/>
              </a:defRPr>
            </a:lvl4pPr>
            <a:lvl5pPr marL="517525" indent="0">
              <a:buClr>
                <a:schemeClr val="bg1"/>
              </a:buClr>
              <a:buSzPct val="60000"/>
              <a:buFont typeface="Arial" panose="020B0604020202020204" pitchFamily="34" charset="0"/>
              <a:buNone/>
              <a:defRPr sz="1400" b="0" i="0">
                <a:solidFill>
                  <a:schemeClr val="bg1"/>
                </a:solidFill>
                <a:latin typeface="Raleway Light" panose="020B0403030101060003" pitchFamily="34" charset="77"/>
                <a:cs typeface="Raleway Light" panose="020B0403030101060003" pitchFamily="34" charset="77"/>
              </a:defRPr>
            </a:lvl5pPr>
          </a:lstStyle>
          <a:p>
            <a:pPr lvl="0"/>
            <a:r>
              <a:rPr lang="en-US"/>
              <a:t>Edit Master text styles</a:t>
            </a:r>
          </a:p>
        </p:txBody>
      </p:sp>
      <p:sp>
        <p:nvSpPr>
          <p:cNvPr id="13" name="Title Placeholder 5">
            <a:extLst>
              <a:ext uri="{FF2B5EF4-FFF2-40B4-BE49-F238E27FC236}">
                <a16:creationId xmlns:a16="http://schemas.microsoft.com/office/drawing/2014/main" id="{9E737B2D-F6FD-8147-9F47-22CAA0AAC793}"/>
              </a:ext>
            </a:extLst>
          </p:cNvPr>
          <p:cNvSpPr>
            <a:spLocks noGrp="1"/>
          </p:cNvSpPr>
          <p:nvPr>
            <p:ph type="title"/>
          </p:nvPr>
        </p:nvSpPr>
        <p:spPr bwMode="auto">
          <a:xfrm>
            <a:off x="475865" y="455613"/>
            <a:ext cx="11011569" cy="1008123"/>
          </a:xfrm>
          <a:prstGeom prst="rect">
            <a:avLst/>
          </a:prstGeom>
          <a:noFill/>
          <a:ln>
            <a:noFill/>
          </a:ln>
          <a:extLst>
            <a:ext uri="{909E8E84-426E-40dd-AFC4-6F175D3DCCD1}"/>
            <a:ext uri="{91240B29-F687-4f45-9708-019B960494DF}"/>
          </a:extLst>
        </p:spPr>
        <p:txBody>
          <a:bodyPr anchor="b">
            <a:normAutofit/>
          </a:bodyPr>
          <a:lstStyle>
            <a:lvl1pPr>
              <a:defRPr sz="3000" b="0" i="0">
                <a:solidFill>
                  <a:schemeClr val="bg1"/>
                </a:solidFill>
                <a:latin typeface="Calibri Light" panose="020F0302020204030204" pitchFamily="34" charset="0"/>
                <a:cs typeface="Calibri Light" panose="020F0302020204030204" pitchFamily="34" charset="0"/>
              </a:defRPr>
            </a:lvl1pPr>
          </a:lstStyle>
          <a:p>
            <a:pPr lvl="0"/>
            <a:r>
              <a:rPr lang="en-US"/>
              <a:t>Click to edit Master title style</a:t>
            </a:r>
            <a:endParaRPr lang="en-GB" dirty="0"/>
          </a:p>
        </p:txBody>
      </p:sp>
      <p:sp>
        <p:nvSpPr>
          <p:cNvPr id="9" name="Picture Placeholder 2">
            <a:extLst>
              <a:ext uri="{FF2B5EF4-FFF2-40B4-BE49-F238E27FC236}">
                <a16:creationId xmlns:a16="http://schemas.microsoft.com/office/drawing/2014/main" id="{6A00FE21-ECE1-6542-A31D-786B21D814B7}"/>
              </a:ext>
            </a:extLst>
          </p:cNvPr>
          <p:cNvSpPr>
            <a:spLocks noGrp="1"/>
          </p:cNvSpPr>
          <p:nvPr>
            <p:ph type="pic" sz="quarter" idx="12"/>
          </p:nvPr>
        </p:nvSpPr>
        <p:spPr>
          <a:xfrm>
            <a:off x="475865" y="2308164"/>
            <a:ext cx="5353334" cy="4164825"/>
          </a:xfrm>
          <a:prstGeom prst="rect">
            <a:avLst/>
          </a:prstGeom>
        </p:spPr>
        <p:txBody>
          <a:bodyPr vert="horz" lIns="91420" tIns="45710" rIns="91420" bIns="45710">
            <a:normAutofit/>
          </a:bodyPr>
          <a:lstStyle>
            <a:lvl1pPr marL="0" indent="0" algn="ctr">
              <a:buNone/>
              <a:defRPr sz="1200" b="0" i="0" baseline="0">
                <a:solidFill>
                  <a:schemeClr val="bg1"/>
                </a:solidFill>
                <a:latin typeface="Calibri Light" panose="020F0302020204030204" pitchFamily="34" charset="0"/>
                <a:cs typeface="Calibri Light" panose="020F0302020204030204" pitchFamily="34" charset="0"/>
              </a:defRPr>
            </a:lvl1pPr>
          </a:lstStyle>
          <a:p>
            <a:pPr lvl="0"/>
            <a:endParaRPr lang="en-US" noProof="0" dirty="0"/>
          </a:p>
          <a:p>
            <a:pPr lvl="0"/>
            <a:endParaRPr lang="en-US" noProof="0" dirty="0"/>
          </a:p>
          <a:p>
            <a:pPr lvl="0"/>
            <a:endParaRPr lang="en-US" noProof="0" dirty="0"/>
          </a:p>
          <a:p>
            <a:pPr lvl="0"/>
            <a:endParaRPr lang="en-US" noProof="0" dirty="0"/>
          </a:p>
          <a:p>
            <a:pPr lvl="0"/>
            <a:endParaRPr lang="en-US" noProof="0" dirty="0"/>
          </a:p>
          <a:p>
            <a:pPr lvl="0"/>
            <a:endParaRPr lang="en-US" noProof="0" dirty="0"/>
          </a:p>
          <a:p>
            <a:pPr lvl="0"/>
            <a:endParaRPr lang="en-US" noProof="0" dirty="0"/>
          </a:p>
          <a:p>
            <a:pPr lvl="0"/>
            <a:endParaRPr lang="en-US" noProof="0" dirty="0"/>
          </a:p>
          <a:p>
            <a:pPr lvl="0"/>
            <a:r>
              <a:rPr lang="en-US" noProof="0" dirty="0" err="1"/>
              <a:t>Kliknuti</a:t>
            </a:r>
            <a:r>
              <a:rPr lang="en-US" noProof="0" dirty="0"/>
              <a:t> </a:t>
            </a:r>
            <a:r>
              <a:rPr lang="en-US" noProof="0" dirty="0" err="1"/>
              <a:t>na</a:t>
            </a:r>
            <a:r>
              <a:rPr lang="en-US" noProof="0" dirty="0"/>
              <a:t> </a:t>
            </a:r>
            <a:r>
              <a:rPr lang="en-US" noProof="0" dirty="0" err="1"/>
              <a:t>ikonu</a:t>
            </a:r>
            <a:r>
              <a:rPr lang="en-US" noProof="0" dirty="0"/>
              <a:t> za </a:t>
            </a:r>
            <a:r>
              <a:rPr lang="en-US" noProof="0" dirty="0" err="1"/>
              <a:t>dodati</a:t>
            </a:r>
            <a:r>
              <a:rPr lang="en-US" noProof="0" dirty="0"/>
              <a:t> </a:t>
            </a:r>
            <a:r>
              <a:rPr lang="en-US" noProof="0" dirty="0" err="1"/>
              <a:t>sliku</a:t>
            </a:r>
            <a:endParaRPr lang="en-US" noProof="0" dirty="0"/>
          </a:p>
        </p:txBody>
      </p:sp>
      <p:sp>
        <p:nvSpPr>
          <p:cNvPr id="14" name="Text Placeholder 23">
            <a:extLst>
              <a:ext uri="{FF2B5EF4-FFF2-40B4-BE49-F238E27FC236}">
                <a16:creationId xmlns:a16="http://schemas.microsoft.com/office/drawing/2014/main" id="{626A14E5-8F03-CB46-8E60-5DF3025DDA05}"/>
              </a:ext>
            </a:extLst>
          </p:cNvPr>
          <p:cNvSpPr>
            <a:spLocks noGrp="1"/>
          </p:cNvSpPr>
          <p:nvPr>
            <p:ph type="body" sz="quarter" idx="13"/>
          </p:nvPr>
        </p:nvSpPr>
        <p:spPr>
          <a:xfrm>
            <a:off x="476250" y="1601788"/>
            <a:ext cx="11011183" cy="568325"/>
          </a:xfrm>
          <a:prstGeom prst="rect">
            <a:avLst/>
          </a:prstGeom>
        </p:spPr>
        <p:txBody>
          <a:bodyPr anchor="t" anchorCtr="0"/>
          <a:lstStyle>
            <a:lvl1pPr marL="0" indent="0">
              <a:buFontTx/>
              <a:buNone/>
              <a:defRPr b="0" i="0">
                <a:solidFill>
                  <a:schemeClr val="bg1"/>
                </a:solidFill>
                <a:latin typeface="Calibri Light" panose="020F0302020204030204" pitchFamily="34" charset="0"/>
                <a:cs typeface="Calibri Light" panose="020F0302020204030204" pitchFamily="34" charset="0"/>
              </a:defRPr>
            </a:lvl1pPr>
          </a:lstStyle>
          <a:p>
            <a:pPr lvl="0"/>
            <a:r>
              <a:rPr lang="en-US"/>
              <a:t>Edit Master text styles</a:t>
            </a:r>
          </a:p>
        </p:txBody>
      </p:sp>
    </p:spTree>
    <p:extLst>
      <p:ext uri="{BB962C8B-B14F-4D97-AF65-F5344CB8AC3E}">
        <p14:creationId xmlns:p14="http://schemas.microsoft.com/office/powerpoint/2010/main" val="2789780399"/>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naslov-desno tekst">
    <p:spTree>
      <p:nvGrpSpPr>
        <p:cNvPr id="1" name=""/>
        <p:cNvGrpSpPr/>
        <p:nvPr/>
      </p:nvGrpSpPr>
      <p:grpSpPr>
        <a:xfrm>
          <a:off x="0" y="0"/>
          <a:ext cx="0" cy="0"/>
          <a:chOff x="0" y="0"/>
          <a:chExt cx="0" cy="0"/>
        </a:xfrm>
      </p:grpSpPr>
      <p:pic>
        <p:nvPicPr>
          <p:cNvPr id="5"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6289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6250" y="5959475"/>
            <a:ext cx="1749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Placeholder 5">
            <a:extLst>
              <a:ext uri="{FF2B5EF4-FFF2-40B4-BE49-F238E27FC236}">
                <a16:creationId xmlns:a16="http://schemas.microsoft.com/office/drawing/2014/main" id="{9E737B2D-F6FD-8147-9F47-22CAA0AAC793}"/>
              </a:ext>
            </a:extLst>
          </p:cNvPr>
          <p:cNvSpPr>
            <a:spLocks noGrp="1"/>
          </p:cNvSpPr>
          <p:nvPr>
            <p:ph type="title"/>
          </p:nvPr>
        </p:nvSpPr>
        <p:spPr bwMode="auto">
          <a:xfrm>
            <a:off x="475866" y="1681566"/>
            <a:ext cx="4375103" cy="2148421"/>
          </a:xfrm>
          <a:prstGeom prst="rect">
            <a:avLst/>
          </a:prstGeom>
          <a:noFill/>
          <a:ln>
            <a:noFill/>
          </a:ln>
          <a:extLst>
            <a:ext uri="{909E8E84-426E-40dd-AFC4-6F175D3DCCD1}"/>
            <a:ext uri="{91240B29-F687-4f45-9708-019B960494DF}"/>
          </a:extLst>
        </p:spPr>
        <p:txBody>
          <a:bodyPr anchor="b">
            <a:normAutofit/>
          </a:bodyPr>
          <a:lstStyle>
            <a:lvl1pPr>
              <a:defRPr sz="3000" b="0" i="0">
                <a:solidFill>
                  <a:schemeClr val="bg1"/>
                </a:solidFill>
                <a:latin typeface="Calibri Light" panose="020F0302020204030204" pitchFamily="34" charset="0"/>
                <a:cs typeface="Calibri Light" panose="020F0302020204030204" pitchFamily="34" charset="0"/>
              </a:defRPr>
            </a:lvl1pPr>
          </a:lstStyle>
          <a:p>
            <a:pPr lvl="0"/>
            <a:r>
              <a:rPr lang="en-US"/>
              <a:t>Click to edit Master title style</a:t>
            </a:r>
            <a:endParaRPr lang="en-GB" dirty="0"/>
          </a:p>
        </p:txBody>
      </p:sp>
      <p:sp>
        <p:nvSpPr>
          <p:cNvPr id="7" name="Text Placeholder 2">
            <a:extLst>
              <a:ext uri="{FF2B5EF4-FFF2-40B4-BE49-F238E27FC236}">
                <a16:creationId xmlns:a16="http://schemas.microsoft.com/office/drawing/2014/main" id="{CD9CAD08-D73E-7545-87F9-60CAF1DF4B7C}"/>
              </a:ext>
            </a:extLst>
          </p:cNvPr>
          <p:cNvSpPr>
            <a:spLocks noGrp="1"/>
          </p:cNvSpPr>
          <p:nvPr>
            <p:ph type="body" idx="1"/>
          </p:nvPr>
        </p:nvSpPr>
        <p:spPr>
          <a:xfrm>
            <a:off x="6096000" y="472698"/>
            <a:ext cx="5353334" cy="5912604"/>
          </a:xfrm>
          <a:prstGeom prst="rect">
            <a:avLst/>
          </a:prstGeom>
          <a:noFill/>
        </p:spPr>
        <p:txBody>
          <a:bodyPr anchor="ctr"/>
          <a:lstStyle>
            <a:lvl1pPr marL="0" indent="0">
              <a:lnSpc>
                <a:spcPct val="100000"/>
              </a:lnSpc>
              <a:buNone/>
              <a:defRPr sz="1800" b="0" i="0">
                <a:solidFill>
                  <a:srgbClr val="39454F"/>
                </a:solidFill>
                <a:latin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Text Placeholder 23">
            <a:extLst>
              <a:ext uri="{FF2B5EF4-FFF2-40B4-BE49-F238E27FC236}">
                <a16:creationId xmlns:a16="http://schemas.microsoft.com/office/drawing/2014/main" id="{74639483-DB0B-5646-B468-54ACD76059A7}"/>
              </a:ext>
            </a:extLst>
          </p:cNvPr>
          <p:cNvSpPr>
            <a:spLocks noGrp="1"/>
          </p:cNvSpPr>
          <p:nvPr>
            <p:ph type="body" sz="quarter" idx="13"/>
          </p:nvPr>
        </p:nvSpPr>
        <p:spPr>
          <a:xfrm>
            <a:off x="476250" y="4007710"/>
            <a:ext cx="4374719" cy="976520"/>
          </a:xfrm>
          <a:prstGeom prst="rect">
            <a:avLst/>
          </a:prstGeom>
        </p:spPr>
        <p:txBody>
          <a:bodyPr anchor="t" anchorCtr="0"/>
          <a:lstStyle>
            <a:lvl1pPr marL="0" indent="0">
              <a:buFontTx/>
              <a:buNone/>
              <a:defRPr b="0" i="0">
                <a:solidFill>
                  <a:schemeClr val="bg1"/>
                </a:solidFill>
                <a:latin typeface="Calibri Light" panose="020F0302020204030204" pitchFamily="34" charset="0"/>
                <a:cs typeface="Calibri Light" panose="020F0302020204030204" pitchFamily="34" charset="0"/>
              </a:defRPr>
            </a:lvl1pPr>
          </a:lstStyle>
          <a:p>
            <a:pPr lvl="0"/>
            <a:r>
              <a:rPr lang="en-US"/>
              <a:t>Edit Master text styles</a:t>
            </a:r>
          </a:p>
        </p:txBody>
      </p:sp>
    </p:spTree>
    <p:extLst>
      <p:ext uri="{BB962C8B-B14F-4D97-AF65-F5344CB8AC3E}">
        <p14:creationId xmlns:p14="http://schemas.microsoft.com/office/powerpoint/2010/main" val="1986735480"/>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naslov-desno buletti">
    <p:spTree>
      <p:nvGrpSpPr>
        <p:cNvPr id="1" name=""/>
        <p:cNvGrpSpPr/>
        <p:nvPr/>
      </p:nvGrpSpPr>
      <p:grpSpPr>
        <a:xfrm>
          <a:off x="0" y="0"/>
          <a:ext cx="0" cy="0"/>
          <a:chOff x="0" y="0"/>
          <a:chExt cx="0" cy="0"/>
        </a:xfrm>
      </p:grpSpPr>
      <p:pic>
        <p:nvPicPr>
          <p:cNvPr id="5"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6289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6250" y="5959475"/>
            <a:ext cx="1749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a:extLst>
              <a:ext uri="{FF2B5EF4-FFF2-40B4-BE49-F238E27FC236}">
                <a16:creationId xmlns:a16="http://schemas.microsoft.com/office/drawing/2014/main" id="{CD9CAD08-D73E-7545-87F9-60CAF1DF4B7C}"/>
              </a:ext>
            </a:extLst>
          </p:cNvPr>
          <p:cNvSpPr>
            <a:spLocks noGrp="1"/>
          </p:cNvSpPr>
          <p:nvPr>
            <p:ph type="body" idx="1"/>
          </p:nvPr>
        </p:nvSpPr>
        <p:spPr>
          <a:xfrm>
            <a:off x="6096000" y="472698"/>
            <a:ext cx="5353334" cy="5912604"/>
          </a:xfrm>
          <a:prstGeom prst="rect">
            <a:avLst/>
          </a:prstGeom>
          <a:noFill/>
        </p:spPr>
        <p:txBody>
          <a:bodyPr anchor="ctr"/>
          <a:lstStyle>
            <a:lvl1pPr marL="342900" indent="-342900">
              <a:buClr>
                <a:srgbClr val="C00000"/>
              </a:buClr>
              <a:buFont typeface="Wingdings" pitchFamily="2" charset="2"/>
              <a:buChar char="§"/>
              <a:defRPr sz="1800" b="0" i="0">
                <a:solidFill>
                  <a:srgbClr val="39454F"/>
                </a:solidFill>
                <a:latin typeface="Calibri Light" panose="020F0302020204030204" pitchFamily="34" charset="0"/>
                <a:cs typeface="Calibri Light" panose="020F0302020204030204" pitchFamily="34" charset="0"/>
              </a:defRPr>
            </a:lvl1pPr>
            <a:lvl2pPr marL="800100" indent="-342900">
              <a:buClr>
                <a:srgbClr val="C00000"/>
              </a:buClr>
              <a:buFont typeface="Wingdings" pitchFamily="2" charset="2"/>
              <a:buChar char="§"/>
              <a:defRPr sz="1600" b="0" i="0">
                <a:solidFill>
                  <a:srgbClr val="39454F"/>
                </a:solidFill>
                <a:latin typeface="Calibri Light" panose="020F0302020204030204" pitchFamily="34" charset="0"/>
                <a:cs typeface="Calibri Light" panose="020F0302020204030204" pitchFamily="34" charset="0"/>
              </a:defRPr>
            </a:lvl2pPr>
            <a:lvl3pPr marL="1200150" indent="-285750">
              <a:buClr>
                <a:srgbClr val="C00000"/>
              </a:buClr>
              <a:buFont typeface="Wingdings" pitchFamily="2" charset="2"/>
              <a:buChar char="§"/>
              <a:defRPr sz="1400" b="0" i="0">
                <a:solidFill>
                  <a:srgbClr val="39454F"/>
                </a:solidFill>
                <a:latin typeface="Calibri Light" panose="020F0302020204030204" pitchFamily="34" charset="0"/>
                <a:cs typeface="Calibri Light" panose="020F0302020204030204" pitchFamily="34" charset="0"/>
              </a:defRPr>
            </a:lvl3pPr>
            <a:lvl4pPr marL="1657350" indent="-285750">
              <a:buClr>
                <a:srgbClr val="C00000"/>
              </a:buClr>
              <a:buFont typeface="Wingdings" pitchFamily="2" charset="2"/>
              <a:buChar char="§"/>
              <a:defRPr sz="1200" b="0" i="0">
                <a:solidFill>
                  <a:srgbClr val="39454F"/>
                </a:solidFill>
                <a:latin typeface="Calibri Light" panose="020F0302020204030204" pitchFamily="34" charset="0"/>
                <a:cs typeface="Calibri Light" panose="020F0302020204030204" pitchFamily="34" charset="0"/>
              </a:defRPr>
            </a:lvl4pPr>
            <a:lvl5pPr marL="2114550" indent="-285750">
              <a:buClr>
                <a:srgbClr val="C00000"/>
              </a:buClr>
              <a:buFont typeface="Wingdings" pitchFamily="2" charset="2"/>
              <a:buChar char="§"/>
              <a:defRPr sz="1050" b="0" i="0">
                <a:solidFill>
                  <a:srgbClr val="39454F"/>
                </a:solidFill>
                <a:latin typeface="Calibri Light" panose="020F0302020204030204" pitchFamily="34" charset="0"/>
                <a:cs typeface="Calibri Light" panose="020F030202020403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Placeholder 5">
            <a:extLst>
              <a:ext uri="{FF2B5EF4-FFF2-40B4-BE49-F238E27FC236}">
                <a16:creationId xmlns:a16="http://schemas.microsoft.com/office/drawing/2014/main" id="{FC88A61D-199E-F84C-913C-40CFA22CD340}"/>
              </a:ext>
            </a:extLst>
          </p:cNvPr>
          <p:cNvSpPr>
            <a:spLocks noGrp="1"/>
          </p:cNvSpPr>
          <p:nvPr>
            <p:ph type="title"/>
          </p:nvPr>
        </p:nvSpPr>
        <p:spPr bwMode="auto">
          <a:xfrm>
            <a:off x="475866" y="1681566"/>
            <a:ext cx="4375103" cy="2148421"/>
          </a:xfrm>
          <a:prstGeom prst="rect">
            <a:avLst/>
          </a:prstGeom>
          <a:noFill/>
          <a:ln>
            <a:noFill/>
          </a:ln>
          <a:extLst>
            <a:ext uri="{909E8E84-426E-40dd-AFC4-6F175D3DCCD1}"/>
            <a:ext uri="{91240B29-F687-4f45-9708-019B960494DF}"/>
          </a:extLst>
        </p:spPr>
        <p:txBody>
          <a:bodyPr anchor="b">
            <a:normAutofit/>
          </a:bodyPr>
          <a:lstStyle>
            <a:lvl1pPr>
              <a:defRPr sz="3000" b="0" i="0">
                <a:solidFill>
                  <a:schemeClr val="bg1"/>
                </a:solidFill>
                <a:latin typeface="Calibri Light" panose="020F0302020204030204" pitchFamily="34" charset="0"/>
                <a:cs typeface="Calibri Light" panose="020F0302020204030204" pitchFamily="34" charset="0"/>
              </a:defRPr>
            </a:lvl1pPr>
          </a:lstStyle>
          <a:p>
            <a:pPr lvl="0"/>
            <a:r>
              <a:rPr lang="en-US"/>
              <a:t>Click to edit Master title style</a:t>
            </a:r>
            <a:endParaRPr lang="en-GB" dirty="0"/>
          </a:p>
        </p:txBody>
      </p:sp>
      <p:sp>
        <p:nvSpPr>
          <p:cNvPr id="16" name="Text Placeholder 23">
            <a:extLst>
              <a:ext uri="{FF2B5EF4-FFF2-40B4-BE49-F238E27FC236}">
                <a16:creationId xmlns:a16="http://schemas.microsoft.com/office/drawing/2014/main" id="{FB12A2DF-20F6-BE41-B29F-9D6A7CD6A92F}"/>
              </a:ext>
            </a:extLst>
          </p:cNvPr>
          <p:cNvSpPr>
            <a:spLocks noGrp="1"/>
          </p:cNvSpPr>
          <p:nvPr>
            <p:ph type="body" sz="quarter" idx="13"/>
          </p:nvPr>
        </p:nvSpPr>
        <p:spPr>
          <a:xfrm>
            <a:off x="476250" y="4007710"/>
            <a:ext cx="4374719" cy="976520"/>
          </a:xfrm>
          <a:prstGeom prst="rect">
            <a:avLst/>
          </a:prstGeom>
        </p:spPr>
        <p:txBody>
          <a:bodyPr anchor="t" anchorCtr="0"/>
          <a:lstStyle>
            <a:lvl1pPr marL="0" indent="0">
              <a:buFontTx/>
              <a:buNone/>
              <a:defRPr b="0" i="0">
                <a:solidFill>
                  <a:schemeClr val="bg1"/>
                </a:solidFill>
                <a:latin typeface="Calibri Light" panose="020F0302020204030204" pitchFamily="34" charset="0"/>
                <a:cs typeface="Calibri Light" panose="020F0302020204030204" pitchFamily="34" charset="0"/>
              </a:defRPr>
            </a:lvl1pPr>
          </a:lstStyle>
          <a:p>
            <a:pPr lvl="0"/>
            <a:r>
              <a:rPr lang="en-US"/>
              <a:t>Edit Master text styles</a:t>
            </a:r>
          </a:p>
        </p:txBody>
      </p:sp>
    </p:spTree>
    <p:extLst>
      <p:ext uri="{BB962C8B-B14F-4D97-AF65-F5344CB8AC3E}">
        <p14:creationId xmlns:p14="http://schemas.microsoft.com/office/powerpoint/2010/main" val="3293540825"/>
      </p:ext>
    </p:extLst>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naslov_tekst-buletti desno">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6289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6250" y="5959475"/>
            <a:ext cx="1749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a:extLst>
              <a:ext uri="{FF2B5EF4-FFF2-40B4-BE49-F238E27FC236}">
                <a16:creationId xmlns:a16="http://schemas.microsoft.com/office/drawing/2014/main" id="{CD9CAD08-D73E-7545-87F9-60CAF1DF4B7C}"/>
              </a:ext>
            </a:extLst>
          </p:cNvPr>
          <p:cNvSpPr>
            <a:spLocks noGrp="1"/>
          </p:cNvSpPr>
          <p:nvPr>
            <p:ph type="body" idx="1"/>
          </p:nvPr>
        </p:nvSpPr>
        <p:spPr>
          <a:xfrm>
            <a:off x="6096000" y="1771972"/>
            <a:ext cx="5353334" cy="4613330"/>
          </a:xfrm>
          <a:prstGeom prst="rect">
            <a:avLst/>
          </a:prstGeom>
          <a:noFill/>
        </p:spPr>
        <p:txBody>
          <a:bodyPr/>
          <a:lstStyle>
            <a:lvl1pPr marL="342900" indent="-342900">
              <a:buClr>
                <a:srgbClr val="C00000"/>
              </a:buClr>
              <a:buFont typeface="Wingdings" pitchFamily="2" charset="2"/>
              <a:buChar char="§"/>
              <a:defRPr sz="1800" b="0" i="0">
                <a:solidFill>
                  <a:srgbClr val="39454F"/>
                </a:solidFill>
                <a:latin typeface="Calibri Light" panose="020F0302020204030204" pitchFamily="34" charset="0"/>
                <a:cs typeface="Calibri Light" panose="020F0302020204030204" pitchFamily="34" charset="0"/>
              </a:defRPr>
            </a:lvl1pPr>
            <a:lvl2pPr marL="800100" indent="-342900">
              <a:buClr>
                <a:srgbClr val="C00000"/>
              </a:buClr>
              <a:buFont typeface="Wingdings" pitchFamily="2" charset="2"/>
              <a:buChar char="§"/>
              <a:defRPr sz="1600" b="0" i="0">
                <a:solidFill>
                  <a:srgbClr val="39454F"/>
                </a:solidFill>
                <a:latin typeface="Calibri Light" panose="020F0302020204030204" pitchFamily="34" charset="0"/>
                <a:cs typeface="Calibri Light" panose="020F0302020204030204" pitchFamily="34" charset="0"/>
              </a:defRPr>
            </a:lvl2pPr>
            <a:lvl3pPr marL="1200150" indent="-285750">
              <a:buClr>
                <a:srgbClr val="C00000"/>
              </a:buClr>
              <a:buFont typeface="Wingdings" pitchFamily="2" charset="2"/>
              <a:buChar char="§"/>
              <a:defRPr sz="1400" b="0" i="0">
                <a:solidFill>
                  <a:srgbClr val="39454F"/>
                </a:solidFill>
                <a:latin typeface="Calibri Light" panose="020F0302020204030204" pitchFamily="34" charset="0"/>
                <a:cs typeface="Calibri Light" panose="020F0302020204030204" pitchFamily="34" charset="0"/>
              </a:defRPr>
            </a:lvl3pPr>
            <a:lvl4pPr marL="1657350" indent="-285750">
              <a:buClr>
                <a:srgbClr val="C00000"/>
              </a:buClr>
              <a:buFont typeface="Wingdings" pitchFamily="2" charset="2"/>
              <a:buChar char="§"/>
              <a:defRPr sz="1200" b="0" i="0">
                <a:solidFill>
                  <a:srgbClr val="39454F"/>
                </a:solidFill>
                <a:latin typeface="Calibri Light" panose="020F0302020204030204" pitchFamily="34" charset="0"/>
                <a:cs typeface="Calibri Light" panose="020F0302020204030204" pitchFamily="34" charset="0"/>
              </a:defRPr>
            </a:lvl4pPr>
            <a:lvl5pPr marL="2114550" indent="-285750">
              <a:buClr>
                <a:srgbClr val="C00000"/>
              </a:buClr>
              <a:buFont typeface="Wingdings" pitchFamily="2" charset="2"/>
              <a:buChar char="§"/>
              <a:defRPr sz="1050" b="0" i="0">
                <a:solidFill>
                  <a:srgbClr val="39454F"/>
                </a:solidFill>
                <a:latin typeface="Calibri Light" panose="020F0302020204030204" pitchFamily="34" charset="0"/>
                <a:cs typeface="Calibri Light" panose="020F030202020403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a:extLst>
              <a:ext uri="{FF2B5EF4-FFF2-40B4-BE49-F238E27FC236}">
                <a16:creationId xmlns:a16="http://schemas.microsoft.com/office/drawing/2014/main" id="{BDABDA55-985C-BB4B-936E-AC34C072CA89}"/>
              </a:ext>
            </a:extLst>
          </p:cNvPr>
          <p:cNvSpPr>
            <a:spLocks noGrp="1"/>
          </p:cNvSpPr>
          <p:nvPr>
            <p:ph type="body" idx="10"/>
          </p:nvPr>
        </p:nvSpPr>
        <p:spPr>
          <a:xfrm>
            <a:off x="475866" y="2308165"/>
            <a:ext cx="4375103" cy="3352680"/>
          </a:xfrm>
          <a:prstGeom prst="rect">
            <a:avLst/>
          </a:prstGeom>
          <a:noFill/>
        </p:spPr>
        <p:txBody>
          <a:bodyPr anchor="t"/>
          <a:lstStyle>
            <a:lvl1pPr marL="0" indent="0">
              <a:lnSpc>
                <a:spcPct val="100000"/>
              </a:lnSpc>
              <a:buNone/>
              <a:defRPr sz="1800" b="0" i="0">
                <a:solidFill>
                  <a:srgbClr val="FFFFFF"/>
                </a:solidFill>
                <a:latin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Title Placeholder 5">
            <a:extLst>
              <a:ext uri="{FF2B5EF4-FFF2-40B4-BE49-F238E27FC236}">
                <a16:creationId xmlns:a16="http://schemas.microsoft.com/office/drawing/2014/main" id="{4CBBB73E-2BC3-F843-8F4E-090CE7087C2C}"/>
              </a:ext>
            </a:extLst>
          </p:cNvPr>
          <p:cNvSpPr>
            <a:spLocks noGrp="1"/>
          </p:cNvSpPr>
          <p:nvPr>
            <p:ph type="title"/>
          </p:nvPr>
        </p:nvSpPr>
        <p:spPr bwMode="auto">
          <a:xfrm>
            <a:off x="475866" y="455613"/>
            <a:ext cx="4374720" cy="1008123"/>
          </a:xfrm>
          <a:prstGeom prst="rect">
            <a:avLst/>
          </a:prstGeom>
          <a:noFill/>
          <a:ln>
            <a:noFill/>
          </a:ln>
          <a:extLst>
            <a:ext uri="{909E8E84-426E-40dd-AFC4-6F175D3DCCD1}"/>
            <a:ext uri="{91240B29-F687-4f45-9708-019B960494DF}"/>
          </a:extLst>
        </p:spPr>
        <p:txBody>
          <a:bodyPr anchor="b">
            <a:normAutofit/>
          </a:bodyPr>
          <a:lstStyle>
            <a:lvl1pPr>
              <a:defRPr sz="3000" b="0" i="0">
                <a:solidFill>
                  <a:schemeClr val="bg1"/>
                </a:solidFill>
                <a:latin typeface="Calibri Light" panose="020F0302020204030204" pitchFamily="34" charset="0"/>
                <a:cs typeface="Calibri Light" panose="020F0302020204030204" pitchFamily="34" charset="0"/>
              </a:defRPr>
            </a:lvl1pPr>
          </a:lstStyle>
          <a:p>
            <a:pPr lvl="0"/>
            <a:r>
              <a:rPr lang="en-US"/>
              <a:t>Click to edit Master title style</a:t>
            </a:r>
            <a:endParaRPr lang="en-GB" dirty="0"/>
          </a:p>
        </p:txBody>
      </p:sp>
      <p:sp>
        <p:nvSpPr>
          <p:cNvPr id="18" name="Text Placeholder 23">
            <a:extLst>
              <a:ext uri="{FF2B5EF4-FFF2-40B4-BE49-F238E27FC236}">
                <a16:creationId xmlns:a16="http://schemas.microsoft.com/office/drawing/2014/main" id="{785C3B04-68D9-9447-B224-8F3C3E632100}"/>
              </a:ext>
            </a:extLst>
          </p:cNvPr>
          <p:cNvSpPr>
            <a:spLocks noGrp="1"/>
          </p:cNvSpPr>
          <p:nvPr>
            <p:ph type="body" sz="quarter" idx="12"/>
          </p:nvPr>
        </p:nvSpPr>
        <p:spPr>
          <a:xfrm>
            <a:off x="476250" y="1601788"/>
            <a:ext cx="4374719" cy="568325"/>
          </a:xfrm>
          <a:prstGeom prst="rect">
            <a:avLst/>
          </a:prstGeom>
        </p:spPr>
        <p:txBody>
          <a:bodyPr anchor="t" anchorCtr="0"/>
          <a:lstStyle>
            <a:lvl1pPr marL="0" indent="0">
              <a:buFontTx/>
              <a:buNone/>
              <a:defRPr b="0" i="0">
                <a:solidFill>
                  <a:schemeClr val="bg1"/>
                </a:solidFill>
                <a:latin typeface="Calibri Light" panose="020F0302020204030204" pitchFamily="34" charset="0"/>
                <a:cs typeface="Calibri Light" panose="020F0302020204030204" pitchFamily="34" charset="0"/>
              </a:defRPr>
            </a:lvl1pPr>
          </a:lstStyle>
          <a:p>
            <a:pPr lvl="0"/>
            <a:r>
              <a:rPr lang="en-US"/>
              <a:t>Edit Master text styles</a:t>
            </a:r>
          </a:p>
        </p:txBody>
      </p:sp>
    </p:spTree>
    <p:extLst>
      <p:ext uri="{BB962C8B-B14F-4D97-AF65-F5344CB8AC3E}">
        <p14:creationId xmlns:p14="http://schemas.microsoft.com/office/powerpoint/2010/main" val="3354628533"/>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naslov_tekst-buletti desno">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6289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6250" y="5959475"/>
            <a:ext cx="1749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2">
            <a:extLst>
              <a:ext uri="{FF2B5EF4-FFF2-40B4-BE49-F238E27FC236}">
                <a16:creationId xmlns:a16="http://schemas.microsoft.com/office/drawing/2014/main" id="{A869052B-2780-B24B-A5D7-F5C4145FBC4F}"/>
              </a:ext>
            </a:extLst>
          </p:cNvPr>
          <p:cNvSpPr>
            <a:spLocks noGrp="1"/>
          </p:cNvSpPr>
          <p:nvPr>
            <p:ph type="pic" sz="quarter" idx="12"/>
          </p:nvPr>
        </p:nvSpPr>
        <p:spPr>
          <a:xfrm>
            <a:off x="6096000" y="472698"/>
            <a:ext cx="5353334" cy="5912604"/>
          </a:xfrm>
          <a:prstGeom prst="rect">
            <a:avLst/>
          </a:prstGeom>
        </p:spPr>
        <p:txBody>
          <a:bodyPr vert="horz" lIns="91420" tIns="45710" rIns="91420" bIns="45710">
            <a:normAutofit/>
          </a:bodyPr>
          <a:lstStyle>
            <a:lvl1pPr marL="0" indent="0" algn="ctr">
              <a:buNone/>
              <a:defRPr sz="1200" b="0" i="0" baseline="0">
                <a:solidFill>
                  <a:schemeClr val="accent2"/>
                </a:solidFill>
                <a:latin typeface="Calibri Light" panose="020F0302020204030204" pitchFamily="34" charset="0"/>
                <a:cs typeface="Calibri Light" panose="020F0302020204030204" pitchFamily="34" charset="0"/>
              </a:defRPr>
            </a:lvl1pPr>
          </a:lstStyle>
          <a:p>
            <a:pPr lvl="0"/>
            <a:endParaRPr lang="en-US" noProof="0" dirty="0"/>
          </a:p>
          <a:p>
            <a:pPr lvl="0"/>
            <a:endParaRPr lang="en-US" noProof="0" dirty="0"/>
          </a:p>
          <a:p>
            <a:pPr lvl="0"/>
            <a:endParaRPr lang="en-US" noProof="0" dirty="0"/>
          </a:p>
          <a:p>
            <a:pPr lvl="0"/>
            <a:endParaRPr lang="en-US" noProof="0" dirty="0"/>
          </a:p>
          <a:p>
            <a:pPr lvl="0"/>
            <a:endParaRPr lang="en-US" noProof="0" dirty="0"/>
          </a:p>
          <a:p>
            <a:pPr lvl="0"/>
            <a:endParaRPr lang="en-US" noProof="0" dirty="0"/>
          </a:p>
          <a:p>
            <a:pPr lvl="0"/>
            <a:endParaRPr lang="en-US" noProof="0" dirty="0"/>
          </a:p>
          <a:p>
            <a:pPr lvl="0"/>
            <a:endParaRPr lang="en-US" noProof="0" dirty="0"/>
          </a:p>
          <a:p>
            <a:pPr lvl="0"/>
            <a:r>
              <a:rPr lang="en-US" noProof="0" dirty="0" err="1"/>
              <a:t>Kliknuti</a:t>
            </a:r>
            <a:r>
              <a:rPr lang="en-US" noProof="0" dirty="0"/>
              <a:t> </a:t>
            </a:r>
            <a:r>
              <a:rPr lang="en-US" noProof="0" dirty="0" err="1"/>
              <a:t>na</a:t>
            </a:r>
            <a:r>
              <a:rPr lang="en-US" noProof="0" dirty="0"/>
              <a:t> </a:t>
            </a:r>
            <a:r>
              <a:rPr lang="en-US" noProof="0" dirty="0" err="1"/>
              <a:t>ikonu</a:t>
            </a:r>
            <a:r>
              <a:rPr lang="en-US" noProof="0" dirty="0"/>
              <a:t> za </a:t>
            </a:r>
            <a:r>
              <a:rPr lang="en-US" noProof="0" dirty="0" err="1"/>
              <a:t>dodati</a:t>
            </a:r>
            <a:r>
              <a:rPr lang="en-US" noProof="0" dirty="0"/>
              <a:t> </a:t>
            </a:r>
            <a:r>
              <a:rPr lang="en-US" noProof="0" dirty="0" err="1"/>
              <a:t>sliku</a:t>
            </a:r>
            <a:endParaRPr lang="en-US" noProof="0" dirty="0"/>
          </a:p>
        </p:txBody>
      </p:sp>
      <p:sp>
        <p:nvSpPr>
          <p:cNvPr id="11" name="Text Placeholder 2">
            <a:extLst>
              <a:ext uri="{FF2B5EF4-FFF2-40B4-BE49-F238E27FC236}">
                <a16:creationId xmlns:a16="http://schemas.microsoft.com/office/drawing/2014/main" id="{A39C4798-481C-F54F-B972-2EEE67B30F63}"/>
              </a:ext>
            </a:extLst>
          </p:cNvPr>
          <p:cNvSpPr>
            <a:spLocks noGrp="1"/>
          </p:cNvSpPr>
          <p:nvPr>
            <p:ph type="body" idx="10"/>
          </p:nvPr>
        </p:nvSpPr>
        <p:spPr>
          <a:xfrm>
            <a:off x="475866" y="2308165"/>
            <a:ext cx="4375103" cy="3352680"/>
          </a:xfrm>
          <a:prstGeom prst="rect">
            <a:avLst/>
          </a:prstGeom>
          <a:noFill/>
        </p:spPr>
        <p:txBody>
          <a:bodyPr anchor="t"/>
          <a:lstStyle>
            <a:lvl1pPr marL="0" indent="0">
              <a:lnSpc>
                <a:spcPct val="100000"/>
              </a:lnSpc>
              <a:buNone/>
              <a:defRPr sz="1800" b="0" i="0">
                <a:solidFill>
                  <a:srgbClr val="FFFFFF"/>
                </a:solidFill>
                <a:latin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Title Placeholder 5">
            <a:extLst>
              <a:ext uri="{FF2B5EF4-FFF2-40B4-BE49-F238E27FC236}">
                <a16:creationId xmlns:a16="http://schemas.microsoft.com/office/drawing/2014/main" id="{A5650823-FD45-614A-89A1-843116051CE8}"/>
              </a:ext>
            </a:extLst>
          </p:cNvPr>
          <p:cNvSpPr>
            <a:spLocks noGrp="1"/>
          </p:cNvSpPr>
          <p:nvPr>
            <p:ph type="title"/>
          </p:nvPr>
        </p:nvSpPr>
        <p:spPr bwMode="auto">
          <a:xfrm>
            <a:off x="475866" y="455613"/>
            <a:ext cx="4374720" cy="1008123"/>
          </a:xfrm>
          <a:prstGeom prst="rect">
            <a:avLst/>
          </a:prstGeom>
          <a:noFill/>
          <a:ln>
            <a:noFill/>
          </a:ln>
          <a:extLst>
            <a:ext uri="{909E8E84-426E-40dd-AFC4-6F175D3DCCD1}"/>
            <a:ext uri="{91240B29-F687-4f45-9708-019B960494DF}"/>
          </a:extLst>
        </p:spPr>
        <p:txBody>
          <a:bodyPr anchor="b">
            <a:normAutofit/>
          </a:bodyPr>
          <a:lstStyle>
            <a:lvl1pPr>
              <a:defRPr sz="3000" b="0" i="0">
                <a:solidFill>
                  <a:schemeClr val="bg1"/>
                </a:solidFill>
                <a:latin typeface="Calibri Light" panose="020F0302020204030204" pitchFamily="34" charset="0"/>
                <a:cs typeface="Calibri Light" panose="020F0302020204030204" pitchFamily="34" charset="0"/>
              </a:defRPr>
            </a:lvl1pPr>
          </a:lstStyle>
          <a:p>
            <a:pPr lvl="0"/>
            <a:r>
              <a:rPr lang="en-US"/>
              <a:t>Click to edit Master title style</a:t>
            </a:r>
            <a:endParaRPr lang="en-GB" dirty="0"/>
          </a:p>
        </p:txBody>
      </p:sp>
      <p:sp>
        <p:nvSpPr>
          <p:cNvPr id="14" name="Text Placeholder 23">
            <a:extLst>
              <a:ext uri="{FF2B5EF4-FFF2-40B4-BE49-F238E27FC236}">
                <a16:creationId xmlns:a16="http://schemas.microsoft.com/office/drawing/2014/main" id="{77835DDB-59B7-1148-BA9B-83ED8781B2E0}"/>
              </a:ext>
            </a:extLst>
          </p:cNvPr>
          <p:cNvSpPr>
            <a:spLocks noGrp="1"/>
          </p:cNvSpPr>
          <p:nvPr>
            <p:ph type="body" sz="quarter" idx="13"/>
          </p:nvPr>
        </p:nvSpPr>
        <p:spPr>
          <a:xfrm>
            <a:off x="476250" y="1601788"/>
            <a:ext cx="4374719" cy="568325"/>
          </a:xfrm>
          <a:prstGeom prst="rect">
            <a:avLst/>
          </a:prstGeom>
        </p:spPr>
        <p:txBody>
          <a:bodyPr anchor="t" anchorCtr="0"/>
          <a:lstStyle>
            <a:lvl1pPr marL="0" indent="0">
              <a:buFontTx/>
              <a:buNone/>
              <a:defRPr b="0" i="0">
                <a:solidFill>
                  <a:schemeClr val="bg1"/>
                </a:solidFill>
                <a:latin typeface="Calibri Light" panose="020F0302020204030204" pitchFamily="34" charset="0"/>
                <a:cs typeface="Calibri Light" panose="020F0302020204030204" pitchFamily="34" charset="0"/>
              </a:defRPr>
            </a:lvl1pPr>
          </a:lstStyle>
          <a:p>
            <a:pPr lvl="0"/>
            <a:r>
              <a:rPr lang="en-US"/>
              <a:t>Edit Master text styles</a:t>
            </a:r>
          </a:p>
        </p:txBody>
      </p:sp>
    </p:spTree>
    <p:extLst>
      <p:ext uri="{BB962C8B-B14F-4D97-AF65-F5344CB8AC3E}">
        <p14:creationId xmlns:p14="http://schemas.microsoft.com/office/powerpoint/2010/main" val="541361652"/>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Pola-pola (tekst lijevo; bijeli-tam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65EE885-84DD-4C9A-8FFD-B54526E2ADAC}"/>
              </a:ext>
            </a:extLst>
          </p:cNvPr>
          <p:cNvSpPr>
            <a:spLocks noGrp="1"/>
          </p:cNvSpPr>
          <p:nvPr>
            <p:ph type="title" hasCustomPrompt="1"/>
          </p:nvPr>
        </p:nvSpPr>
        <p:spPr>
          <a:xfrm>
            <a:off x="838200" y="365125"/>
            <a:ext cx="4305300" cy="1325563"/>
          </a:xfrm>
        </p:spPr>
        <p:txBody>
          <a:bodyPr>
            <a:normAutofit/>
          </a:bodyPr>
          <a:lstStyle>
            <a:lvl1pPr>
              <a:defRPr sz="3200" b="1">
                <a:solidFill>
                  <a:srgbClr val="231F20"/>
                </a:solidFill>
              </a:defRPr>
            </a:lvl1pPr>
          </a:lstStyle>
          <a:p>
            <a:r>
              <a:rPr lang="hr-HR" dirty="0"/>
              <a:t>Naslov </a:t>
            </a:r>
            <a:r>
              <a:rPr lang="hr-HR" dirty="0" err="1"/>
              <a:t>slidea</a:t>
            </a:r>
            <a:endParaRPr lang="hr-HR" dirty="0"/>
          </a:p>
        </p:txBody>
      </p:sp>
      <p:sp>
        <p:nvSpPr>
          <p:cNvPr id="3" name="Rezervirano mjesto sadržaja 2">
            <a:extLst>
              <a:ext uri="{FF2B5EF4-FFF2-40B4-BE49-F238E27FC236}">
                <a16:creationId xmlns:a16="http://schemas.microsoft.com/office/drawing/2014/main" id="{D4760A41-8EEB-D12F-E315-9E01A7901F29}"/>
              </a:ext>
            </a:extLst>
          </p:cNvPr>
          <p:cNvSpPr>
            <a:spLocks noGrp="1"/>
          </p:cNvSpPr>
          <p:nvPr>
            <p:ph sz="half" idx="1"/>
          </p:nvPr>
        </p:nvSpPr>
        <p:spPr>
          <a:xfrm>
            <a:off x="838200" y="1825625"/>
            <a:ext cx="4305300" cy="4351338"/>
          </a:xfrm>
        </p:spPr>
        <p:txBody>
          <a:bodyPr anchor="b" anchorCtr="0">
            <a:normAutofit/>
          </a:bodyPr>
          <a:lstStyle>
            <a:lvl1pPr>
              <a:defRPr sz="1400">
                <a:solidFill>
                  <a:srgbClr val="231F20"/>
                </a:solidFill>
              </a:defRPr>
            </a:lvl1pPr>
            <a:lvl2pPr>
              <a:defRPr sz="1200">
                <a:solidFill>
                  <a:srgbClr val="231F20"/>
                </a:solidFill>
              </a:defRPr>
            </a:lvl2pPr>
            <a:lvl3pPr>
              <a:defRPr sz="1100">
                <a:solidFill>
                  <a:srgbClr val="231F20"/>
                </a:solidFill>
              </a:defRPr>
            </a:lvl3pPr>
            <a:lvl4pPr>
              <a:defRPr sz="1050">
                <a:solidFill>
                  <a:srgbClr val="231F20"/>
                </a:solidFill>
              </a:defRPr>
            </a:lvl4pPr>
            <a:lvl5pPr>
              <a:defRPr sz="1050">
                <a:solidFill>
                  <a:srgbClr val="231F20"/>
                </a:solidFill>
              </a:defRPr>
            </a:lvl5p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
        <p:nvSpPr>
          <p:cNvPr id="4" name="Rezervirano mjesto sadržaja 3">
            <a:extLst>
              <a:ext uri="{FF2B5EF4-FFF2-40B4-BE49-F238E27FC236}">
                <a16:creationId xmlns:a16="http://schemas.microsoft.com/office/drawing/2014/main" id="{690AF4F8-BBEA-A6B8-2698-715961656828}"/>
              </a:ext>
            </a:extLst>
          </p:cNvPr>
          <p:cNvSpPr>
            <a:spLocks noGrp="1"/>
          </p:cNvSpPr>
          <p:nvPr>
            <p:ph sz="half" idx="2"/>
          </p:nvPr>
        </p:nvSpPr>
        <p:spPr>
          <a:xfrm>
            <a:off x="6096000" y="0"/>
            <a:ext cx="6095999" cy="6858000"/>
          </a:xfrm>
          <a:solidFill>
            <a:schemeClr val="tx1"/>
          </a:solidFill>
        </p:spPr>
        <p:txBody>
          <a:bodyPr anchor="b" anchorCtr="0">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endParaRPr lang="hr-HR" dirty="0"/>
          </a:p>
        </p:txBody>
      </p:sp>
    </p:spTree>
    <p:extLst>
      <p:ext uri="{BB962C8B-B14F-4D97-AF65-F5344CB8AC3E}">
        <p14:creationId xmlns:p14="http://schemas.microsoft.com/office/powerpoint/2010/main" val="5869994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naslov i buletti lijevo-slika desno">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6289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6250" y="5959475"/>
            <a:ext cx="1749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5350042" y="0"/>
            <a:ext cx="6841957" cy="6858000"/>
          </a:xfrm>
          <a:prstGeom prst="rect">
            <a:avLst/>
          </a:prstGeom>
          <a:noFill/>
        </p:spPr>
        <p:txBody>
          <a:bodyPr vert="horz" lIns="91420" tIns="45710" rIns="91420" bIns="45710">
            <a:normAutofit/>
          </a:bodyPr>
          <a:lstStyle>
            <a:lvl1pPr marL="0" indent="0" algn="ctr">
              <a:buNone/>
              <a:defRPr sz="1200" b="0" i="0" baseline="0">
                <a:solidFill>
                  <a:schemeClr val="accent2"/>
                </a:solidFill>
                <a:latin typeface="Calibri Light" panose="020F0302020204030204" pitchFamily="34" charset="0"/>
                <a:cs typeface="Calibri Light" panose="020F0302020204030204" pitchFamily="34" charset="0"/>
              </a:defRPr>
            </a:lvl1pPr>
          </a:lstStyle>
          <a:p>
            <a:pPr lvl="0"/>
            <a:r>
              <a:rPr lang="en-US" noProof="0"/>
              <a:t>Click icon to add picture</a:t>
            </a:r>
            <a:endParaRPr lang="en-US" noProof="0" dirty="0"/>
          </a:p>
        </p:txBody>
      </p:sp>
      <p:sp>
        <p:nvSpPr>
          <p:cNvPr id="12" name="Text Placeholder 3">
            <a:extLst>
              <a:ext uri="{FF2B5EF4-FFF2-40B4-BE49-F238E27FC236}">
                <a16:creationId xmlns:a16="http://schemas.microsoft.com/office/drawing/2014/main" id="{05F4A347-F457-F943-B377-75D1C6B3B40B}"/>
              </a:ext>
            </a:extLst>
          </p:cNvPr>
          <p:cNvSpPr>
            <a:spLocks noGrp="1"/>
          </p:cNvSpPr>
          <p:nvPr>
            <p:ph type="body" sz="quarter" idx="12"/>
          </p:nvPr>
        </p:nvSpPr>
        <p:spPr>
          <a:xfrm>
            <a:off x="471007" y="2308165"/>
            <a:ext cx="4374719" cy="3491056"/>
          </a:xfrm>
          <a:prstGeom prst="rect">
            <a:avLst/>
          </a:prstGeom>
        </p:spPr>
        <p:txBody>
          <a:bodyPr lIns="0" tIns="45710" rIns="0" bIns="45710">
            <a:noAutofit/>
          </a:bodyPr>
          <a:lstStyle>
            <a:lvl1pPr marL="174625" indent="-117475">
              <a:lnSpc>
                <a:spcPct val="95000"/>
              </a:lnSpc>
              <a:spcBef>
                <a:spcPts val="1110"/>
              </a:spcBef>
              <a:buClr>
                <a:schemeClr val="bg1"/>
              </a:buClr>
              <a:buSzPct val="60000"/>
              <a:buFont typeface="Wingdings" pitchFamily="2" charset="2"/>
              <a:buChar char="§"/>
              <a:defRPr sz="1800" b="0" i="0">
                <a:solidFill>
                  <a:schemeClr val="bg1"/>
                </a:solidFill>
                <a:latin typeface="Calibri Light" panose="020F0302020204030204" pitchFamily="34" charset="0"/>
                <a:cs typeface="Calibri Light" panose="020F0302020204030204" pitchFamily="34" charset="0"/>
              </a:defRPr>
            </a:lvl1pPr>
            <a:lvl2pPr marL="288925" indent="-114300">
              <a:lnSpc>
                <a:spcPct val="95000"/>
              </a:lnSpc>
              <a:spcBef>
                <a:spcPts val="450"/>
              </a:spcBef>
              <a:buClr>
                <a:schemeClr val="bg1"/>
              </a:buClr>
              <a:buSzPct val="60000"/>
              <a:buFont typeface="Wingdings" pitchFamily="2" charset="2"/>
              <a:buChar char="§"/>
              <a:defRPr sz="1600" b="0" i="0">
                <a:solidFill>
                  <a:schemeClr val="bg1"/>
                </a:solidFill>
                <a:latin typeface="Calibri Light" panose="020F0302020204030204" pitchFamily="34" charset="0"/>
                <a:cs typeface="Calibri Light" panose="020F0302020204030204" pitchFamily="34" charset="0"/>
              </a:defRPr>
            </a:lvl2pPr>
            <a:lvl3pPr marL="403225" indent="-114300">
              <a:buClr>
                <a:schemeClr val="bg1"/>
              </a:buClr>
              <a:buSzPct val="60000"/>
              <a:buFont typeface="Wingdings" pitchFamily="2" charset="2"/>
              <a:buChar char="§"/>
              <a:defRPr sz="1400" b="0" i="0">
                <a:solidFill>
                  <a:schemeClr val="bg1"/>
                </a:solidFill>
                <a:latin typeface="Calibri Light" panose="020F0302020204030204" pitchFamily="34" charset="0"/>
                <a:cs typeface="Calibri Light" panose="020F0302020204030204" pitchFamily="34" charset="0"/>
              </a:defRPr>
            </a:lvl3pPr>
            <a:lvl4pPr marL="517525" indent="-114300">
              <a:buClr>
                <a:schemeClr val="bg1"/>
              </a:buClr>
              <a:buSzPct val="60000"/>
              <a:buFont typeface="Wingdings" pitchFamily="2" charset="2"/>
              <a:buChar char="§"/>
              <a:defRPr sz="1200" b="0" i="0">
                <a:solidFill>
                  <a:schemeClr val="bg1"/>
                </a:solidFill>
                <a:latin typeface="Calibri Light" panose="020F0302020204030204" pitchFamily="34" charset="0"/>
                <a:cs typeface="Calibri Light" panose="020F0302020204030204" pitchFamily="34" charset="0"/>
              </a:defRPr>
            </a:lvl4pPr>
            <a:lvl5pPr marL="631825" indent="-114300">
              <a:buClr>
                <a:schemeClr val="bg1"/>
              </a:buClr>
              <a:buSzPct val="60000"/>
              <a:buFont typeface="Wingdings" pitchFamily="2" charset="2"/>
              <a:buChar char="§"/>
              <a:defRPr sz="1050" b="0" i="0">
                <a:solidFill>
                  <a:schemeClr val="bg1"/>
                </a:solidFill>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Placeholder 5">
            <a:extLst>
              <a:ext uri="{FF2B5EF4-FFF2-40B4-BE49-F238E27FC236}">
                <a16:creationId xmlns:a16="http://schemas.microsoft.com/office/drawing/2014/main" id="{D838AE97-E31C-F742-80CF-913F4156765A}"/>
              </a:ext>
            </a:extLst>
          </p:cNvPr>
          <p:cNvSpPr>
            <a:spLocks noGrp="1"/>
          </p:cNvSpPr>
          <p:nvPr>
            <p:ph type="title"/>
          </p:nvPr>
        </p:nvSpPr>
        <p:spPr bwMode="auto">
          <a:xfrm>
            <a:off x="475866" y="455613"/>
            <a:ext cx="4374720" cy="1008123"/>
          </a:xfrm>
          <a:prstGeom prst="rect">
            <a:avLst/>
          </a:prstGeom>
          <a:noFill/>
          <a:ln>
            <a:noFill/>
          </a:ln>
          <a:extLst>
            <a:ext uri="{909E8E84-426E-40dd-AFC4-6F175D3DCCD1}"/>
            <a:ext uri="{91240B29-F687-4f45-9708-019B960494DF}"/>
          </a:extLst>
        </p:spPr>
        <p:txBody>
          <a:bodyPr anchor="b">
            <a:normAutofit/>
          </a:bodyPr>
          <a:lstStyle>
            <a:lvl1pPr>
              <a:defRPr sz="3000" b="0" i="0">
                <a:solidFill>
                  <a:schemeClr val="bg1"/>
                </a:solidFill>
                <a:latin typeface="Calibri Light" panose="020F0302020204030204" pitchFamily="34" charset="0"/>
                <a:cs typeface="Calibri Light" panose="020F0302020204030204" pitchFamily="34" charset="0"/>
              </a:defRPr>
            </a:lvl1pPr>
          </a:lstStyle>
          <a:p>
            <a:pPr lvl="0"/>
            <a:r>
              <a:rPr lang="en-US"/>
              <a:t>Click to edit Master title style</a:t>
            </a:r>
            <a:endParaRPr lang="en-GB" dirty="0"/>
          </a:p>
        </p:txBody>
      </p:sp>
      <p:sp>
        <p:nvSpPr>
          <p:cNvPr id="15" name="Text Placeholder 23">
            <a:extLst>
              <a:ext uri="{FF2B5EF4-FFF2-40B4-BE49-F238E27FC236}">
                <a16:creationId xmlns:a16="http://schemas.microsoft.com/office/drawing/2014/main" id="{3B0E96DB-AD6C-584C-AD90-5132E6784516}"/>
              </a:ext>
            </a:extLst>
          </p:cNvPr>
          <p:cNvSpPr>
            <a:spLocks noGrp="1"/>
          </p:cNvSpPr>
          <p:nvPr>
            <p:ph type="body" sz="quarter" idx="14"/>
          </p:nvPr>
        </p:nvSpPr>
        <p:spPr>
          <a:xfrm>
            <a:off x="476250" y="1601788"/>
            <a:ext cx="4374719" cy="568325"/>
          </a:xfrm>
          <a:prstGeom prst="rect">
            <a:avLst/>
          </a:prstGeom>
        </p:spPr>
        <p:txBody>
          <a:bodyPr anchor="t" anchorCtr="0"/>
          <a:lstStyle>
            <a:lvl1pPr marL="0" indent="0">
              <a:buFontTx/>
              <a:buNone/>
              <a:defRPr b="0" i="0">
                <a:solidFill>
                  <a:schemeClr val="bg1"/>
                </a:solidFill>
                <a:latin typeface="Calibri Light" panose="020F0302020204030204" pitchFamily="34" charset="0"/>
                <a:cs typeface="Calibri Light" panose="020F0302020204030204" pitchFamily="34" charset="0"/>
              </a:defRPr>
            </a:lvl1pPr>
          </a:lstStyle>
          <a:p>
            <a:pPr lvl="0"/>
            <a:r>
              <a:rPr lang="en-US"/>
              <a:t>Edit Master text styles</a:t>
            </a:r>
          </a:p>
        </p:txBody>
      </p:sp>
    </p:spTree>
    <p:extLst>
      <p:ext uri="{BB962C8B-B14F-4D97-AF65-F5344CB8AC3E}">
        <p14:creationId xmlns:p14="http://schemas.microsoft.com/office/powerpoint/2010/main" val="52681344"/>
      </p:ext>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naslov i buletti lijevo-graf desno">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6289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6250" y="5959475"/>
            <a:ext cx="1749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hart Placeholder 5">
            <a:extLst>
              <a:ext uri="{FF2B5EF4-FFF2-40B4-BE49-F238E27FC236}">
                <a16:creationId xmlns:a16="http://schemas.microsoft.com/office/drawing/2014/main" id="{B93C04C0-42FB-234E-B651-77842291393A}"/>
              </a:ext>
            </a:extLst>
          </p:cNvPr>
          <p:cNvSpPr>
            <a:spLocks noGrp="1"/>
          </p:cNvSpPr>
          <p:nvPr>
            <p:ph type="chart" sz="quarter" idx="10"/>
          </p:nvPr>
        </p:nvSpPr>
        <p:spPr>
          <a:xfrm>
            <a:off x="5650523" y="450851"/>
            <a:ext cx="6065612" cy="5695950"/>
          </a:xfrm>
          <a:prstGeom prst="rect">
            <a:avLst/>
          </a:prstGeom>
          <a:solidFill>
            <a:schemeClr val="bg1"/>
          </a:solidFill>
        </p:spPr>
        <p:txBody>
          <a:bodyPr anchor="t" anchorCtr="0"/>
          <a:lstStyle>
            <a:lvl1pPr marL="0" indent="0" algn="ctr">
              <a:buNone/>
              <a:defRPr sz="1200" b="0" i="0">
                <a:solidFill>
                  <a:schemeClr val="accent2"/>
                </a:solidFill>
                <a:latin typeface="Calibri Light" panose="020F0302020204030204" pitchFamily="34" charset="0"/>
                <a:cs typeface="Calibri Light" panose="020F0302020204030204" pitchFamily="34" charset="0"/>
              </a:defRPr>
            </a:lvl1pPr>
          </a:lstStyle>
          <a:p>
            <a:pPr lvl="0"/>
            <a:r>
              <a:rPr lang="en-US" noProof="0"/>
              <a:t>Click icon to add chart</a:t>
            </a:r>
            <a:endParaRPr lang="en-US" noProof="0" dirty="0"/>
          </a:p>
        </p:txBody>
      </p:sp>
      <p:sp>
        <p:nvSpPr>
          <p:cNvPr id="13" name="Text Placeholder 3">
            <a:extLst>
              <a:ext uri="{FF2B5EF4-FFF2-40B4-BE49-F238E27FC236}">
                <a16:creationId xmlns:a16="http://schemas.microsoft.com/office/drawing/2014/main" id="{DADEF461-4010-3E41-BF2C-A84985B5C682}"/>
              </a:ext>
            </a:extLst>
          </p:cNvPr>
          <p:cNvSpPr>
            <a:spLocks noGrp="1"/>
          </p:cNvSpPr>
          <p:nvPr>
            <p:ph type="body" sz="quarter" idx="12"/>
          </p:nvPr>
        </p:nvSpPr>
        <p:spPr>
          <a:xfrm>
            <a:off x="471007" y="2308165"/>
            <a:ext cx="4374719" cy="3491056"/>
          </a:xfrm>
          <a:prstGeom prst="rect">
            <a:avLst/>
          </a:prstGeom>
        </p:spPr>
        <p:txBody>
          <a:bodyPr lIns="0" tIns="45710" rIns="0" bIns="45710">
            <a:noAutofit/>
          </a:bodyPr>
          <a:lstStyle>
            <a:lvl1pPr marL="174625" indent="-117475">
              <a:lnSpc>
                <a:spcPct val="95000"/>
              </a:lnSpc>
              <a:spcBef>
                <a:spcPts val="1110"/>
              </a:spcBef>
              <a:buClr>
                <a:schemeClr val="bg1"/>
              </a:buClr>
              <a:buSzPct val="60000"/>
              <a:buFont typeface="Wingdings" pitchFamily="2" charset="2"/>
              <a:buChar char="§"/>
              <a:defRPr sz="1800" b="0" i="0">
                <a:solidFill>
                  <a:schemeClr val="bg1"/>
                </a:solidFill>
                <a:latin typeface="Calibri Light" panose="020F0302020204030204" pitchFamily="34" charset="0"/>
                <a:cs typeface="Calibri Light" panose="020F0302020204030204" pitchFamily="34" charset="0"/>
              </a:defRPr>
            </a:lvl1pPr>
            <a:lvl2pPr marL="288925" indent="-114300">
              <a:lnSpc>
                <a:spcPct val="95000"/>
              </a:lnSpc>
              <a:spcBef>
                <a:spcPts val="450"/>
              </a:spcBef>
              <a:buClr>
                <a:schemeClr val="bg1"/>
              </a:buClr>
              <a:buSzPct val="60000"/>
              <a:buFont typeface="Wingdings" pitchFamily="2" charset="2"/>
              <a:buChar char="§"/>
              <a:defRPr sz="1600" b="0" i="0">
                <a:solidFill>
                  <a:schemeClr val="bg1"/>
                </a:solidFill>
                <a:latin typeface="Calibri Light" panose="020F0302020204030204" pitchFamily="34" charset="0"/>
                <a:cs typeface="Calibri Light" panose="020F0302020204030204" pitchFamily="34" charset="0"/>
              </a:defRPr>
            </a:lvl2pPr>
            <a:lvl3pPr marL="403225" indent="-114300">
              <a:buClr>
                <a:schemeClr val="bg1"/>
              </a:buClr>
              <a:buSzPct val="60000"/>
              <a:buFont typeface="Wingdings" pitchFamily="2" charset="2"/>
              <a:buChar char="§"/>
              <a:defRPr sz="1400" b="0" i="0">
                <a:solidFill>
                  <a:schemeClr val="bg1"/>
                </a:solidFill>
                <a:latin typeface="Calibri Light" panose="020F0302020204030204" pitchFamily="34" charset="0"/>
                <a:cs typeface="Calibri Light" panose="020F0302020204030204" pitchFamily="34" charset="0"/>
              </a:defRPr>
            </a:lvl3pPr>
            <a:lvl4pPr marL="517525" indent="-114300">
              <a:buClr>
                <a:schemeClr val="bg1"/>
              </a:buClr>
              <a:buSzPct val="60000"/>
              <a:buFont typeface="Wingdings" pitchFamily="2" charset="2"/>
              <a:buChar char="§"/>
              <a:defRPr sz="1200" b="0" i="0">
                <a:solidFill>
                  <a:schemeClr val="bg1"/>
                </a:solidFill>
                <a:latin typeface="Calibri Light" panose="020F0302020204030204" pitchFamily="34" charset="0"/>
                <a:cs typeface="Calibri Light" panose="020F0302020204030204" pitchFamily="34" charset="0"/>
              </a:defRPr>
            </a:lvl4pPr>
            <a:lvl5pPr marL="631825" indent="-114300">
              <a:buClr>
                <a:schemeClr val="bg1"/>
              </a:buClr>
              <a:buSzPct val="60000"/>
              <a:buFont typeface="Wingdings" pitchFamily="2" charset="2"/>
              <a:buChar char="§"/>
              <a:defRPr sz="1050" b="0" i="0">
                <a:solidFill>
                  <a:schemeClr val="bg1"/>
                </a:solidFill>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Placeholder 5">
            <a:extLst>
              <a:ext uri="{FF2B5EF4-FFF2-40B4-BE49-F238E27FC236}">
                <a16:creationId xmlns:a16="http://schemas.microsoft.com/office/drawing/2014/main" id="{EB4AE2E2-A7E7-604F-A558-C392B740B7AE}"/>
              </a:ext>
            </a:extLst>
          </p:cNvPr>
          <p:cNvSpPr>
            <a:spLocks noGrp="1"/>
          </p:cNvSpPr>
          <p:nvPr>
            <p:ph type="title"/>
          </p:nvPr>
        </p:nvSpPr>
        <p:spPr bwMode="auto">
          <a:xfrm>
            <a:off x="475866" y="455613"/>
            <a:ext cx="4374720" cy="1008123"/>
          </a:xfrm>
          <a:prstGeom prst="rect">
            <a:avLst/>
          </a:prstGeom>
          <a:noFill/>
          <a:ln>
            <a:noFill/>
          </a:ln>
          <a:extLst>
            <a:ext uri="{909E8E84-426E-40dd-AFC4-6F175D3DCCD1}"/>
            <a:ext uri="{91240B29-F687-4f45-9708-019B960494DF}"/>
          </a:extLst>
        </p:spPr>
        <p:txBody>
          <a:bodyPr anchor="b">
            <a:normAutofit/>
          </a:bodyPr>
          <a:lstStyle>
            <a:lvl1pPr>
              <a:defRPr sz="3000" b="0" i="0">
                <a:solidFill>
                  <a:schemeClr val="bg1"/>
                </a:solidFill>
                <a:latin typeface="Calibri Light" panose="020F0302020204030204" pitchFamily="34" charset="0"/>
                <a:cs typeface="Calibri Light" panose="020F0302020204030204" pitchFamily="34" charset="0"/>
              </a:defRPr>
            </a:lvl1pPr>
          </a:lstStyle>
          <a:p>
            <a:pPr lvl="0"/>
            <a:r>
              <a:rPr lang="en-US"/>
              <a:t>Click to edit Master title style</a:t>
            </a:r>
            <a:endParaRPr lang="en-GB" dirty="0"/>
          </a:p>
        </p:txBody>
      </p:sp>
      <p:sp>
        <p:nvSpPr>
          <p:cNvPr id="15" name="Text Placeholder 23">
            <a:extLst>
              <a:ext uri="{FF2B5EF4-FFF2-40B4-BE49-F238E27FC236}">
                <a16:creationId xmlns:a16="http://schemas.microsoft.com/office/drawing/2014/main" id="{D23A4081-0800-D44E-9DCC-10EDFE234B1B}"/>
              </a:ext>
            </a:extLst>
          </p:cNvPr>
          <p:cNvSpPr>
            <a:spLocks noGrp="1"/>
          </p:cNvSpPr>
          <p:nvPr>
            <p:ph type="body" sz="quarter" idx="14"/>
          </p:nvPr>
        </p:nvSpPr>
        <p:spPr>
          <a:xfrm>
            <a:off x="476250" y="1601788"/>
            <a:ext cx="4374719" cy="568325"/>
          </a:xfrm>
          <a:prstGeom prst="rect">
            <a:avLst/>
          </a:prstGeom>
        </p:spPr>
        <p:txBody>
          <a:bodyPr anchor="t" anchorCtr="0"/>
          <a:lstStyle>
            <a:lvl1pPr marL="0" indent="0">
              <a:buFontTx/>
              <a:buNone/>
              <a:defRPr b="0" i="0">
                <a:solidFill>
                  <a:schemeClr val="bg1"/>
                </a:solidFill>
                <a:latin typeface="Calibri Light" panose="020F0302020204030204" pitchFamily="34" charset="0"/>
                <a:cs typeface="Calibri Light" panose="020F0302020204030204" pitchFamily="34" charset="0"/>
              </a:defRPr>
            </a:lvl1pPr>
          </a:lstStyle>
          <a:p>
            <a:pPr lvl="0"/>
            <a:r>
              <a:rPr lang="en-US"/>
              <a:t>Edit Master text styles</a:t>
            </a:r>
          </a:p>
        </p:txBody>
      </p:sp>
    </p:spTree>
    <p:extLst>
      <p:ext uri="{BB962C8B-B14F-4D97-AF65-F5344CB8AC3E}">
        <p14:creationId xmlns:p14="http://schemas.microsoft.com/office/powerpoint/2010/main" val="869505190"/>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naslov i buletti lijevo-tablica desno">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6289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6250" y="5959475"/>
            <a:ext cx="1749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able Placeholder 6">
            <a:extLst>
              <a:ext uri="{FF2B5EF4-FFF2-40B4-BE49-F238E27FC236}">
                <a16:creationId xmlns:a16="http://schemas.microsoft.com/office/drawing/2014/main" id="{51722CFE-1B9A-8C40-9265-49350F8438C7}"/>
              </a:ext>
            </a:extLst>
          </p:cNvPr>
          <p:cNvSpPr>
            <a:spLocks noGrp="1"/>
          </p:cNvSpPr>
          <p:nvPr>
            <p:ph type="tbl" sz="quarter" idx="10"/>
          </p:nvPr>
        </p:nvSpPr>
        <p:spPr>
          <a:xfrm>
            <a:off x="5650523" y="455612"/>
            <a:ext cx="6065612" cy="5691187"/>
          </a:xfrm>
          <a:prstGeom prst="rect">
            <a:avLst/>
          </a:prstGeom>
        </p:spPr>
        <p:txBody>
          <a:bodyPr anchor="t" anchorCtr="0"/>
          <a:lstStyle>
            <a:lvl1pPr marL="0" indent="0" algn="ctr">
              <a:buNone/>
              <a:defRPr sz="1200" b="0" i="0">
                <a:solidFill>
                  <a:schemeClr val="accent2"/>
                </a:solidFill>
                <a:latin typeface="Calibri Light" panose="020F0302020204030204" pitchFamily="34" charset="0"/>
                <a:cs typeface="Calibri Light" panose="020F0302020204030204" pitchFamily="34" charset="0"/>
              </a:defRPr>
            </a:lvl1pPr>
          </a:lstStyle>
          <a:p>
            <a:pPr lvl="0"/>
            <a:r>
              <a:rPr lang="en-US" noProof="0"/>
              <a:t>Click icon to add table</a:t>
            </a:r>
            <a:endParaRPr lang="en-US" noProof="0" dirty="0"/>
          </a:p>
        </p:txBody>
      </p:sp>
      <p:sp>
        <p:nvSpPr>
          <p:cNvPr id="14" name="Text Placeholder 3">
            <a:extLst>
              <a:ext uri="{FF2B5EF4-FFF2-40B4-BE49-F238E27FC236}">
                <a16:creationId xmlns:a16="http://schemas.microsoft.com/office/drawing/2014/main" id="{E63C5A15-04D1-F24E-88EE-049F30BE51A7}"/>
              </a:ext>
            </a:extLst>
          </p:cNvPr>
          <p:cNvSpPr>
            <a:spLocks noGrp="1"/>
          </p:cNvSpPr>
          <p:nvPr>
            <p:ph type="body" sz="quarter" idx="12"/>
          </p:nvPr>
        </p:nvSpPr>
        <p:spPr>
          <a:xfrm>
            <a:off x="471007" y="2308165"/>
            <a:ext cx="4374719" cy="3491056"/>
          </a:xfrm>
          <a:prstGeom prst="rect">
            <a:avLst/>
          </a:prstGeom>
        </p:spPr>
        <p:txBody>
          <a:bodyPr lIns="0" tIns="45710" rIns="0" bIns="45710">
            <a:noAutofit/>
          </a:bodyPr>
          <a:lstStyle>
            <a:lvl1pPr marL="174625" indent="-117475">
              <a:lnSpc>
                <a:spcPct val="95000"/>
              </a:lnSpc>
              <a:spcBef>
                <a:spcPts val="1110"/>
              </a:spcBef>
              <a:buClr>
                <a:schemeClr val="bg1"/>
              </a:buClr>
              <a:buSzPct val="60000"/>
              <a:buFont typeface="Wingdings" pitchFamily="2" charset="2"/>
              <a:buChar char="§"/>
              <a:defRPr sz="1800" b="0" i="0">
                <a:solidFill>
                  <a:schemeClr val="bg1"/>
                </a:solidFill>
                <a:latin typeface="Calibri Light" panose="020F0302020204030204" pitchFamily="34" charset="0"/>
                <a:cs typeface="Calibri Light" panose="020F0302020204030204" pitchFamily="34" charset="0"/>
              </a:defRPr>
            </a:lvl1pPr>
            <a:lvl2pPr marL="288925" indent="-114300">
              <a:lnSpc>
                <a:spcPct val="95000"/>
              </a:lnSpc>
              <a:spcBef>
                <a:spcPts val="450"/>
              </a:spcBef>
              <a:buClr>
                <a:schemeClr val="bg1"/>
              </a:buClr>
              <a:buSzPct val="60000"/>
              <a:buFont typeface="Wingdings" pitchFamily="2" charset="2"/>
              <a:buChar char="§"/>
              <a:defRPr sz="1600" b="0" i="0">
                <a:solidFill>
                  <a:schemeClr val="bg1"/>
                </a:solidFill>
                <a:latin typeface="Calibri Light" panose="020F0302020204030204" pitchFamily="34" charset="0"/>
                <a:cs typeface="Calibri Light" panose="020F0302020204030204" pitchFamily="34" charset="0"/>
              </a:defRPr>
            </a:lvl2pPr>
            <a:lvl3pPr marL="403225" indent="-114300">
              <a:buClr>
                <a:schemeClr val="bg1"/>
              </a:buClr>
              <a:buSzPct val="60000"/>
              <a:buFont typeface="Wingdings" pitchFamily="2" charset="2"/>
              <a:buChar char="§"/>
              <a:defRPr sz="1400" b="0" i="0">
                <a:solidFill>
                  <a:schemeClr val="bg1"/>
                </a:solidFill>
                <a:latin typeface="Calibri Light" panose="020F0302020204030204" pitchFamily="34" charset="0"/>
                <a:cs typeface="Calibri Light" panose="020F0302020204030204" pitchFamily="34" charset="0"/>
              </a:defRPr>
            </a:lvl3pPr>
            <a:lvl4pPr marL="517525" indent="-114300">
              <a:buClr>
                <a:schemeClr val="bg1"/>
              </a:buClr>
              <a:buSzPct val="60000"/>
              <a:buFont typeface="Wingdings" pitchFamily="2" charset="2"/>
              <a:buChar char="§"/>
              <a:defRPr sz="1200" b="0" i="0">
                <a:solidFill>
                  <a:schemeClr val="bg1"/>
                </a:solidFill>
                <a:latin typeface="Calibri Light" panose="020F0302020204030204" pitchFamily="34" charset="0"/>
                <a:cs typeface="Calibri Light" panose="020F0302020204030204" pitchFamily="34" charset="0"/>
              </a:defRPr>
            </a:lvl4pPr>
            <a:lvl5pPr marL="631825" indent="-114300">
              <a:buClr>
                <a:schemeClr val="bg1"/>
              </a:buClr>
              <a:buSzPct val="60000"/>
              <a:buFont typeface="Wingdings" pitchFamily="2" charset="2"/>
              <a:buChar char="§"/>
              <a:defRPr sz="1050" b="0" i="0">
                <a:solidFill>
                  <a:schemeClr val="bg1"/>
                </a:solidFill>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Placeholder 5">
            <a:extLst>
              <a:ext uri="{FF2B5EF4-FFF2-40B4-BE49-F238E27FC236}">
                <a16:creationId xmlns:a16="http://schemas.microsoft.com/office/drawing/2014/main" id="{2F0E9408-3027-2B4C-9EFC-713A648F53C6}"/>
              </a:ext>
            </a:extLst>
          </p:cNvPr>
          <p:cNvSpPr>
            <a:spLocks noGrp="1"/>
          </p:cNvSpPr>
          <p:nvPr>
            <p:ph type="title"/>
          </p:nvPr>
        </p:nvSpPr>
        <p:spPr bwMode="auto">
          <a:xfrm>
            <a:off x="475866" y="455613"/>
            <a:ext cx="4374720" cy="1008123"/>
          </a:xfrm>
          <a:prstGeom prst="rect">
            <a:avLst/>
          </a:prstGeom>
          <a:noFill/>
          <a:ln>
            <a:noFill/>
          </a:ln>
          <a:extLst>
            <a:ext uri="{909E8E84-426E-40dd-AFC4-6F175D3DCCD1}"/>
            <a:ext uri="{91240B29-F687-4f45-9708-019B960494DF}"/>
          </a:extLst>
        </p:spPr>
        <p:txBody>
          <a:bodyPr anchor="b">
            <a:normAutofit/>
          </a:bodyPr>
          <a:lstStyle>
            <a:lvl1pPr>
              <a:defRPr sz="3000" b="0" i="0">
                <a:solidFill>
                  <a:schemeClr val="bg1"/>
                </a:solidFill>
                <a:latin typeface="Calibri Light" panose="020F0302020204030204" pitchFamily="34" charset="0"/>
                <a:cs typeface="Calibri Light" panose="020F0302020204030204" pitchFamily="34" charset="0"/>
              </a:defRPr>
            </a:lvl1pPr>
          </a:lstStyle>
          <a:p>
            <a:pPr lvl="0"/>
            <a:r>
              <a:rPr lang="en-US"/>
              <a:t>Click to edit Master title style</a:t>
            </a:r>
            <a:endParaRPr lang="en-GB" dirty="0"/>
          </a:p>
        </p:txBody>
      </p:sp>
      <p:sp>
        <p:nvSpPr>
          <p:cNvPr id="16" name="Text Placeholder 23">
            <a:extLst>
              <a:ext uri="{FF2B5EF4-FFF2-40B4-BE49-F238E27FC236}">
                <a16:creationId xmlns:a16="http://schemas.microsoft.com/office/drawing/2014/main" id="{4B10F4FD-A705-4D4C-95B2-F08229672A5B}"/>
              </a:ext>
            </a:extLst>
          </p:cNvPr>
          <p:cNvSpPr>
            <a:spLocks noGrp="1"/>
          </p:cNvSpPr>
          <p:nvPr>
            <p:ph type="body" sz="quarter" idx="14"/>
          </p:nvPr>
        </p:nvSpPr>
        <p:spPr>
          <a:xfrm>
            <a:off x="476250" y="1601788"/>
            <a:ext cx="4374719" cy="568325"/>
          </a:xfrm>
          <a:prstGeom prst="rect">
            <a:avLst/>
          </a:prstGeom>
        </p:spPr>
        <p:txBody>
          <a:bodyPr anchor="t" anchorCtr="0"/>
          <a:lstStyle>
            <a:lvl1pPr marL="0" indent="0">
              <a:buFontTx/>
              <a:buNone/>
              <a:defRPr b="0" i="0">
                <a:solidFill>
                  <a:schemeClr val="bg1"/>
                </a:solidFill>
                <a:latin typeface="Calibri Light" panose="020F0302020204030204" pitchFamily="34" charset="0"/>
                <a:cs typeface="Calibri Light" panose="020F0302020204030204" pitchFamily="34" charset="0"/>
              </a:defRPr>
            </a:lvl1pPr>
          </a:lstStyle>
          <a:p>
            <a:pPr lvl="0"/>
            <a:r>
              <a:rPr lang="en-US"/>
              <a:t>Edit Master text styles</a:t>
            </a:r>
          </a:p>
        </p:txBody>
      </p:sp>
    </p:spTree>
    <p:extLst>
      <p:ext uri="{BB962C8B-B14F-4D97-AF65-F5344CB8AC3E}">
        <p14:creationId xmlns:p14="http://schemas.microsoft.com/office/powerpoint/2010/main" val="795399732"/>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rijelazni slide">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38213" y="801688"/>
            <a:ext cx="175101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Placeholder 5">
            <a:extLst>
              <a:ext uri="{FF2B5EF4-FFF2-40B4-BE49-F238E27FC236}">
                <a16:creationId xmlns:a16="http://schemas.microsoft.com/office/drawing/2014/main" id="{886500BD-595E-2B49-911D-2F91412084ED}"/>
              </a:ext>
            </a:extLst>
          </p:cNvPr>
          <p:cNvSpPr>
            <a:spLocks noGrp="1"/>
          </p:cNvSpPr>
          <p:nvPr>
            <p:ph type="title"/>
          </p:nvPr>
        </p:nvSpPr>
        <p:spPr bwMode="auto">
          <a:xfrm>
            <a:off x="938303" y="2854512"/>
            <a:ext cx="7682443" cy="953146"/>
          </a:xfrm>
          <a:prstGeom prst="rect">
            <a:avLst/>
          </a:prstGeom>
          <a:noFill/>
          <a:ln>
            <a:noFill/>
          </a:ln>
          <a:extLst>
            <a:ext uri="{909E8E84-426E-40dd-AFC4-6F175D3DCCD1}"/>
            <a:ext uri="{91240B29-F687-4f45-9708-019B960494DF}"/>
          </a:extLst>
        </p:spPr>
        <p:txBody>
          <a:bodyPr anchor="b">
            <a:normAutofit/>
          </a:bodyPr>
          <a:lstStyle>
            <a:lvl1pPr>
              <a:defRPr sz="3000" b="0" i="0">
                <a:solidFill>
                  <a:schemeClr val="bg1"/>
                </a:solidFill>
                <a:latin typeface="Calibri Light" panose="020F0302020204030204" pitchFamily="34" charset="0"/>
                <a:cs typeface="Calibri Light" panose="020F0302020204030204" pitchFamily="34" charset="0"/>
              </a:defRPr>
            </a:lvl1pPr>
          </a:lstStyle>
          <a:p>
            <a:pPr lvl="0"/>
            <a:r>
              <a:rPr lang="en-US"/>
              <a:t>Click to edit Master title style</a:t>
            </a:r>
            <a:endParaRPr lang="en-GB" dirty="0"/>
          </a:p>
        </p:txBody>
      </p:sp>
      <p:sp>
        <p:nvSpPr>
          <p:cNvPr id="7" name="Text Placeholder 23">
            <a:extLst>
              <a:ext uri="{FF2B5EF4-FFF2-40B4-BE49-F238E27FC236}">
                <a16:creationId xmlns:a16="http://schemas.microsoft.com/office/drawing/2014/main" id="{B6C00F10-A367-D043-8E27-CB86491FB1D4}"/>
              </a:ext>
            </a:extLst>
          </p:cNvPr>
          <p:cNvSpPr>
            <a:spLocks noGrp="1"/>
          </p:cNvSpPr>
          <p:nvPr>
            <p:ph type="body" sz="quarter" idx="13"/>
          </p:nvPr>
        </p:nvSpPr>
        <p:spPr>
          <a:xfrm>
            <a:off x="938303" y="3962739"/>
            <a:ext cx="6212006" cy="841609"/>
          </a:xfrm>
          <a:prstGeom prst="rect">
            <a:avLst/>
          </a:prstGeom>
        </p:spPr>
        <p:txBody>
          <a:bodyPr anchor="t" anchorCtr="0"/>
          <a:lstStyle>
            <a:lvl1pPr marL="0" indent="0">
              <a:buFontTx/>
              <a:buNone/>
              <a:defRPr b="0" i="0">
                <a:solidFill>
                  <a:schemeClr val="bg1"/>
                </a:solidFill>
                <a:latin typeface="Calibri Light" panose="020F0302020204030204" pitchFamily="34" charset="0"/>
                <a:cs typeface="Calibri Light" panose="020F0302020204030204" pitchFamily="34" charset="0"/>
              </a:defRPr>
            </a:lvl1pPr>
          </a:lstStyle>
          <a:p>
            <a:pPr lvl="0"/>
            <a:r>
              <a:rPr lang="en-US"/>
              <a:t>Edit Master text styles</a:t>
            </a:r>
          </a:p>
        </p:txBody>
      </p:sp>
    </p:spTree>
    <p:extLst>
      <p:ext uri="{BB962C8B-B14F-4D97-AF65-F5344CB8AC3E}">
        <p14:creationId xmlns:p14="http://schemas.microsoft.com/office/powerpoint/2010/main" val="1457114878"/>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prijelazni slide">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63"/>
            <a:ext cx="1218565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6250" y="5959475"/>
            <a:ext cx="1749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Placeholder 5">
            <a:extLst>
              <a:ext uri="{FF2B5EF4-FFF2-40B4-BE49-F238E27FC236}">
                <a16:creationId xmlns:a16="http://schemas.microsoft.com/office/drawing/2014/main" id="{0D97E39E-3ED3-274C-8C50-72B714456437}"/>
              </a:ext>
            </a:extLst>
          </p:cNvPr>
          <p:cNvSpPr>
            <a:spLocks noGrp="1"/>
          </p:cNvSpPr>
          <p:nvPr>
            <p:ph type="title"/>
          </p:nvPr>
        </p:nvSpPr>
        <p:spPr bwMode="auto">
          <a:xfrm>
            <a:off x="475865" y="1361992"/>
            <a:ext cx="11011569" cy="1008123"/>
          </a:xfrm>
          <a:prstGeom prst="rect">
            <a:avLst/>
          </a:prstGeom>
          <a:noFill/>
          <a:ln>
            <a:noFill/>
          </a:ln>
          <a:extLst>
            <a:ext uri="{909E8E84-426E-40dd-AFC4-6F175D3DCCD1}"/>
            <a:ext uri="{91240B29-F687-4f45-9708-019B960494DF}"/>
          </a:extLst>
        </p:spPr>
        <p:txBody>
          <a:bodyPr anchor="b">
            <a:normAutofit/>
          </a:bodyPr>
          <a:lstStyle>
            <a:lvl1pPr>
              <a:defRPr sz="3000" b="0" i="0">
                <a:solidFill>
                  <a:srgbClr val="464646"/>
                </a:solidFill>
                <a:latin typeface="Calibri Light" panose="020F0302020204030204" pitchFamily="34" charset="0"/>
                <a:cs typeface="Calibri Light" panose="020F0302020204030204" pitchFamily="34" charset="0"/>
              </a:defRPr>
            </a:lvl1pPr>
          </a:lstStyle>
          <a:p>
            <a:pPr lvl="0"/>
            <a:r>
              <a:rPr lang="en-US"/>
              <a:t>Click to edit Master title style</a:t>
            </a:r>
            <a:endParaRPr lang="en-GB" dirty="0"/>
          </a:p>
        </p:txBody>
      </p:sp>
      <p:sp>
        <p:nvSpPr>
          <p:cNvPr id="10" name="Text Placeholder 23">
            <a:extLst>
              <a:ext uri="{FF2B5EF4-FFF2-40B4-BE49-F238E27FC236}">
                <a16:creationId xmlns:a16="http://schemas.microsoft.com/office/drawing/2014/main" id="{CE1FDCE3-2983-C348-904B-A5122CF0F569}"/>
              </a:ext>
            </a:extLst>
          </p:cNvPr>
          <p:cNvSpPr>
            <a:spLocks noGrp="1"/>
          </p:cNvSpPr>
          <p:nvPr>
            <p:ph type="body" sz="quarter" idx="13"/>
          </p:nvPr>
        </p:nvSpPr>
        <p:spPr>
          <a:xfrm>
            <a:off x="476251" y="2492125"/>
            <a:ext cx="11011183" cy="568325"/>
          </a:xfrm>
          <a:prstGeom prst="rect">
            <a:avLst/>
          </a:prstGeom>
        </p:spPr>
        <p:txBody>
          <a:bodyPr anchor="t" anchorCtr="0"/>
          <a:lstStyle>
            <a:lvl1pPr marL="0" indent="0">
              <a:buFontTx/>
              <a:buNone/>
              <a:defRPr b="0" i="0">
                <a:solidFill>
                  <a:srgbClr val="464646"/>
                </a:solidFill>
                <a:latin typeface="Calibri Light" panose="020F0302020204030204" pitchFamily="34" charset="0"/>
                <a:cs typeface="Calibri Light" panose="020F0302020204030204" pitchFamily="34" charset="0"/>
              </a:defRPr>
            </a:lvl1pPr>
          </a:lstStyle>
          <a:p>
            <a:pPr lvl="0"/>
            <a:r>
              <a:rPr lang="en-US"/>
              <a:t>Edit Master text styles</a:t>
            </a:r>
          </a:p>
        </p:txBody>
      </p:sp>
    </p:spTree>
    <p:extLst>
      <p:ext uri="{BB962C8B-B14F-4D97-AF65-F5344CB8AC3E}">
        <p14:creationId xmlns:p14="http://schemas.microsoft.com/office/powerpoint/2010/main" val="3448281298"/>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_prijelazni slide">
    <p:spTree>
      <p:nvGrpSpPr>
        <p:cNvPr id="1" name=""/>
        <p:cNvGrpSpPr/>
        <p:nvPr/>
      </p:nvGrpSpPr>
      <p:grpSpPr>
        <a:xfrm>
          <a:off x="0" y="0"/>
          <a:ext cx="0" cy="0"/>
          <a:chOff x="0" y="0"/>
          <a:chExt cx="0" cy="0"/>
        </a:xfrm>
      </p:grpSpPr>
      <p:pic>
        <p:nvPicPr>
          <p:cNvPr id="2"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106988"/>
            <a:ext cx="12185650" cy="175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9137756"/>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6_prijelazni slide">
    <p:spTree>
      <p:nvGrpSpPr>
        <p:cNvPr id="1" name=""/>
        <p:cNvGrpSpPr/>
        <p:nvPr/>
      </p:nvGrpSpPr>
      <p:grpSpPr>
        <a:xfrm>
          <a:off x="0" y="0"/>
          <a:ext cx="0" cy="0"/>
          <a:chOff x="0" y="0"/>
          <a:chExt cx="0" cy="0"/>
        </a:xfrm>
      </p:grpSpPr>
      <p:pic>
        <p:nvPicPr>
          <p:cNvPr id="2"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5650"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493970"/>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prijelazni slide">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63"/>
            <a:ext cx="1218565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82225" y="5919788"/>
            <a:ext cx="1751013"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Placeholder 5">
            <a:extLst>
              <a:ext uri="{FF2B5EF4-FFF2-40B4-BE49-F238E27FC236}">
                <a16:creationId xmlns:a16="http://schemas.microsoft.com/office/drawing/2014/main" id="{F6DE518A-E12D-ED47-B6B8-139A731DA046}"/>
              </a:ext>
            </a:extLst>
          </p:cNvPr>
          <p:cNvSpPr>
            <a:spLocks noGrp="1"/>
          </p:cNvSpPr>
          <p:nvPr>
            <p:ph type="title"/>
          </p:nvPr>
        </p:nvSpPr>
        <p:spPr bwMode="auto">
          <a:xfrm>
            <a:off x="938303" y="2854512"/>
            <a:ext cx="7682443" cy="953146"/>
          </a:xfrm>
          <a:prstGeom prst="rect">
            <a:avLst/>
          </a:prstGeom>
          <a:noFill/>
          <a:ln>
            <a:noFill/>
          </a:ln>
          <a:extLst>
            <a:ext uri="{909E8E84-426E-40dd-AFC4-6F175D3DCCD1}"/>
            <a:ext uri="{91240B29-F687-4f45-9708-019B960494DF}"/>
          </a:extLst>
        </p:spPr>
        <p:txBody>
          <a:bodyPr anchor="b">
            <a:normAutofit/>
          </a:bodyPr>
          <a:lstStyle>
            <a:lvl1pPr>
              <a:defRPr sz="3000" b="0" i="0">
                <a:solidFill>
                  <a:schemeClr val="bg1"/>
                </a:solidFill>
                <a:latin typeface="Calibri Light" panose="020F0302020204030204" pitchFamily="34" charset="0"/>
                <a:cs typeface="Calibri Light" panose="020F0302020204030204" pitchFamily="34" charset="0"/>
              </a:defRPr>
            </a:lvl1pPr>
          </a:lstStyle>
          <a:p>
            <a:pPr lvl="0"/>
            <a:r>
              <a:rPr lang="en-US"/>
              <a:t>Click to edit Master title style</a:t>
            </a:r>
            <a:endParaRPr lang="en-GB" dirty="0"/>
          </a:p>
        </p:txBody>
      </p:sp>
      <p:sp>
        <p:nvSpPr>
          <p:cNvPr id="7" name="Text Placeholder 23">
            <a:extLst>
              <a:ext uri="{FF2B5EF4-FFF2-40B4-BE49-F238E27FC236}">
                <a16:creationId xmlns:a16="http://schemas.microsoft.com/office/drawing/2014/main" id="{94BEE3A0-D769-9C4E-BF13-28CADB89121A}"/>
              </a:ext>
            </a:extLst>
          </p:cNvPr>
          <p:cNvSpPr>
            <a:spLocks noGrp="1"/>
          </p:cNvSpPr>
          <p:nvPr>
            <p:ph type="body" sz="quarter" idx="13"/>
          </p:nvPr>
        </p:nvSpPr>
        <p:spPr>
          <a:xfrm>
            <a:off x="938303" y="3962739"/>
            <a:ext cx="6212006" cy="841609"/>
          </a:xfrm>
          <a:prstGeom prst="rect">
            <a:avLst/>
          </a:prstGeom>
        </p:spPr>
        <p:txBody>
          <a:bodyPr anchor="t" anchorCtr="0"/>
          <a:lstStyle>
            <a:lvl1pPr marL="0" indent="0">
              <a:buFontTx/>
              <a:buNone/>
              <a:defRPr b="0" i="0">
                <a:solidFill>
                  <a:schemeClr val="bg1"/>
                </a:solidFill>
                <a:latin typeface="Calibri Light" panose="020F0302020204030204" pitchFamily="34" charset="0"/>
                <a:cs typeface="Calibri Light" panose="020F0302020204030204" pitchFamily="34" charset="0"/>
              </a:defRPr>
            </a:lvl1pPr>
          </a:lstStyle>
          <a:p>
            <a:pPr lvl="0"/>
            <a:r>
              <a:rPr lang="en-US"/>
              <a:t>Edit Master text styles</a:t>
            </a:r>
          </a:p>
        </p:txBody>
      </p:sp>
    </p:spTree>
    <p:extLst>
      <p:ext uri="{BB962C8B-B14F-4D97-AF65-F5344CB8AC3E}">
        <p14:creationId xmlns:p14="http://schemas.microsoft.com/office/powerpoint/2010/main" val="2844036162"/>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prijelazni slide">
    <p:spTree>
      <p:nvGrpSpPr>
        <p:cNvPr id="1" name=""/>
        <p:cNvGrpSpPr/>
        <p:nvPr/>
      </p:nvGrpSpPr>
      <p:grpSpPr>
        <a:xfrm>
          <a:off x="0" y="0"/>
          <a:ext cx="0" cy="0"/>
          <a:chOff x="0" y="0"/>
          <a:chExt cx="0" cy="0"/>
        </a:xfrm>
      </p:grpSpPr>
      <p:pic>
        <p:nvPicPr>
          <p:cNvPr id="2"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63"/>
            <a:ext cx="916940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6250" y="5959475"/>
            <a:ext cx="1749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5553642"/>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_prijelazni slide">
    <p:spTree>
      <p:nvGrpSpPr>
        <p:cNvPr id="1" name=""/>
        <p:cNvGrpSpPr/>
        <p:nvPr/>
      </p:nvGrpSpPr>
      <p:grpSpPr>
        <a:xfrm>
          <a:off x="0" y="0"/>
          <a:ext cx="0" cy="0"/>
          <a:chOff x="0" y="0"/>
          <a:chExt cx="0" cy="0"/>
        </a:xfrm>
      </p:grpSpPr>
      <p:pic>
        <p:nvPicPr>
          <p:cNvPr id="2"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760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8294077"/>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Pola-pola (tekst desno; bijel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65EE885-84DD-4C9A-8FFD-B54526E2ADAC}"/>
              </a:ext>
            </a:extLst>
          </p:cNvPr>
          <p:cNvSpPr>
            <a:spLocks noGrp="1"/>
          </p:cNvSpPr>
          <p:nvPr>
            <p:ph type="title" hasCustomPrompt="1"/>
          </p:nvPr>
        </p:nvSpPr>
        <p:spPr>
          <a:xfrm>
            <a:off x="6961088" y="365125"/>
            <a:ext cx="4415124" cy="1325563"/>
          </a:xfrm>
        </p:spPr>
        <p:txBody>
          <a:bodyPr>
            <a:normAutofit/>
          </a:bodyPr>
          <a:lstStyle>
            <a:lvl1pPr>
              <a:defRPr sz="3200">
                <a:solidFill>
                  <a:schemeClr val="tx1"/>
                </a:solidFill>
              </a:defRPr>
            </a:lvl1pPr>
          </a:lstStyle>
          <a:p>
            <a:r>
              <a:rPr lang="hr-HR" dirty="0"/>
              <a:t>Naslov </a:t>
            </a:r>
            <a:r>
              <a:rPr lang="hr-HR" dirty="0" err="1"/>
              <a:t>slidea</a:t>
            </a:r>
            <a:endParaRPr lang="hr-HR" dirty="0"/>
          </a:p>
        </p:txBody>
      </p:sp>
      <p:sp>
        <p:nvSpPr>
          <p:cNvPr id="3" name="Rezervirano mjesto sadržaja 2">
            <a:extLst>
              <a:ext uri="{FF2B5EF4-FFF2-40B4-BE49-F238E27FC236}">
                <a16:creationId xmlns:a16="http://schemas.microsoft.com/office/drawing/2014/main" id="{D4760A41-8EEB-D12F-E315-9E01A7901F29}"/>
              </a:ext>
            </a:extLst>
          </p:cNvPr>
          <p:cNvSpPr>
            <a:spLocks noGrp="1"/>
          </p:cNvSpPr>
          <p:nvPr>
            <p:ph sz="half" idx="1"/>
          </p:nvPr>
        </p:nvSpPr>
        <p:spPr>
          <a:xfrm>
            <a:off x="6961088" y="1825625"/>
            <a:ext cx="4415124" cy="4351338"/>
          </a:xfrm>
        </p:spPr>
        <p:txBody>
          <a:bodyPr anchor="b" anchorCtr="0">
            <a:normAutofit/>
          </a:bodyPr>
          <a:lstStyle>
            <a:lvl1pP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
        <p:nvSpPr>
          <p:cNvPr id="4" name="Rezervirano mjesto sadržaja 3">
            <a:extLst>
              <a:ext uri="{FF2B5EF4-FFF2-40B4-BE49-F238E27FC236}">
                <a16:creationId xmlns:a16="http://schemas.microsoft.com/office/drawing/2014/main" id="{690AF4F8-BBEA-A6B8-2698-715961656828}"/>
              </a:ext>
            </a:extLst>
          </p:cNvPr>
          <p:cNvSpPr>
            <a:spLocks noGrp="1"/>
          </p:cNvSpPr>
          <p:nvPr>
            <p:ph sz="half" idx="2"/>
          </p:nvPr>
        </p:nvSpPr>
        <p:spPr>
          <a:xfrm>
            <a:off x="0" y="0"/>
            <a:ext cx="6096000" cy="6858000"/>
          </a:xfrm>
        </p:spPr>
        <p:txBody>
          <a:bodyPr anchor="b" anchorCtr="0">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endParaRPr lang="hr-HR" dirty="0"/>
          </a:p>
        </p:txBody>
      </p:sp>
    </p:spTree>
    <p:extLst>
      <p:ext uri="{BB962C8B-B14F-4D97-AF65-F5344CB8AC3E}">
        <p14:creationId xmlns:p14="http://schemas.microsoft.com/office/powerpoint/2010/main" val="31188038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naslov gore-tablica dolje">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522788"/>
            <a:ext cx="12192000"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6250" y="5959475"/>
            <a:ext cx="1749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Placeholder 5">
            <a:extLst>
              <a:ext uri="{FF2B5EF4-FFF2-40B4-BE49-F238E27FC236}">
                <a16:creationId xmlns:a16="http://schemas.microsoft.com/office/drawing/2014/main" id="{9E737B2D-F6FD-8147-9F47-22CAA0AAC793}"/>
              </a:ext>
            </a:extLst>
          </p:cNvPr>
          <p:cNvSpPr>
            <a:spLocks noGrp="1"/>
          </p:cNvSpPr>
          <p:nvPr>
            <p:ph type="title"/>
          </p:nvPr>
        </p:nvSpPr>
        <p:spPr bwMode="auto">
          <a:xfrm>
            <a:off x="475865" y="455613"/>
            <a:ext cx="11011569" cy="1008123"/>
          </a:xfrm>
          <a:prstGeom prst="rect">
            <a:avLst/>
          </a:prstGeom>
          <a:noFill/>
          <a:ln>
            <a:noFill/>
          </a:ln>
          <a:extLst>
            <a:ext uri="{909E8E84-426E-40dd-AFC4-6F175D3DCCD1}"/>
            <a:ext uri="{91240B29-F687-4f45-9708-019B960494DF}"/>
          </a:extLst>
        </p:spPr>
        <p:txBody>
          <a:bodyPr anchor="b">
            <a:normAutofit/>
          </a:bodyPr>
          <a:lstStyle>
            <a:lvl1pPr>
              <a:defRPr sz="3000" b="0" i="0">
                <a:solidFill>
                  <a:srgbClr val="39454F"/>
                </a:solidFill>
                <a:latin typeface="Calibri Light" panose="020F0302020204030204" pitchFamily="34" charset="0"/>
                <a:cs typeface="Calibri Light" panose="020F0302020204030204" pitchFamily="34" charset="0"/>
              </a:defRPr>
            </a:lvl1pPr>
          </a:lstStyle>
          <a:p>
            <a:pPr lvl="0"/>
            <a:r>
              <a:rPr lang="en-US"/>
              <a:t>Click to edit Master title style</a:t>
            </a:r>
            <a:endParaRPr lang="en-GB" dirty="0"/>
          </a:p>
        </p:txBody>
      </p:sp>
      <p:sp>
        <p:nvSpPr>
          <p:cNvPr id="5" name="Table Placeholder 11">
            <a:extLst>
              <a:ext uri="{FF2B5EF4-FFF2-40B4-BE49-F238E27FC236}">
                <a16:creationId xmlns:a16="http://schemas.microsoft.com/office/drawing/2014/main" id="{35BA5B30-61A7-1D45-9A63-D3BA3F5F0C5A}"/>
              </a:ext>
            </a:extLst>
          </p:cNvPr>
          <p:cNvSpPr>
            <a:spLocks noGrp="1"/>
          </p:cNvSpPr>
          <p:nvPr>
            <p:ph type="tbl" sz="quarter" idx="12"/>
          </p:nvPr>
        </p:nvSpPr>
        <p:spPr>
          <a:xfrm>
            <a:off x="475864" y="2308164"/>
            <a:ext cx="11011183" cy="3260497"/>
          </a:xfrm>
          <a:prstGeom prst="rect">
            <a:avLst/>
          </a:prstGeom>
        </p:spPr>
        <p:txBody>
          <a:bodyPr lIns="91420" tIns="45710" rIns="91420" bIns="45710">
            <a:noAutofit/>
          </a:bodyPr>
          <a:lstStyle>
            <a:lvl1pPr marL="0" indent="0" algn="ctr">
              <a:buNone/>
              <a:defRPr sz="1200" b="0" i="0" baseline="0">
                <a:solidFill>
                  <a:schemeClr val="accent2"/>
                </a:solidFill>
                <a:latin typeface="Calibri Light" panose="020F0302020204030204" pitchFamily="34" charset="0"/>
                <a:cs typeface="Calibri Light" panose="020F0302020204030204" pitchFamily="34" charset="0"/>
              </a:defRPr>
            </a:lvl1pPr>
          </a:lstStyle>
          <a:p>
            <a:pPr lvl="0"/>
            <a:r>
              <a:rPr lang="en-US" noProof="0"/>
              <a:t>Click icon to add table</a:t>
            </a:r>
            <a:endParaRPr lang="en-GB" noProof="0" dirty="0"/>
          </a:p>
        </p:txBody>
      </p:sp>
      <p:sp>
        <p:nvSpPr>
          <p:cNvPr id="6" name="Text Placeholder 9">
            <a:extLst>
              <a:ext uri="{FF2B5EF4-FFF2-40B4-BE49-F238E27FC236}">
                <a16:creationId xmlns:a16="http://schemas.microsoft.com/office/drawing/2014/main" id="{050724D4-E6D1-7044-9FC8-1EE24343EACD}"/>
              </a:ext>
            </a:extLst>
          </p:cNvPr>
          <p:cNvSpPr>
            <a:spLocks noGrp="1"/>
          </p:cNvSpPr>
          <p:nvPr>
            <p:ph type="body" sz="quarter" idx="11"/>
          </p:nvPr>
        </p:nvSpPr>
        <p:spPr>
          <a:xfrm>
            <a:off x="2983832" y="6121867"/>
            <a:ext cx="6689557"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200" b="0" i="0">
                <a:solidFill>
                  <a:schemeClr val="bg1"/>
                </a:solidFill>
                <a:latin typeface="Calibri Light" panose="020F0302020204030204" pitchFamily="34" charset="0"/>
                <a:cs typeface="Calibri Light" panose="020F0302020204030204" pitchFamily="34" charset="0"/>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Edit Master text styles</a:t>
            </a:r>
          </a:p>
        </p:txBody>
      </p:sp>
      <p:sp>
        <p:nvSpPr>
          <p:cNvPr id="12" name="Text Placeholder 23">
            <a:extLst>
              <a:ext uri="{FF2B5EF4-FFF2-40B4-BE49-F238E27FC236}">
                <a16:creationId xmlns:a16="http://schemas.microsoft.com/office/drawing/2014/main" id="{1094C0D2-8F76-914D-B02C-59304A7205ED}"/>
              </a:ext>
            </a:extLst>
          </p:cNvPr>
          <p:cNvSpPr>
            <a:spLocks noGrp="1"/>
          </p:cNvSpPr>
          <p:nvPr>
            <p:ph type="body" sz="quarter" idx="13"/>
          </p:nvPr>
        </p:nvSpPr>
        <p:spPr>
          <a:xfrm>
            <a:off x="476250" y="1601788"/>
            <a:ext cx="11011183" cy="568325"/>
          </a:xfrm>
          <a:prstGeom prst="rect">
            <a:avLst/>
          </a:prstGeom>
        </p:spPr>
        <p:txBody>
          <a:bodyPr anchor="t" anchorCtr="0"/>
          <a:lstStyle>
            <a:lvl1pPr marL="0" indent="0">
              <a:buFontTx/>
              <a:buNone/>
              <a:defRPr b="0" i="0">
                <a:solidFill>
                  <a:srgbClr val="464646"/>
                </a:solidFill>
                <a:latin typeface="Calibri Light" panose="020F0302020204030204" pitchFamily="34" charset="0"/>
                <a:cs typeface="Calibri Light" panose="020F0302020204030204" pitchFamily="34" charset="0"/>
              </a:defRPr>
            </a:lvl1pPr>
          </a:lstStyle>
          <a:p>
            <a:pPr lvl="0"/>
            <a:r>
              <a:rPr lang="en-US"/>
              <a:t>Edit Master text styles</a:t>
            </a:r>
          </a:p>
        </p:txBody>
      </p:sp>
    </p:spTree>
    <p:extLst>
      <p:ext uri="{BB962C8B-B14F-4D97-AF65-F5344CB8AC3E}">
        <p14:creationId xmlns:p14="http://schemas.microsoft.com/office/powerpoint/2010/main" val="2582868723"/>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naslov gore-graf dolje">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522788"/>
            <a:ext cx="12192000"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6250" y="5959475"/>
            <a:ext cx="1749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hart Placeholder 2">
            <a:extLst>
              <a:ext uri="{FF2B5EF4-FFF2-40B4-BE49-F238E27FC236}">
                <a16:creationId xmlns:a16="http://schemas.microsoft.com/office/drawing/2014/main" id="{7987B913-D13F-8642-8654-79B8111C17D2}"/>
              </a:ext>
            </a:extLst>
          </p:cNvPr>
          <p:cNvSpPr>
            <a:spLocks noGrp="1"/>
          </p:cNvSpPr>
          <p:nvPr>
            <p:ph type="chart" sz="quarter" idx="10"/>
          </p:nvPr>
        </p:nvSpPr>
        <p:spPr>
          <a:xfrm>
            <a:off x="475865" y="2308164"/>
            <a:ext cx="11011182" cy="3260498"/>
          </a:xfrm>
          <a:prstGeom prst="rect">
            <a:avLst/>
          </a:prstGeom>
        </p:spPr>
        <p:txBody>
          <a:bodyPr vert="horz" lIns="91420" tIns="45710" rIns="91420" bIns="45710">
            <a:noAutofit/>
          </a:bodyPr>
          <a:lstStyle>
            <a:lvl1pPr marL="0" indent="0" algn="ctr">
              <a:buNone/>
              <a:defRPr sz="1200" b="0" i="0">
                <a:solidFill>
                  <a:schemeClr val="accent2"/>
                </a:solidFill>
                <a:latin typeface="Calibri Light" panose="020F0302020204030204" pitchFamily="34" charset="0"/>
                <a:cs typeface="Calibri Light" panose="020F0302020204030204" pitchFamily="34" charset="0"/>
              </a:defRPr>
            </a:lvl1pPr>
          </a:lstStyle>
          <a:p>
            <a:pPr lvl="0"/>
            <a:r>
              <a:rPr lang="en-US" noProof="0"/>
              <a:t>Click icon to add chart</a:t>
            </a:r>
            <a:endParaRPr lang="en-GB" noProof="0" dirty="0"/>
          </a:p>
        </p:txBody>
      </p:sp>
      <p:sp>
        <p:nvSpPr>
          <p:cNvPr id="11" name="Text Placeholder 9">
            <a:extLst>
              <a:ext uri="{FF2B5EF4-FFF2-40B4-BE49-F238E27FC236}">
                <a16:creationId xmlns:a16="http://schemas.microsoft.com/office/drawing/2014/main" id="{CF37D605-3940-814D-AD50-3720A07D9155}"/>
              </a:ext>
            </a:extLst>
          </p:cNvPr>
          <p:cNvSpPr>
            <a:spLocks noGrp="1"/>
          </p:cNvSpPr>
          <p:nvPr>
            <p:ph type="body" sz="quarter" idx="11"/>
          </p:nvPr>
        </p:nvSpPr>
        <p:spPr>
          <a:xfrm>
            <a:off x="2983832" y="6121867"/>
            <a:ext cx="6689557"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200" b="0" i="0">
                <a:solidFill>
                  <a:schemeClr val="bg1"/>
                </a:solidFill>
                <a:latin typeface="Calibri Light" panose="020F0302020204030204" pitchFamily="34" charset="0"/>
                <a:cs typeface="Calibri Light" panose="020F0302020204030204" pitchFamily="34" charset="0"/>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Edit Master text styles</a:t>
            </a:r>
          </a:p>
        </p:txBody>
      </p:sp>
      <p:sp>
        <p:nvSpPr>
          <p:cNvPr id="17" name="Title Placeholder 5">
            <a:extLst>
              <a:ext uri="{FF2B5EF4-FFF2-40B4-BE49-F238E27FC236}">
                <a16:creationId xmlns:a16="http://schemas.microsoft.com/office/drawing/2014/main" id="{381B25E1-338E-EE4B-9708-FAF07DBD317F}"/>
              </a:ext>
            </a:extLst>
          </p:cNvPr>
          <p:cNvSpPr>
            <a:spLocks noGrp="1"/>
          </p:cNvSpPr>
          <p:nvPr>
            <p:ph type="title"/>
          </p:nvPr>
        </p:nvSpPr>
        <p:spPr bwMode="auto">
          <a:xfrm>
            <a:off x="475865" y="455613"/>
            <a:ext cx="11011569" cy="1008123"/>
          </a:xfrm>
          <a:prstGeom prst="rect">
            <a:avLst/>
          </a:prstGeom>
          <a:noFill/>
          <a:ln>
            <a:noFill/>
          </a:ln>
          <a:extLst>
            <a:ext uri="{909E8E84-426E-40dd-AFC4-6F175D3DCCD1}"/>
            <a:ext uri="{91240B29-F687-4f45-9708-019B960494DF}"/>
          </a:extLst>
        </p:spPr>
        <p:txBody>
          <a:bodyPr anchor="b">
            <a:normAutofit/>
          </a:bodyPr>
          <a:lstStyle>
            <a:lvl1pPr>
              <a:defRPr sz="3000" b="0" i="0">
                <a:solidFill>
                  <a:srgbClr val="39454F"/>
                </a:solidFill>
                <a:latin typeface="Calibri Light" panose="020F0302020204030204" pitchFamily="34" charset="0"/>
                <a:cs typeface="Calibri Light" panose="020F0302020204030204" pitchFamily="34" charset="0"/>
              </a:defRPr>
            </a:lvl1pPr>
          </a:lstStyle>
          <a:p>
            <a:pPr lvl="0"/>
            <a:r>
              <a:rPr lang="en-US"/>
              <a:t>Click to edit Master title style</a:t>
            </a:r>
            <a:endParaRPr lang="en-GB" dirty="0"/>
          </a:p>
        </p:txBody>
      </p:sp>
      <p:sp>
        <p:nvSpPr>
          <p:cNvPr id="18" name="Text Placeholder 23">
            <a:extLst>
              <a:ext uri="{FF2B5EF4-FFF2-40B4-BE49-F238E27FC236}">
                <a16:creationId xmlns:a16="http://schemas.microsoft.com/office/drawing/2014/main" id="{564C0795-B852-DD4C-BE82-DCD1F6CC0DEF}"/>
              </a:ext>
            </a:extLst>
          </p:cNvPr>
          <p:cNvSpPr>
            <a:spLocks noGrp="1"/>
          </p:cNvSpPr>
          <p:nvPr>
            <p:ph type="body" sz="quarter" idx="13"/>
          </p:nvPr>
        </p:nvSpPr>
        <p:spPr>
          <a:xfrm>
            <a:off x="476250" y="1601788"/>
            <a:ext cx="11011183" cy="568325"/>
          </a:xfrm>
          <a:prstGeom prst="rect">
            <a:avLst/>
          </a:prstGeom>
        </p:spPr>
        <p:txBody>
          <a:bodyPr anchor="t" anchorCtr="0"/>
          <a:lstStyle>
            <a:lvl1pPr marL="0" indent="0">
              <a:buFontTx/>
              <a:buNone/>
              <a:defRPr b="0" i="0">
                <a:solidFill>
                  <a:srgbClr val="464646"/>
                </a:solidFill>
                <a:latin typeface="Calibri Light" panose="020F0302020204030204" pitchFamily="34" charset="0"/>
                <a:cs typeface="Calibri Light" panose="020F0302020204030204" pitchFamily="34" charset="0"/>
              </a:defRPr>
            </a:lvl1pPr>
          </a:lstStyle>
          <a:p>
            <a:pPr lvl="0"/>
            <a:r>
              <a:rPr lang="en-US"/>
              <a:t>Edit Master text styles</a:t>
            </a:r>
          </a:p>
        </p:txBody>
      </p:sp>
    </p:spTree>
    <p:extLst>
      <p:ext uri="{BB962C8B-B14F-4D97-AF65-F5344CB8AC3E}">
        <p14:creationId xmlns:p14="http://schemas.microsoft.com/office/powerpoint/2010/main" val="2724494398"/>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naslov gore-sadržaj dolje">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522788"/>
            <a:ext cx="12192000"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6250" y="5959475"/>
            <a:ext cx="1749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1D164C82-7833-BA4E-8A41-B10189DC5B05}"/>
              </a:ext>
            </a:extLst>
          </p:cNvPr>
          <p:cNvSpPr>
            <a:spLocks noGrp="1"/>
          </p:cNvSpPr>
          <p:nvPr>
            <p:ph idx="1"/>
          </p:nvPr>
        </p:nvSpPr>
        <p:spPr>
          <a:xfrm>
            <a:off x="475864" y="2308164"/>
            <a:ext cx="11011569" cy="3260498"/>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1200" b="0" i="0" baseline="0">
                <a:solidFill>
                  <a:schemeClr val="accent2"/>
                </a:solidFill>
                <a:latin typeface="Calibri Light" panose="020F0302020204030204" pitchFamily="34" charset="0"/>
                <a:cs typeface="Calibri Light" panose="020F0302020204030204" pitchFamily="34" charset="0"/>
              </a:defRPr>
            </a:lvl1pPr>
          </a:lstStyle>
          <a:p>
            <a:pPr lvl="0"/>
            <a:r>
              <a:rPr lang="en-US"/>
              <a:t>Edit Master text styles</a:t>
            </a:r>
          </a:p>
        </p:txBody>
      </p:sp>
      <p:sp>
        <p:nvSpPr>
          <p:cNvPr id="10" name="Text Placeholder 9">
            <a:extLst>
              <a:ext uri="{FF2B5EF4-FFF2-40B4-BE49-F238E27FC236}">
                <a16:creationId xmlns:a16="http://schemas.microsoft.com/office/drawing/2014/main" id="{4DB32E03-E55A-C44E-A3C4-26E46891450C}"/>
              </a:ext>
            </a:extLst>
          </p:cNvPr>
          <p:cNvSpPr>
            <a:spLocks noGrp="1"/>
          </p:cNvSpPr>
          <p:nvPr>
            <p:ph type="body" sz="quarter" idx="11"/>
          </p:nvPr>
        </p:nvSpPr>
        <p:spPr>
          <a:xfrm>
            <a:off x="2983832" y="6121867"/>
            <a:ext cx="6689557"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200" b="0" i="0">
                <a:solidFill>
                  <a:schemeClr val="bg1"/>
                </a:solidFill>
                <a:latin typeface="Calibri Light" panose="020F0302020204030204" pitchFamily="34" charset="0"/>
                <a:cs typeface="Calibri Light" panose="020F0302020204030204" pitchFamily="34" charset="0"/>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Edit Master text styles</a:t>
            </a:r>
          </a:p>
        </p:txBody>
      </p:sp>
      <p:sp>
        <p:nvSpPr>
          <p:cNvPr id="22" name="Title Placeholder 5">
            <a:extLst>
              <a:ext uri="{FF2B5EF4-FFF2-40B4-BE49-F238E27FC236}">
                <a16:creationId xmlns:a16="http://schemas.microsoft.com/office/drawing/2014/main" id="{99275A83-DCD9-AD47-9362-AB37585AF6ED}"/>
              </a:ext>
            </a:extLst>
          </p:cNvPr>
          <p:cNvSpPr>
            <a:spLocks noGrp="1"/>
          </p:cNvSpPr>
          <p:nvPr>
            <p:ph type="title"/>
          </p:nvPr>
        </p:nvSpPr>
        <p:spPr bwMode="auto">
          <a:xfrm>
            <a:off x="475865" y="455613"/>
            <a:ext cx="11011569" cy="1008123"/>
          </a:xfrm>
          <a:prstGeom prst="rect">
            <a:avLst/>
          </a:prstGeom>
          <a:noFill/>
          <a:ln>
            <a:noFill/>
          </a:ln>
          <a:extLst>
            <a:ext uri="{909E8E84-426E-40dd-AFC4-6F175D3DCCD1}"/>
            <a:ext uri="{91240B29-F687-4f45-9708-019B960494DF}"/>
          </a:extLst>
        </p:spPr>
        <p:txBody>
          <a:bodyPr anchor="b">
            <a:normAutofit/>
          </a:bodyPr>
          <a:lstStyle>
            <a:lvl1pPr>
              <a:defRPr sz="3000" b="0" i="0">
                <a:solidFill>
                  <a:srgbClr val="39454F"/>
                </a:solidFill>
                <a:latin typeface="Calibri Light" panose="020F0302020204030204" pitchFamily="34" charset="0"/>
                <a:cs typeface="Calibri Light" panose="020F0302020204030204" pitchFamily="34" charset="0"/>
              </a:defRPr>
            </a:lvl1pPr>
          </a:lstStyle>
          <a:p>
            <a:pPr lvl="0"/>
            <a:r>
              <a:rPr lang="en-US"/>
              <a:t>Click to edit Master title style</a:t>
            </a:r>
            <a:endParaRPr lang="en-GB" dirty="0"/>
          </a:p>
        </p:txBody>
      </p:sp>
      <p:sp>
        <p:nvSpPr>
          <p:cNvPr id="23" name="Text Placeholder 23">
            <a:extLst>
              <a:ext uri="{FF2B5EF4-FFF2-40B4-BE49-F238E27FC236}">
                <a16:creationId xmlns:a16="http://schemas.microsoft.com/office/drawing/2014/main" id="{3255A5CC-0C84-9344-80F8-D706EED334CE}"/>
              </a:ext>
            </a:extLst>
          </p:cNvPr>
          <p:cNvSpPr>
            <a:spLocks noGrp="1"/>
          </p:cNvSpPr>
          <p:nvPr>
            <p:ph type="body" sz="quarter" idx="13"/>
          </p:nvPr>
        </p:nvSpPr>
        <p:spPr>
          <a:xfrm>
            <a:off x="476250" y="1601788"/>
            <a:ext cx="11011183" cy="568325"/>
          </a:xfrm>
          <a:prstGeom prst="rect">
            <a:avLst/>
          </a:prstGeom>
        </p:spPr>
        <p:txBody>
          <a:bodyPr anchor="t" anchorCtr="0"/>
          <a:lstStyle>
            <a:lvl1pPr marL="0" indent="0">
              <a:buFontTx/>
              <a:buNone/>
              <a:defRPr b="0" i="0">
                <a:solidFill>
                  <a:srgbClr val="464646"/>
                </a:solidFill>
                <a:latin typeface="Calibri Light" panose="020F0302020204030204" pitchFamily="34" charset="0"/>
                <a:cs typeface="Calibri Light" panose="020F0302020204030204" pitchFamily="34" charset="0"/>
              </a:defRPr>
            </a:lvl1pPr>
          </a:lstStyle>
          <a:p>
            <a:pPr lvl="0"/>
            <a:r>
              <a:rPr lang="en-US"/>
              <a:t>Edit Master text styles</a:t>
            </a:r>
          </a:p>
        </p:txBody>
      </p:sp>
    </p:spTree>
    <p:extLst>
      <p:ext uri="{BB962C8B-B14F-4D97-AF65-F5344CB8AC3E}">
        <p14:creationId xmlns:p14="http://schemas.microsoft.com/office/powerpoint/2010/main" val="3415664273"/>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full screen slika">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12192000" cy="6858001"/>
          </a:xfrm>
          <a:prstGeom prst="rect">
            <a:avLst/>
          </a:prstGeom>
        </p:spPr>
        <p:txBody>
          <a:bodyPr vert="horz" lIns="91420" tIns="45710" rIns="91420" bIns="45710">
            <a:normAutofit/>
          </a:bodyPr>
          <a:lstStyle>
            <a:lvl1pPr marL="0" indent="0" algn="ctr">
              <a:buNone/>
              <a:defRPr sz="1200" b="0" i="0" baseline="0">
                <a:solidFill>
                  <a:schemeClr val="accent2"/>
                </a:solidFill>
                <a:latin typeface="Calibri Light" panose="020F0302020204030204" pitchFamily="34" charset="0"/>
                <a:cs typeface="Calibri Light" panose="020F0302020204030204" pitchFamily="34" charset="0"/>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088243756"/>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1850" y="836613"/>
            <a:ext cx="1751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9BD9144C-E775-2A40-9D78-E12C09018AEF}"/>
              </a:ext>
            </a:extLst>
          </p:cNvPr>
          <p:cNvSpPr>
            <a:spLocks noGrp="1"/>
          </p:cNvSpPr>
          <p:nvPr>
            <p:ph type="title"/>
          </p:nvPr>
        </p:nvSpPr>
        <p:spPr>
          <a:xfrm>
            <a:off x="831850" y="2205038"/>
            <a:ext cx="10515600" cy="2852737"/>
          </a:xfrm>
        </p:spPr>
        <p:txBody>
          <a:bodyPr/>
          <a:lstStyle>
            <a:lvl1pPr>
              <a:defRPr sz="4000" b="0" i="1">
                <a:solidFill>
                  <a:schemeClr val="bg1"/>
                </a:solidFill>
                <a:latin typeface="Calibri Light" panose="020F0302020204030204" pitchFamily="34" charset="0"/>
                <a:cs typeface="Calibri Light" panose="020F0302020204030204" pitchFamily="34" charset="0"/>
              </a:defRPr>
            </a:lvl1pPr>
          </a:lstStyle>
          <a:p>
            <a:r>
              <a:rPr lang="en-US"/>
              <a:t>Click to edit Master title style</a:t>
            </a:r>
            <a:endParaRPr lang="en-HR" dirty="0"/>
          </a:p>
        </p:txBody>
      </p:sp>
      <p:sp>
        <p:nvSpPr>
          <p:cNvPr id="9" name="Text Placeholder 2">
            <a:extLst>
              <a:ext uri="{FF2B5EF4-FFF2-40B4-BE49-F238E27FC236}">
                <a16:creationId xmlns:a16="http://schemas.microsoft.com/office/drawing/2014/main" id="{FBA4F6FB-818C-6F44-8BAE-630B41A30627}"/>
              </a:ext>
            </a:extLst>
          </p:cNvPr>
          <p:cNvSpPr>
            <a:spLocks noGrp="1"/>
          </p:cNvSpPr>
          <p:nvPr>
            <p:ph type="body" idx="1"/>
          </p:nvPr>
        </p:nvSpPr>
        <p:spPr>
          <a:xfrm>
            <a:off x="831850" y="5321508"/>
            <a:ext cx="10515600" cy="768142"/>
          </a:xfrm>
          <a:prstGeom prst="rect">
            <a:avLst/>
          </a:prstGeom>
          <a:noFill/>
        </p:spPr>
        <p:txBody>
          <a:bodyPr anchor="t"/>
          <a:lstStyle>
            <a:lvl1pPr marL="0" indent="0">
              <a:buNone/>
              <a:defRPr sz="1800" b="0" i="0">
                <a:solidFill>
                  <a:schemeClr val="bg1"/>
                </a:solidFill>
                <a:latin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03839261"/>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Hvala na pažnji">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21288" y="5843588"/>
            <a:ext cx="174942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a:extLst>
              <a:ext uri="{FF2B5EF4-FFF2-40B4-BE49-F238E27FC236}">
                <a16:creationId xmlns:a16="http://schemas.microsoft.com/office/drawing/2014/main" id="{C910DBB7-2728-5D44-91E1-8E4095367E04}"/>
              </a:ext>
            </a:extLst>
          </p:cNvPr>
          <p:cNvSpPr>
            <a:spLocks noGrp="1"/>
          </p:cNvSpPr>
          <p:nvPr>
            <p:ph type="body" sz="quarter" idx="10"/>
          </p:nvPr>
        </p:nvSpPr>
        <p:spPr>
          <a:xfrm>
            <a:off x="2654300" y="4947211"/>
            <a:ext cx="6883400" cy="484334"/>
          </a:xfrm>
          <a:prstGeom prst="rect">
            <a:avLst/>
          </a:prstGeom>
          <a:noFill/>
        </p:spPr>
        <p:txBody>
          <a:bodyPr>
            <a:normAutofit/>
          </a:bodyPr>
          <a:lstStyle>
            <a:lvl1pPr marL="0" indent="0" algn="ctr">
              <a:buNone/>
              <a:defRPr sz="3000" b="0" i="0">
                <a:solidFill>
                  <a:schemeClr val="bg1"/>
                </a:solidFill>
                <a:latin typeface="Calibri Light" panose="020F0302020204030204" pitchFamily="34" charset="0"/>
                <a:cs typeface="Calibri Light" panose="020F0302020204030204" pitchFamily="34" charset="0"/>
              </a:defRPr>
            </a:lvl1pPr>
          </a:lstStyle>
          <a:p>
            <a:pPr lvl="0"/>
            <a:r>
              <a:rPr lang="en-US"/>
              <a:t>Edit Master text styles</a:t>
            </a:r>
          </a:p>
        </p:txBody>
      </p:sp>
    </p:spTree>
    <p:extLst>
      <p:ext uri="{BB962C8B-B14F-4D97-AF65-F5344CB8AC3E}">
        <p14:creationId xmlns:p14="http://schemas.microsoft.com/office/powerpoint/2010/main" val="3413113855"/>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Osnovni slide naslov, gornji podnaslov + sadržaj - bijelo">
    <p:spTree>
      <p:nvGrpSpPr>
        <p:cNvPr id="1" name=""/>
        <p:cNvGrpSpPr/>
        <p:nvPr/>
      </p:nvGrpSpPr>
      <p:grpSpPr>
        <a:xfrm>
          <a:off x="0" y="0"/>
          <a:ext cx="0" cy="0"/>
          <a:chOff x="0" y="0"/>
          <a:chExt cx="0" cy="0"/>
        </a:xfrm>
      </p:grpSpPr>
      <p:pic>
        <p:nvPicPr>
          <p:cNvPr id="5" name="Picture 5" descr="A close up of a logo&#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027738"/>
            <a:ext cx="121920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Content Placeholder 2"/>
          <p:cNvSpPr>
            <a:spLocks noGrp="1"/>
          </p:cNvSpPr>
          <p:nvPr>
            <p:ph sz="half" idx="13"/>
          </p:nvPr>
        </p:nvSpPr>
        <p:spPr>
          <a:xfrm>
            <a:off x="940113" y="2230866"/>
            <a:ext cx="10239031" cy="3407942"/>
          </a:xfrm>
          <a:prstGeom prst="rect">
            <a:avLst/>
          </a:prstGeom>
        </p:spPr>
        <p:txBody>
          <a:bodyPr/>
          <a:lstStyle>
            <a:lvl1pPr marL="226719" indent="-226719">
              <a:lnSpc>
                <a:spcPts val="2030"/>
              </a:lnSpc>
              <a:buClr>
                <a:srgbClr val="C20F2F"/>
              </a:buClr>
              <a:buFont typeface="Wingdings" pitchFamily="2" charset="2"/>
              <a:buChar char="§"/>
              <a:defRPr sz="1805">
                <a:solidFill>
                  <a:srgbClr val="4B4B4B"/>
                </a:solidFill>
                <a:latin typeface="+mj-lt"/>
              </a:defRPr>
            </a:lvl1pPr>
            <a:lvl2pPr marL="680157" indent="-226719">
              <a:lnSpc>
                <a:spcPct val="110000"/>
              </a:lnSpc>
              <a:buClr>
                <a:srgbClr val="C20F2F"/>
              </a:buClr>
              <a:buFont typeface="Wingdings" pitchFamily="2" charset="2"/>
              <a:buChar char="§"/>
              <a:defRPr sz="1604">
                <a:solidFill>
                  <a:srgbClr val="4B4B4B"/>
                </a:solidFill>
                <a:latin typeface="+mj-lt"/>
              </a:defRPr>
            </a:lvl2pPr>
            <a:lvl3pPr marL="1133595" indent="-226719">
              <a:lnSpc>
                <a:spcPct val="110000"/>
              </a:lnSpc>
              <a:buClr>
                <a:srgbClr val="C20F2F"/>
              </a:buClr>
              <a:buFont typeface="Wingdings" pitchFamily="2" charset="2"/>
              <a:buChar char="§"/>
              <a:defRPr sz="1404">
                <a:solidFill>
                  <a:srgbClr val="4B4B4B"/>
                </a:solidFill>
                <a:latin typeface="+mj-lt"/>
              </a:defRPr>
            </a:lvl3pPr>
            <a:lvl4pPr marL="1587034" indent="-226719">
              <a:lnSpc>
                <a:spcPct val="110000"/>
              </a:lnSpc>
              <a:buClr>
                <a:srgbClr val="C20F2F"/>
              </a:buClr>
              <a:buFont typeface="Wingdings" pitchFamily="2" charset="2"/>
              <a:buChar char="§"/>
              <a:defRPr sz="1203">
                <a:solidFill>
                  <a:srgbClr val="4B4B4B"/>
                </a:solidFill>
                <a:latin typeface="+mj-lt"/>
              </a:defRPr>
            </a:lvl4pPr>
            <a:lvl5pPr marL="2040471" indent="-226719">
              <a:lnSpc>
                <a:spcPct val="110000"/>
              </a:lnSpc>
              <a:buClr>
                <a:srgbClr val="C20F2F"/>
              </a:buClr>
              <a:buFont typeface="Wingdings" pitchFamily="2" charset="2"/>
              <a:buChar char="§"/>
              <a:defRPr sz="1203">
                <a:solidFill>
                  <a:srgbClr val="4B4B4B"/>
                </a:solidFill>
                <a:latin typeface="+mj-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hr-HR" noProof="0" dirty="0"/>
          </a:p>
        </p:txBody>
      </p:sp>
      <p:sp>
        <p:nvSpPr>
          <p:cNvPr id="9" name="Title 1"/>
          <p:cNvSpPr>
            <a:spLocks noGrp="1"/>
          </p:cNvSpPr>
          <p:nvPr>
            <p:ph type="title"/>
          </p:nvPr>
        </p:nvSpPr>
        <p:spPr>
          <a:xfrm>
            <a:off x="1157426" y="695163"/>
            <a:ext cx="10021717" cy="519676"/>
          </a:xfrm>
          <a:prstGeom prst="rect">
            <a:avLst/>
          </a:prstGeom>
        </p:spPr>
        <p:txBody>
          <a:bodyPr anchor="t">
            <a:noAutofit/>
          </a:bodyPr>
          <a:lstStyle>
            <a:lvl1pPr>
              <a:lnSpc>
                <a:spcPct val="110000"/>
              </a:lnSpc>
              <a:defRPr sz="3008" b="1" i="0">
                <a:solidFill>
                  <a:srgbClr val="D12027"/>
                </a:solidFill>
                <a:latin typeface="Calibri" panose="020F0502020204030204" pitchFamily="34" charset="0"/>
                <a:cs typeface="Calibri" panose="020F0502020204030204" pitchFamily="34" charset="0"/>
              </a:defRPr>
            </a:lvl1pPr>
          </a:lstStyle>
          <a:p>
            <a:r>
              <a:rPr lang="en-US" noProof="0"/>
              <a:t>Click to edit Master title style</a:t>
            </a:r>
            <a:endParaRPr lang="hr-HR" noProof="0" dirty="0"/>
          </a:p>
        </p:txBody>
      </p:sp>
      <p:sp>
        <p:nvSpPr>
          <p:cNvPr id="11" name="Subtitle 2"/>
          <p:cNvSpPr>
            <a:spLocks noGrp="1"/>
          </p:cNvSpPr>
          <p:nvPr>
            <p:ph type="subTitle" idx="14"/>
          </p:nvPr>
        </p:nvSpPr>
        <p:spPr>
          <a:xfrm>
            <a:off x="1168699" y="1214839"/>
            <a:ext cx="10010444" cy="748694"/>
          </a:xfrm>
          <a:prstGeom prst="rect">
            <a:avLst/>
          </a:prstGeom>
        </p:spPr>
        <p:txBody>
          <a:bodyPr>
            <a:normAutofit/>
          </a:bodyPr>
          <a:lstStyle>
            <a:lvl1pPr marL="0" indent="0" algn="l">
              <a:spcBef>
                <a:spcPts val="0"/>
              </a:spcBef>
              <a:buNone/>
              <a:defRPr sz="1755" b="0" i="0">
                <a:solidFill>
                  <a:srgbClr val="D12027"/>
                </a:solidFill>
                <a:latin typeface="Calibri Light" panose="020F0302020204030204" pitchFamily="34" charset="0"/>
                <a:cs typeface="Calibri Light" panose="020F0302020204030204" pitchFamily="34" charset="0"/>
              </a:defRPr>
            </a:lvl1pPr>
            <a:lvl2pPr marL="453438" indent="0" algn="ctr">
              <a:buNone/>
              <a:defRPr sz="1984"/>
            </a:lvl2pPr>
            <a:lvl3pPr marL="906876" indent="0" algn="ctr">
              <a:buNone/>
              <a:defRPr sz="1785"/>
            </a:lvl3pPr>
            <a:lvl4pPr marL="1360314" indent="0" algn="ctr">
              <a:buNone/>
              <a:defRPr sz="1587"/>
            </a:lvl4pPr>
            <a:lvl5pPr marL="1813753" indent="0" algn="ctr">
              <a:buNone/>
              <a:defRPr sz="1587"/>
            </a:lvl5pPr>
            <a:lvl6pPr marL="2267190" indent="0" algn="ctr">
              <a:buNone/>
              <a:defRPr sz="1587"/>
            </a:lvl6pPr>
            <a:lvl7pPr marL="2720629" indent="0" algn="ctr">
              <a:buNone/>
              <a:defRPr sz="1587"/>
            </a:lvl7pPr>
            <a:lvl8pPr marL="3174067" indent="0" algn="ctr">
              <a:buNone/>
              <a:defRPr sz="1587"/>
            </a:lvl8pPr>
            <a:lvl9pPr marL="3627505" indent="0" algn="ctr">
              <a:buNone/>
              <a:defRPr sz="1587"/>
            </a:lvl9pPr>
          </a:lstStyle>
          <a:p>
            <a:r>
              <a:rPr lang="en-US" noProof="0"/>
              <a:t>Click to edit Master subtitle style</a:t>
            </a:r>
            <a:endParaRPr lang="en-US" noProof="0" dirty="0"/>
          </a:p>
        </p:txBody>
      </p:sp>
      <p:sp>
        <p:nvSpPr>
          <p:cNvPr id="6" name="Date Placeholder 3"/>
          <p:cNvSpPr>
            <a:spLocks noGrp="1"/>
          </p:cNvSpPr>
          <p:nvPr>
            <p:ph type="dt" sz="half" idx="15"/>
          </p:nvPr>
        </p:nvSpPr>
        <p:spPr>
          <a:xfrm>
            <a:off x="0" y="0"/>
            <a:ext cx="0" cy="0"/>
          </a:xfrm>
        </p:spPr>
        <p:txBody>
          <a:bodyPr/>
          <a:lstStyle>
            <a:lvl1pPr defTabSz="908819">
              <a:defRPr>
                <a:solidFill>
                  <a:prstClr val="white"/>
                </a:solidFill>
              </a:defRPr>
            </a:lvl1pPr>
          </a:lstStyle>
          <a:p>
            <a:pPr>
              <a:defRPr/>
            </a:pPr>
            <a:r>
              <a:rPr lang="hr-HR" altLang="sr-Latn-RS"/>
              <a:t>12. ožujka 2019.</a:t>
            </a:r>
          </a:p>
        </p:txBody>
      </p:sp>
      <p:sp>
        <p:nvSpPr>
          <p:cNvPr id="7" name="Slide Number Placeholder 5"/>
          <p:cNvSpPr>
            <a:spLocks noGrp="1"/>
          </p:cNvSpPr>
          <p:nvPr>
            <p:ph type="sldNum" sz="quarter" idx="16"/>
          </p:nvPr>
        </p:nvSpPr>
        <p:spPr>
          <a:xfrm>
            <a:off x="0" y="0"/>
            <a:ext cx="0" cy="0"/>
          </a:xfrm>
        </p:spPr>
        <p:txBody>
          <a:bodyPr/>
          <a:lstStyle>
            <a:lvl1pPr>
              <a:defRPr sz="1103" b="0" i="0">
                <a:solidFill>
                  <a:prstClr val="white"/>
                </a:solidFill>
                <a:latin typeface="Calibri Light" panose="020F0302020204030204" pitchFamily="34" charset="0"/>
                <a:cs typeface="Calibri Light" panose="020F0302020204030204" pitchFamily="34" charset="0"/>
              </a:defRPr>
            </a:lvl1pPr>
          </a:lstStyle>
          <a:p>
            <a:pPr>
              <a:defRPr/>
            </a:pPr>
            <a:fld id="{5D60783A-945F-4F78-8789-D318178EB06A}" type="slidenum">
              <a:rPr lang="hr-HR"/>
              <a:pPr>
                <a:defRPr/>
              </a:pPr>
              <a:t>‹#›</a:t>
            </a:fld>
            <a:endParaRPr lang="hr-HR" dirty="0"/>
          </a:p>
        </p:txBody>
      </p:sp>
    </p:spTree>
    <p:extLst>
      <p:ext uri="{BB962C8B-B14F-4D97-AF65-F5344CB8AC3E}">
        <p14:creationId xmlns:p14="http://schemas.microsoft.com/office/powerpoint/2010/main" val="1010920858"/>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va stupca">
    <p:spTree>
      <p:nvGrpSpPr>
        <p:cNvPr id="1" name=""/>
        <p:cNvGrpSpPr/>
        <p:nvPr/>
      </p:nvGrpSpPr>
      <p:grpSpPr>
        <a:xfrm>
          <a:off x="0" y="0"/>
          <a:ext cx="0" cy="0"/>
          <a:chOff x="0" y="0"/>
          <a:chExt cx="0" cy="0"/>
        </a:xfrm>
      </p:grpSpPr>
      <p:sp>
        <p:nvSpPr>
          <p:cNvPr id="5" name="Pravokutnik 4">
            <a:extLst>
              <a:ext uri="{FF2B5EF4-FFF2-40B4-BE49-F238E27FC236}">
                <a16:creationId xmlns:a16="http://schemas.microsoft.com/office/drawing/2014/main" id="{34A4FA7C-859A-28A5-041C-0D520B5FDD2E}"/>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 name="Naslov 1">
            <a:extLst>
              <a:ext uri="{FF2B5EF4-FFF2-40B4-BE49-F238E27FC236}">
                <a16:creationId xmlns:a16="http://schemas.microsoft.com/office/drawing/2014/main" id="{765EE885-84DD-4C9A-8FFD-B54526E2ADAC}"/>
              </a:ext>
            </a:extLst>
          </p:cNvPr>
          <p:cNvSpPr>
            <a:spLocks noGrp="1"/>
          </p:cNvSpPr>
          <p:nvPr>
            <p:ph type="title" hasCustomPrompt="1"/>
          </p:nvPr>
        </p:nvSpPr>
        <p:spPr>
          <a:xfrm>
            <a:off x="838200" y="365125"/>
            <a:ext cx="4305300" cy="1325563"/>
          </a:xfrm>
        </p:spPr>
        <p:txBody>
          <a:bodyPr>
            <a:normAutofit/>
          </a:bodyPr>
          <a:lstStyle>
            <a:lvl1pPr>
              <a:defRPr sz="3200">
                <a:solidFill>
                  <a:schemeClr val="bg1"/>
                </a:solidFill>
              </a:defRPr>
            </a:lvl1pPr>
          </a:lstStyle>
          <a:p>
            <a:r>
              <a:rPr lang="hr-HR" dirty="0"/>
              <a:t>Naslov </a:t>
            </a:r>
            <a:r>
              <a:rPr lang="hr-HR" dirty="0" err="1"/>
              <a:t>slidea</a:t>
            </a:r>
            <a:endParaRPr lang="hr-HR" dirty="0"/>
          </a:p>
        </p:txBody>
      </p:sp>
      <p:sp>
        <p:nvSpPr>
          <p:cNvPr id="3" name="Rezervirano mjesto sadržaja 2">
            <a:extLst>
              <a:ext uri="{FF2B5EF4-FFF2-40B4-BE49-F238E27FC236}">
                <a16:creationId xmlns:a16="http://schemas.microsoft.com/office/drawing/2014/main" id="{D4760A41-8EEB-D12F-E315-9E01A7901F29}"/>
              </a:ext>
            </a:extLst>
          </p:cNvPr>
          <p:cNvSpPr>
            <a:spLocks noGrp="1"/>
          </p:cNvSpPr>
          <p:nvPr>
            <p:ph sz="half" idx="1"/>
          </p:nvPr>
        </p:nvSpPr>
        <p:spPr>
          <a:xfrm>
            <a:off x="838200" y="1825625"/>
            <a:ext cx="4305300" cy="4351338"/>
          </a:xfrm>
        </p:spPr>
        <p:txBody>
          <a:bodyPr anchor="b" anchorCtr="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
        <p:nvSpPr>
          <p:cNvPr id="4" name="Rezervirano mjesto sadržaja 3">
            <a:extLst>
              <a:ext uri="{FF2B5EF4-FFF2-40B4-BE49-F238E27FC236}">
                <a16:creationId xmlns:a16="http://schemas.microsoft.com/office/drawing/2014/main" id="{690AF4F8-BBEA-A6B8-2698-715961656828}"/>
              </a:ext>
            </a:extLst>
          </p:cNvPr>
          <p:cNvSpPr>
            <a:spLocks noGrp="1"/>
          </p:cNvSpPr>
          <p:nvPr>
            <p:ph sz="half" idx="2"/>
          </p:nvPr>
        </p:nvSpPr>
        <p:spPr>
          <a:xfrm>
            <a:off x="7048498" y="1825625"/>
            <a:ext cx="4305301" cy="4351338"/>
          </a:xfrm>
        </p:spPr>
        <p:txBody>
          <a:bodyPr anchor="b" anchorCtr="0">
            <a:normAutofit/>
          </a:bodyPr>
          <a:lstStyle>
            <a:lvl1pP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
        <p:nvSpPr>
          <p:cNvPr id="7" name="Rezervirano mjesto sadržaja 3">
            <a:extLst>
              <a:ext uri="{FF2B5EF4-FFF2-40B4-BE49-F238E27FC236}">
                <a16:creationId xmlns:a16="http://schemas.microsoft.com/office/drawing/2014/main" id="{9A51290A-4807-7FB4-E72C-8A7994838497}"/>
              </a:ext>
            </a:extLst>
          </p:cNvPr>
          <p:cNvSpPr>
            <a:spLocks noGrp="1"/>
          </p:cNvSpPr>
          <p:nvPr>
            <p:ph sz="half" idx="10" hasCustomPrompt="1"/>
          </p:nvPr>
        </p:nvSpPr>
        <p:spPr>
          <a:xfrm>
            <a:off x="7048498" y="365123"/>
            <a:ext cx="4305301" cy="1325564"/>
          </a:xfrm>
        </p:spPr>
        <p:txBody>
          <a:bodyPr anchor="ctr" anchorCtr="0">
            <a:normAutofit/>
          </a:bodyPr>
          <a:lstStyle>
            <a:lvl1pPr marL="0" indent="0">
              <a:buNone/>
              <a:defRPr sz="3200" b="1">
                <a:solidFill>
                  <a:schemeClr val="tx1"/>
                </a:solidFill>
                <a:latin typeface="+mj-lt"/>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hr-HR" dirty="0"/>
              <a:t>Naslov </a:t>
            </a:r>
            <a:r>
              <a:rPr lang="hr-HR" dirty="0" err="1"/>
              <a:t>slidea</a:t>
            </a:r>
            <a:endParaRPr lang="hr-HR" dirty="0"/>
          </a:p>
        </p:txBody>
      </p:sp>
    </p:spTree>
    <p:extLst>
      <p:ext uri="{BB962C8B-B14F-4D97-AF65-F5344CB8AC3E}">
        <p14:creationId xmlns:p14="http://schemas.microsoft.com/office/powerpoint/2010/main" val="4272423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i stupca (objekt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CC4A153-619A-44FF-2B91-9610654C1F17}"/>
              </a:ext>
            </a:extLst>
          </p:cNvPr>
          <p:cNvSpPr>
            <a:spLocks noGrp="1"/>
          </p:cNvSpPr>
          <p:nvPr>
            <p:ph type="title" hasCustomPrompt="1"/>
          </p:nvPr>
        </p:nvSpPr>
        <p:spPr/>
        <p:txBody>
          <a:bodyPr/>
          <a:lstStyle>
            <a:lvl1pPr>
              <a:defRPr b="1"/>
            </a:lvl1pPr>
          </a:lstStyle>
          <a:p>
            <a:r>
              <a:rPr lang="hr-HR" dirty="0"/>
              <a:t>Naslov </a:t>
            </a:r>
            <a:r>
              <a:rPr lang="hr-HR" dirty="0" err="1"/>
              <a:t>slidea</a:t>
            </a:r>
            <a:endParaRPr lang="hr-HR" dirty="0"/>
          </a:p>
        </p:txBody>
      </p:sp>
      <p:sp>
        <p:nvSpPr>
          <p:cNvPr id="3" name="Content Placeholder 2">
            <a:extLst>
              <a:ext uri="{FF2B5EF4-FFF2-40B4-BE49-F238E27FC236}">
                <a16:creationId xmlns:a16="http://schemas.microsoft.com/office/drawing/2014/main" id="{1B7EF1B2-54C4-E0F6-D1A0-6AA99DE609D7}"/>
              </a:ext>
            </a:extLst>
          </p:cNvPr>
          <p:cNvSpPr>
            <a:spLocks noGrp="1"/>
          </p:cNvSpPr>
          <p:nvPr>
            <p:ph sz="quarter" idx="10"/>
          </p:nvPr>
        </p:nvSpPr>
        <p:spPr>
          <a:xfrm>
            <a:off x="971370" y="2144075"/>
            <a:ext cx="3213040" cy="1763891"/>
          </a:xfrm>
          <a:prstGeom prst="rect">
            <a:avLst/>
          </a:prstGeom>
          <a:solidFill>
            <a:schemeClr val="bg2"/>
          </a:solidFill>
        </p:spPr>
        <p:txBody>
          <a:bodyPr/>
          <a:lstStyle>
            <a:lvl1pPr>
              <a:defRPr b="0" i="0">
                <a:latin typeface="Arial" panose="020B0604020202020204" pitchFamily="34" charset="0"/>
                <a:cs typeface="Arial" panose="020B0604020202020204" pitchFamily="34" charset="0"/>
              </a:defRPr>
            </a:lvl1pPr>
          </a:lstStyle>
          <a:p>
            <a:pPr lvl="0"/>
            <a:endParaRPr lang="en-GB" dirty="0"/>
          </a:p>
        </p:txBody>
      </p:sp>
      <p:sp>
        <p:nvSpPr>
          <p:cNvPr id="4" name="Content Placeholder 2">
            <a:extLst>
              <a:ext uri="{FF2B5EF4-FFF2-40B4-BE49-F238E27FC236}">
                <a16:creationId xmlns:a16="http://schemas.microsoft.com/office/drawing/2014/main" id="{A4F28042-EE0A-35A1-51E3-303DF116DA96}"/>
              </a:ext>
            </a:extLst>
          </p:cNvPr>
          <p:cNvSpPr>
            <a:spLocks noGrp="1"/>
          </p:cNvSpPr>
          <p:nvPr>
            <p:ph sz="quarter" idx="11"/>
          </p:nvPr>
        </p:nvSpPr>
        <p:spPr>
          <a:xfrm>
            <a:off x="4489480" y="2144075"/>
            <a:ext cx="3213040" cy="1763891"/>
          </a:xfrm>
          <a:prstGeom prst="rect">
            <a:avLst/>
          </a:prstGeom>
          <a:solidFill>
            <a:schemeClr val="bg2"/>
          </a:solidFill>
        </p:spPr>
        <p:txBody>
          <a:bodyPr/>
          <a:lstStyle>
            <a:lvl1pPr>
              <a:defRPr b="0" i="0">
                <a:latin typeface="Arial" panose="020B0604020202020204" pitchFamily="34" charset="0"/>
                <a:cs typeface="Arial" panose="020B0604020202020204" pitchFamily="34" charset="0"/>
              </a:defRPr>
            </a:lvl1pPr>
          </a:lstStyle>
          <a:p>
            <a:pPr lvl="0"/>
            <a:endParaRPr lang="en-GB" dirty="0"/>
          </a:p>
        </p:txBody>
      </p:sp>
      <p:sp>
        <p:nvSpPr>
          <p:cNvPr id="5" name="Content Placeholder 2">
            <a:extLst>
              <a:ext uri="{FF2B5EF4-FFF2-40B4-BE49-F238E27FC236}">
                <a16:creationId xmlns:a16="http://schemas.microsoft.com/office/drawing/2014/main" id="{C0423ACE-A3BF-1682-6A02-A503117F783B}"/>
              </a:ext>
            </a:extLst>
          </p:cNvPr>
          <p:cNvSpPr>
            <a:spLocks noGrp="1"/>
          </p:cNvSpPr>
          <p:nvPr>
            <p:ph sz="quarter" idx="12"/>
          </p:nvPr>
        </p:nvSpPr>
        <p:spPr>
          <a:xfrm>
            <a:off x="7998712" y="2144075"/>
            <a:ext cx="3213040" cy="1763891"/>
          </a:xfrm>
          <a:prstGeom prst="rect">
            <a:avLst/>
          </a:prstGeom>
          <a:solidFill>
            <a:schemeClr val="bg2"/>
          </a:solidFill>
        </p:spPr>
        <p:txBody>
          <a:bodyPr/>
          <a:lstStyle>
            <a:lvl1pPr>
              <a:defRPr b="0" i="0">
                <a:latin typeface="Arial" panose="020B0604020202020204" pitchFamily="34" charset="0"/>
                <a:cs typeface="Arial" panose="020B0604020202020204" pitchFamily="34" charset="0"/>
              </a:defRPr>
            </a:lvl1pPr>
          </a:lstStyle>
          <a:p>
            <a:pPr lvl="0"/>
            <a:endParaRPr lang="en-GB" dirty="0"/>
          </a:p>
        </p:txBody>
      </p:sp>
      <p:sp>
        <p:nvSpPr>
          <p:cNvPr id="6" name="Text Placeholder 4">
            <a:extLst>
              <a:ext uri="{FF2B5EF4-FFF2-40B4-BE49-F238E27FC236}">
                <a16:creationId xmlns:a16="http://schemas.microsoft.com/office/drawing/2014/main" id="{2653287C-F89D-D642-AF49-636B92EE6F9A}"/>
              </a:ext>
            </a:extLst>
          </p:cNvPr>
          <p:cNvSpPr>
            <a:spLocks noGrp="1"/>
          </p:cNvSpPr>
          <p:nvPr>
            <p:ph type="body" sz="quarter" idx="13"/>
          </p:nvPr>
        </p:nvSpPr>
        <p:spPr>
          <a:xfrm>
            <a:off x="971370" y="4083729"/>
            <a:ext cx="3213040" cy="2087958"/>
          </a:xfrm>
          <a:prstGeom prst="rect">
            <a:avLst/>
          </a:prstGeom>
        </p:spPr>
        <p:txBody>
          <a:bodyPr anchor="t" anchorCtr="0">
            <a:normAutofit/>
          </a:bodyPr>
          <a:lstStyle>
            <a:lvl1pPr marL="0" indent="0">
              <a:buNone/>
              <a:defRPr sz="1200" b="0" i="0">
                <a:solidFill>
                  <a:schemeClr val="tx1"/>
                </a:solidFill>
                <a:latin typeface="ClanPro-Book" panose="020B0604020101020102" pitchFamily="34" charset="-18"/>
                <a:ea typeface="Open Sans Light" pitchFamily="2" charset="0"/>
                <a:cs typeface="Open Sans Light" pitchFamily="2" charset="0"/>
              </a:defRPr>
            </a:lvl1pPr>
          </a:lstStyle>
          <a:p>
            <a:pPr lvl="0"/>
            <a:r>
              <a:rPr lang="hr-HR" dirty="0"/>
              <a:t>Kliknite da biste uredili matrice</a:t>
            </a:r>
          </a:p>
        </p:txBody>
      </p:sp>
      <p:sp>
        <p:nvSpPr>
          <p:cNvPr id="7" name="Text Placeholder 4">
            <a:extLst>
              <a:ext uri="{FF2B5EF4-FFF2-40B4-BE49-F238E27FC236}">
                <a16:creationId xmlns:a16="http://schemas.microsoft.com/office/drawing/2014/main" id="{2B042DB9-B76E-EB47-86E0-AFBEE9F97EF7}"/>
              </a:ext>
            </a:extLst>
          </p:cNvPr>
          <p:cNvSpPr>
            <a:spLocks noGrp="1"/>
          </p:cNvSpPr>
          <p:nvPr>
            <p:ph type="body" sz="quarter" idx="14"/>
          </p:nvPr>
        </p:nvSpPr>
        <p:spPr>
          <a:xfrm>
            <a:off x="4489480" y="4070441"/>
            <a:ext cx="3213040" cy="2087958"/>
          </a:xfrm>
          <a:prstGeom prst="rect">
            <a:avLst/>
          </a:prstGeom>
        </p:spPr>
        <p:txBody>
          <a:bodyPr anchor="t" anchorCtr="0">
            <a:normAutofit/>
          </a:bodyPr>
          <a:lstStyle>
            <a:lvl1pPr marL="0" indent="0">
              <a:buNone/>
              <a:defRPr sz="1200" b="0" i="0">
                <a:solidFill>
                  <a:schemeClr val="tx1"/>
                </a:solidFill>
                <a:latin typeface="ClanPro-Book" panose="020B0604020101020102" pitchFamily="34" charset="-18"/>
                <a:ea typeface="Open Sans Light" pitchFamily="2" charset="0"/>
                <a:cs typeface="Open Sans Light" pitchFamily="2" charset="0"/>
              </a:defRPr>
            </a:lvl1pPr>
          </a:lstStyle>
          <a:p>
            <a:pPr lvl="0"/>
            <a:r>
              <a:rPr lang="hr-HR" dirty="0"/>
              <a:t>Kliknite da biste uredili matrice</a:t>
            </a:r>
          </a:p>
        </p:txBody>
      </p:sp>
      <p:sp>
        <p:nvSpPr>
          <p:cNvPr id="8" name="Text Placeholder 4">
            <a:extLst>
              <a:ext uri="{FF2B5EF4-FFF2-40B4-BE49-F238E27FC236}">
                <a16:creationId xmlns:a16="http://schemas.microsoft.com/office/drawing/2014/main" id="{CD510C37-239E-002E-653A-DFE76DB555EF}"/>
              </a:ext>
            </a:extLst>
          </p:cNvPr>
          <p:cNvSpPr>
            <a:spLocks noGrp="1"/>
          </p:cNvSpPr>
          <p:nvPr>
            <p:ph type="body" sz="quarter" idx="15"/>
          </p:nvPr>
        </p:nvSpPr>
        <p:spPr>
          <a:xfrm>
            <a:off x="7998712" y="4057153"/>
            <a:ext cx="3213040" cy="2087958"/>
          </a:xfrm>
          <a:prstGeom prst="rect">
            <a:avLst/>
          </a:prstGeom>
        </p:spPr>
        <p:txBody>
          <a:bodyPr anchor="t" anchorCtr="0">
            <a:normAutofit/>
          </a:bodyPr>
          <a:lstStyle>
            <a:lvl1pPr marL="0" indent="0">
              <a:buNone/>
              <a:defRPr sz="1200" b="0" i="0">
                <a:solidFill>
                  <a:schemeClr val="tx1"/>
                </a:solidFill>
                <a:latin typeface="ClanPro-Book" panose="020B0604020101020102" pitchFamily="34" charset="-18"/>
                <a:ea typeface="Open Sans Light" pitchFamily="2" charset="0"/>
                <a:cs typeface="Open Sans Light" pitchFamily="2" charset="0"/>
              </a:defRPr>
            </a:lvl1pPr>
          </a:lstStyle>
          <a:p>
            <a:pPr lvl="0"/>
            <a:r>
              <a:rPr lang="hr-HR" dirty="0"/>
              <a:t>Kliknite da biste uredili matrice</a:t>
            </a:r>
          </a:p>
        </p:txBody>
      </p:sp>
    </p:spTree>
    <p:extLst>
      <p:ext uri="{BB962C8B-B14F-4D97-AF65-F5344CB8AC3E}">
        <p14:creationId xmlns:p14="http://schemas.microsoft.com/office/powerpoint/2010/main" val="4257809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i stupca (siv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CC4A153-619A-44FF-2B91-9610654C1F17}"/>
              </a:ext>
            </a:extLst>
          </p:cNvPr>
          <p:cNvSpPr>
            <a:spLocks noGrp="1"/>
          </p:cNvSpPr>
          <p:nvPr>
            <p:ph type="title" hasCustomPrompt="1"/>
          </p:nvPr>
        </p:nvSpPr>
        <p:spPr/>
        <p:txBody>
          <a:bodyPr/>
          <a:lstStyle>
            <a:lvl1pPr>
              <a:defRPr b="1">
                <a:solidFill>
                  <a:schemeClr val="bg1"/>
                </a:solidFill>
              </a:defRPr>
            </a:lvl1pPr>
          </a:lstStyle>
          <a:p>
            <a:r>
              <a:rPr lang="hr-HR" dirty="0"/>
              <a:t>Naslov </a:t>
            </a:r>
            <a:r>
              <a:rPr lang="hr-HR" dirty="0" err="1"/>
              <a:t>slidea</a:t>
            </a:r>
            <a:endParaRPr lang="hr-HR" dirty="0"/>
          </a:p>
        </p:txBody>
      </p:sp>
      <p:sp>
        <p:nvSpPr>
          <p:cNvPr id="3" name="Content Placeholder 2">
            <a:extLst>
              <a:ext uri="{FF2B5EF4-FFF2-40B4-BE49-F238E27FC236}">
                <a16:creationId xmlns:a16="http://schemas.microsoft.com/office/drawing/2014/main" id="{1B7EF1B2-54C4-E0F6-D1A0-6AA99DE609D7}"/>
              </a:ext>
            </a:extLst>
          </p:cNvPr>
          <p:cNvSpPr>
            <a:spLocks noGrp="1"/>
          </p:cNvSpPr>
          <p:nvPr>
            <p:ph sz="quarter" idx="10"/>
          </p:nvPr>
        </p:nvSpPr>
        <p:spPr>
          <a:xfrm>
            <a:off x="971370" y="2144075"/>
            <a:ext cx="3213040" cy="1763891"/>
          </a:xfrm>
          <a:prstGeom prst="rect">
            <a:avLst/>
          </a:prstGeom>
          <a:solidFill>
            <a:schemeClr val="bg2"/>
          </a:solidFill>
        </p:spPr>
        <p:txBody>
          <a:bodyPr/>
          <a:lstStyle>
            <a:lvl1pPr>
              <a:defRPr b="0" i="0">
                <a:latin typeface="Arial" panose="020B0604020202020204" pitchFamily="34" charset="0"/>
                <a:cs typeface="Arial" panose="020B0604020202020204" pitchFamily="34" charset="0"/>
              </a:defRPr>
            </a:lvl1pPr>
          </a:lstStyle>
          <a:p>
            <a:pPr lvl="0"/>
            <a:endParaRPr lang="en-GB" dirty="0"/>
          </a:p>
        </p:txBody>
      </p:sp>
      <p:sp>
        <p:nvSpPr>
          <p:cNvPr id="4" name="Content Placeholder 2">
            <a:extLst>
              <a:ext uri="{FF2B5EF4-FFF2-40B4-BE49-F238E27FC236}">
                <a16:creationId xmlns:a16="http://schemas.microsoft.com/office/drawing/2014/main" id="{A4F28042-EE0A-35A1-51E3-303DF116DA96}"/>
              </a:ext>
            </a:extLst>
          </p:cNvPr>
          <p:cNvSpPr>
            <a:spLocks noGrp="1"/>
          </p:cNvSpPr>
          <p:nvPr>
            <p:ph sz="quarter" idx="11"/>
          </p:nvPr>
        </p:nvSpPr>
        <p:spPr>
          <a:xfrm>
            <a:off x="4489480" y="2144075"/>
            <a:ext cx="3213040" cy="1763891"/>
          </a:xfrm>
          <a:prstGeom prst="rect">
            <a:avLst/>
          </a:prstGeom>
          <a:solidFill>
            <a:schemeClr val="bg2"/>
          </a:solidFill>
        </p:spPr>
        <p:txBody>
          <a:bodyPr/>
          <a:lstStyle>
            <a:lvl1pPr>
              <a:defRPr b="0" i="0">
                <a:latin typeface="Arial" panose="020B0604020202020204" pitchFamily="34" charset="0"/>
                <a:cs typeface="Arial" panose="020B0604020202020204" pitchFamily="34" charset="0"/>
              </a:defRPr>
            </a:lvl1pPr>
          </a:lstStyle>
          <a:p>
            <a:pPr lvl="0"/>
            <a:endParaRPr lang="en-GB" dirty="0"/>
          </a:p>
        </p:txBody>
      </p:sp>
      <p:sp>
        <p:nvSpPr>
          <p:cNvPr id="5" name="Content Placeholder 2">
            <a:extLst>
              <a:ext uri="{FF2B5EF4-FFF2-40B4-BE49-F238E27FC236}">
                <a16:creationId xmlns:a16="http://schemas.microsoft.com/office/drawing/2014/main" id="{C0423ACE-A3BF-1682-6A02-A503117F783B}"/>
              </a:ext>
            </a:extLst>
          </p:cNvPr>
          <p:cNvSpPr>
            <a:spLocks noGrp="1"/>
          </p:cNvSpPr>
          <p:nvPr>
            <p:ph sz="quarter" idx="12"/>
          </p:nvPr>
        </p:nvSpPr>
        <p:spPr>
          <a:xfrm>
            <a:off x="7998712" y="2144075"/>
            <a:ext cx="3213040" cy="1763891"/>
          </a:xfrm>
          <a:prstGeom prst="rect">
            <a:avLst/>
          </a:prstGeom>
          <a:solidFill>
            <a:schemeClr val="bg2"/>
          </a:solidFill>
        </p:spPr>
        <p:txBody>
          <a:bodyPr/>
          <a:lstStyle>
            <a:lvl1pPr>
              <a:defRPr b="0" i="0">
                <a:latin typeface="Arial" panose="020B0604020202020204" pitchFamily="34" charset="0"/>
                <a:cs typeface="Arial" panose="020B0604020202020204" pitchFamily="34" charset="0"/>
              </a:defRPr>
            </a:lvl1pPr>
          </a:lstStyle>
          <a:p>
            <a:pPr lvl="0"/>
            <a:endParaRPr lang="en-GB" dirty="0"/>
          </a:p>
        </p:txBody>
      </p:sp>
      <p:sp>
        <p:nvSpPr>
          <p:cNvPr id="6" name="Text Placeholder 4">
            <a:extLst>
              <a:ext uri="{FF2B5EF4-FFF2-40B4-BE49-F238E27FC236}">
                <a16:creationId xmlns:a16="http://schemas.microsoft.com/office/drawing/2014/main" id="{2653287C-F89D-D642-AF49-636B92EE6F9A}"/>
              </a:ext>
            </a:extLst>
          </p:cNvPr>
          <p:cNvSpPr>
            <a:spLocks noGrp="1"/>
          </p:cNvSpPr>
          <p:nvPr>
            <p:ph type="body" sz="quarter" idx="13"/>
          </p:nvPr>
        </p:nvSpPr>
        <p:spPr>
          <a:xfrm>
            <a:off x="971370" y="4083729"/>
            <a:ext cx="3213040" cy="2087958"/>
          </a:xfrm>
          <a:prstGeom prst="rect">
            <a:avLst/>
          </a:prstGeom>
        </p:spPr>
        <p:txBody>
          <a:bodyPr anchor="t" anchorCtr="0">
            <a:normAutofit/>
          </a:bodyPr>
          <a:lstStyle>
            <a:lvl1pPr marL="0" indent="0">
              <a:buNone/>
              <a:defRPr sz="1200" b="0" i="0">
                <a:solidFill>
                  <a:schemeClr val="bg1"/>
                </a:solidFill>
                <a:latin typeface="ClanPro-Book" panose="020B0604020101020102" pitchFamily="34" charset="-18"/>
                <a:ea typeface="Open Sans Light" pitchFamily="2" charset="0"/>
                <a:cs typeface="Open Sans Light" pitchFamily="2" charset="0"/>
              </a:defRPr>
            </a:lvl1pPr>
          </a:lstStyle>
          <a:p>
            <a:pPr lvl="0"/>
            <a:r>
              <a:rPr lang="hr-HR" dirty="0"/>
              <a:t>Kliknite da biste uredili matrice</a:t>
            </a:r>
          </a:p>
        </p:txBody>
      </p:sp>
      <p:sp>
        <p:nvSpPr>
          <p:cNvPr id="7" name="Text Placeholder 4">
            <a:extLst>
              <a:ext uri="{FF2B5EF4-FFF2-40B4-BE49-F238E27FC236}">
                <a16:creationId xmlns:a16="http://schemas.microsoft.com/office/drawing/2014/main" id="{2B042DB9-B76E-EB47-86E0-AFBEE9F97EF7}"/>
              </a:ext>
            </a:extLst>
          </p:cNvPr>
          <p:cNvSpPr>
            <a:spLocks noGrp="1"/>
          </p:cNvSpPr>
          <p:nvPr>
            <p:ph type="body" sz="quarter" idx="14"/>
          </p:nvPr>
        </p:nvSpPr>
        <p:spPr>
          <a:xfrm>
            <a:off x="4489480" y="4070441"/>
            <a:ext cx="3213040" cy="2087958"/>
          </a:xfrm>
          <a:prstGeom prst="rect">
            <a:avLst/>
          </a:prstGeom>
        </p:spPr>
        <p:txBody>
          <a:bodyPr anchor="t" anchorCtr="0">
            <a:normAutofit/>
          </a:bodyPr>
          <a:lstStyle>
            <a:lvl1pPr marL="0" indent="0">
              <a:buNone/>
              <a:defRPr sz="1200" b="0" i="0">
                <a:solidFill>
                  <a:schemeClr val="bg1"/>
                </a:solidFill>
                <a:latin typeface="ClanPro-Book" panose="020B0604020101020102" pitchFamily="34" charset="-18"/>
                <a:ea typeface="Open Sans Light" pitchFamily="2" charset="0"/>
                <a:cs typeface="Open Sans Light" pitchFamily="2" charset="0"/>
              </a:defRPr>
            </a:lvl1pPr>
          </a:lstStyle>
          <a:p>
            <a:pPr lvl="0"/>
            <a:r>
              <a:rPr lang="hr-HR" dirty="0"/>
              <a:t>Kliknite da biste uredili matrice</a:t>
            </a:r>
          </a:p>
        </p:txBody>
      </p:sp>
      <p:sp>
        <p:nvSpPr>
          <p:cNvPr id="8" name="Text Placeholder 4">
            <a:extLst>
              <a:ext uri="{FF2B5EF4-FFF2-40B4-BE49-F238E27FC236}">
                <a16:creationId xmlns:a16="http://schemas.microsoft.com/office/drawing/2014/main" id="{CD510C37-239E-002E-653A-DFE76DB555EF}"/>
              </a:ext>
            </a:extLst>
          </p:cNvPr>
          <p:cNvSpPr>
            <a:spLocks noGrp="1"/>
          </p:cNvSpPr>
          <p:nvPr>
            <p:ph type="body" sz="quarter" idx="15"/>
          </p:nvPr>
        </p:nvSpPr>
        <p:spPr>
          <a:xfrm>
            <a:off x="7998712" y="4057153"/>
            <a:ext cx="3213040" cy="2087958"/>
          </a:xfrm>
          <a:prstGeom prst="rect">
            <a:avLst/>
          </a:prstGeom>
        </p:spPr>
        <p:txBody>
          <a:bodyPr anchor="t" anchorCtr="0">
            <a:normAutofit/>
          </a:bodyPr>
          <a:lstStyle>
            <a:lvl1pPr marL="0" indent="0">
              <a:buNone/>
              <a:defRPr sz="1200" b="0" i="0">
                <a:solidFill>
                  <a:schemeClr val="bg1"/>
                </a:solidFill>
                <a:latin typeface="ClanPro-Book" panose="020B0604020101020102" pitchFamily="34" charset="-18"/>
                <a:ea typeface="Open Sans Light" pitchFamily="2" charset="0"/>
                <a:cs typeface="Open Sans Light" pitchFamily="2" charset="0"/>
              </a:defRPr>
            </a:lvl1pPr>
          </a:lstStyle>
          <a:p>
            <a:pPr lvl="0"/>
            <a:r>
              <a:rPr lang="hr-HR" dirty="0"/>
              <a:t>Kliknite da biste uredili matrice</a:t>
            </a:r>
          </a:p>
        </p:txBody>
      </p:sp>
    </p:spTree>
    <p:extLst>
      <p:ext uri="{BB962C8B-B14F-4D97-AF65-F5344CB8AC3E}">
        <p14:creationId xmlns:p14="http://schemas.microsoft.com/office/powerpoint/2010/main" val="4039560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i stupca (zele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CC4A153-619A-44FF-2B91-9610654C1F17}"/>
              </a:ext>
            </a:extLst>
          </p:cNvPr>
          <p:cNvSpPr>
            <a:spLocks noGrp="1"/>
          </p:cNvSpPr>
          <p:nvPr>
            <p:ph type="title" hasCustomPrompt="1"/>
          </p:nvPr>
        </p:nvSpPr>
        <p:spPr/>
        <p:txBody>
          <a:bodyPr/>
          <a:lstStyle>
            <a:lvl1pPr>
              <a:defRPr b="1">
                <a:solidFill>
                  <a:schemeClr val="bg1"/>
                </a:solidFill>
              </a:defRPr>
            </a:lvl1pPr>
          </a:lstStyle>
          <a:p>
            <a:r>
              <a:rPr lang="hr-HR" dirty="0"/>
              <a:t>Naslov </a:t>
            </a:r>
            <a:r>
              <a:rPr lang="hr-HR" dirty="0" err="1"/>
              <a:t>slidea</a:t>
            </a:r>
            <a:endParaRPr lang="hr-HR" dirty="0"/>
          </a:p>
        </p:txBody>
      </p:sp>
      <p:sp>
        <p:nvSpPr>
          <p:cNvPr id="3" name="Content Placeholder 2">
            <a:extLst>
              <a:ext uri="{FF2B5EF4-FFF2-40B4-BE49-F238E27FC236}">
                <a16:creationId xmlns:a16="http://schemas.microsoft.com/office/drawing/2014/main" id="{1B7EF1B2-54C4-E0F6-D1A0-6AA99DE609D7}"/>
              </a:ext>
            </a:extLst>
          </p:cNvPr>
          <p:cNvSpPr>
            <a:spLocks noGrp="1"/>
          </p:cNvSpPr>
          <p:nvPr>
            <p:ph sz="quarter" idx="10"/>
          </p:nvPr>
        </p:nvSpPr>
        <p:spPr>
          <a:xfrm>
            <a:off x="971370" y="2144075"/>
            <a:ext cx="3213040" cy="1763891"/>
          </a:xfrm>
          <a:prstGeom prst="rect">
            <a:avLst/>
          </a:prstGeom>
          <a:solidFill>
            <a:schemeClr val="bg2"/>
          </a:solidFill>
        </p:spPr>
        <p:txBody>
          <a:bodyPr/>
          <a:lstStyle>
            <a:lvl1pPr>
              <a:defRPr b="0" i="0">
                <a:latin typeface="Arial" panose="020B0604020202020204" pitchFamily="34" charset="0"/>
                <a:cs typeface="Arial" panose="020B0604020202020204" pitchFamily="34" charset="0"/>
              </a:defRPr>
            </a:lvl1pPr>
          </a:lstStyle>
          <a:p>
            <a:pPr lvl="0"/>
            <a:endParaRPr lang="en-GB" dirty="0"/>
          </a:p>
        </p:txBody>
      </p:sp>
      <p:sp>
        <p:nvSpPr>
          <p:cNvPr id="4" name="Content Placeholder 2">
            <a:extLst>
              <a:ext uri="{FF2B5EF4-FFF2-40B4-BE49-F238E27FC236}">
                <a16:creationId xmlns:a16="http://schemas.microsoft.com/office/drawing/2014/main" id="{A4F28042-EE0A-35A1-51E3-303DF116DA96}"/>
              </a:ext>
            </a:extLst>
          </p:cNvPr>
          <p:cNvSpPr>
            <a:spLocks noGrp="1"/>
          </p:cNvSpPr>
          <p:nvPr>
            <p:ph sz="quarter" idx="11"/>
          </p:nvPr>
        </p:nvSpPr>
        <p:spPr>
          <a:xfrm>
            <a:off x="4489480" y="2144075"/>
            <a:ext cx="3213040" cy="1763891"/>
          </a:xfrm>
          <a:prstGeom prst="rect">
            <a:avLst/>
          </a:prstGeom>
          <a:solidFill>
            <a:schemeClr val="bg2"/>
          </a:solidFill>
        </p:spPr>
        <p:txBody>
          <a:bodyPr/>
          <a:lstStyle>
            <a:lvl1pPr>
              <a:defRPr b="0" i="0">
                <a:latin typeface="Arial" panose="020B0604020202020204" pitchFamily="34" charset="0"/>
                <a:cs typeface="Arial" panose="020B0604020202020204" pitchFamily="34" charset="0"/>
              </a:defRPr>
            </a:lvl1pPr>
          </a:lstStyle>
          <a:p>
            <a:pPr lvl="0"/>
            <a:endParaRPr lang="en-GB" dirty="0"/>
          </a:p>
        </p:txBody>
      </p:sp>
      <p:sp>
        <p:nvSpPr>
          <p:cNvPr id="5" name="Content Placeholder 2">
            <a:extLst>
              <a:ext uri="{FF2B5EF4-FFF2-40B4-BE49-F238E27FC236}">
                <a16:creationId xmlns:a16="http://schemas.microsoft.com/office/drawing/2014/main" id="{C0423ACE-A3BF-1682-6A02-A503117F783B}"/>
              </a:ext>
            </a:extLst>
          </p:cNvPr>
          <p:cNvSpPr>
            <a:spLocks noGrp="1"/>
          </p:cNvSpPr>
          <p:nvPr>
            <p:ph sz="quarter" idx="12"/>
          </p:nvPr>
        </p:nvSpPr>
        <p:spPr>
          <a:xfrm>
            <a:off x="7998712" y="2144075"/>
            <a:ext cx="3213040" cy="1763891"/>
          </a:xfrm>
          <a:prstGeom prst="rect">
            <a:avLst/>
          </a:prstGeom>
          <a:solidFill>
            <a:schemeClr val="bg2"/>
          </a:solidFill>
        </p:spPr>
        <p:txBody>
          <a:bodyPr/>
          <a:lstStyle>
            <a:lvl1pPr>
              <a:defRPr b="0" i="0">
                <a:latin typeface="Arial" panose="020B0604020202020204" pitchFamily="34" charset="0"/>
                <a:cs typeface="Arial" panose="020B0604020202020204" pitchFamily="34" charset="0"/>
              </a:defRPr>
            </a:lvl1pPr>
          </a:lstStyle>
          <a:p>
            <a:pPr lvl="0"/>
            <a:endParaRPr lang="en-GB" dirty="0"/>
          </a:p>
        </p:txBody>
      </p:sp>
      <p:sp>
        <p:nvSpPr>
          <p:cNvPr id="6" name="Text Placeholder 4">
            <a:extLst>
              <a:ext uri="{FF2B5EF4-FFF2-40B4-BE49-F238E27FC236}">
                <a16:creationId xmlns:a16="http://schemas.microsoft.com/office/drawing/2014/main" id="{2653287C-F89D-D642-AF49-636B92EE6F9A}"/>
              </a:ext>
            </a:extLst>
          </p:cNvPr>
          <p:cNvSpPr>
            <a:spLocks noGrp="1"/>
          </p:cNvSpPr>
          <p:nvPr>
            <p:ph type="body" sz="quarter" idx="13"/>
          </p:nvPr>
        </p:nvSpPr>
        <p:spPr>
          <a:xfrm>
            <a:off x="971370" y="4083729"/>
            <a:ext cx="3213040" cy="2087958"/>
          </a:xfrm>
          <a:prstGeom prst="rect">
            <a:avLst/>
          </a:prstGeom>
        </p:spPr>
        <p:txBody>
          <a:bodyPr anchor="t" anchorCtr="0">
            <a:normAutofit/>
          </a:bodyPr>
          <a:lstStyle>
            <a:lvl1pPr marL="0" indent="0">
              <a:buNone/>
              <a:defRPr sz="1200" b="0" i="0">
                <a:solidFill>
                  <a:schemeClr val="bg1"/>
                </a:solidFill>
                <a:latin typeface="ClanPro-Book" panose="020B0604020101020102" pitchFamily="34" charset="-18"/>
                <a:ea typeface="Open Sans Light" pitchFamily="2" charset="0"/>
                <a:cs typeface="Open Sans Light" pitchFamily="2" charset="0"/>
              </a:defRPr>
            </a:lvl1pPr>
          </a:lstStyle>
          <a:p>
            <a:pPr lvl="0"/>
            <a:r>
              <a:rPr lang="hr-HR" dirty="0"/>
              <a:t>Kliknite da biste uredili matrice</a:t>
            </a:r>
          </a:p>
        </p:txBody>
      </p:sp>
      <p:sp>
        <p:nvSpPr>
          <p:cNvPr id="7" name="Text Placeholder 4">
            <a:extLst>
              <a:ext uri="{FF2B5EF4-FFF2-40B4-BE49-F238E27FC236}">
                <a16:creationId xmlns:a16="http://schemas.microsoft.com/office/drawing/2014/main" id="{2B042DB9-B76E-EB47-86E0-AFBEE9F97EF7}"/>
              </a:ext>
            </a:extLst>
          </p:cNvPr>
          <p:cNvSpPr>
            <a:spLocks noGrp="1"/>
          </p:cNvSpPr>
          <p:nvPr>
            <p:ph type="body" sz="quarter" idx="14"/>
          </p:nvPr>
        </p:nvSpPr>
        <p:spPr>
          <a:xfrm>
            <a:off x="4489480" y="4070441"/>
            <a:ext cx="3213040" cy="2087958"/>
          </a:xfrm>
          <a:prstGeom prst="rect">
            <a:avLst/>
          </a:prstGeom>
        </p:spPr>
        <p:txBody>
          <a:bodyPr anchor="t" anchorCtr="0">
            <a:normAutofit/>
          </a:bodyPr>
          <a:lstStyle>
            <a:lvl1pPr marL="0" indent="0">
              <a:buNone/>
              <a:defRPr sz="1200" b="0" i="0">
                <a:solidFill>
                  <a:schemeClr val="bg1"/>
                </a:solidFill>
                <a:latin typeface="ClanPro-Book" panose="020B0604020101020102" pitchFamily="34" charset="-18"/>
                <a:ea typeface="Open Sans Light" pitchFamily="2" charset="0"/>
                <a:cs typeface="Open Sans Light" pitchFamily="2" charset="0"/>
              </a:defRPr>
            </a:lvl1pPr>
          </a:lstStyle>
          <a:p>
            <a:pPr lvl="0"/>
            <a:r>
              <a:rPr lang="hr-HR" dirty="0"/>
              <a:t>Kliknite da biste uredili matrice</a:t>
            </a:r>
          </a:p>
        </p:txBody>
      </p:sp>
      <p:sp>
        <p:nvSpPr>
          <p:cNvPr id="8" name="Text Placeholder 4">
            <a:extLst>
              <a:ext uri="{FF2B5EF4-FFF2-40B4-BE49-F238E27FC236}">
                <a16:creationId xmlns:a16="http://schemas.microsoft.com/office/drawing/2014/main" id="{CD510C37-239E-002E-653A-DFE76DB555EF}"/>
              </a:ext>
            </a:extLst>
          </p:cNvPr>
          <p:cNvSpPr>
            <a:spLocks noGrp="1"/>
          </p:cNvSpPr>
          <p:nvPr>
            <p:ph type="body" sz="quarter" idx="15"/>
          </p:nvPr>
        </p:nvSpPr>
        <p:spPr>
          <a:xfrm>
            <a:off x="7998712" y="4057153"/>
            <a:ext cx="3213040" cy="2087958"/>
          </a:xfrm>
          <a:prstGeom prst="rect">
            <a:avLst/>
          </a:prstGeom>
        </p:spPr>
        <p:txBody>
          <a:bodyPr anchor="t" anchorCtr="0">
            <a:normAutofit/>
          </a:bodyPr>
          <a:lstStyle>
            <a:lvl1pPr marL="0" indent="0">
              <a:buNone/>
              <a:defRPr sz="1200" b="0" i="0">
                <a:solidFill>
                  <a:schemeClr val="bg1"/>
                </a:solidFill>
                <a:latin typeface="ClanPro-Book" panose="020B0604020101020102" pitchFamily="34" charset="-18"/>
                <a:ea typeface="Open Sans Light" pitchFamily="2" charset="0"/>
                <a:cs typeface="Open Sans Light" pitchFamily="2" charset="0"/>
              </a:defRPr>
            </a:lvl1pPr>
          </a:lstStyle>
          <a:p>
            <a:pPr lvl="0"/>
            <a:r>
              <a:rPr lang="hr-HR" dirty="0"/>
              <a:t>Kliknite da biste uredili matrice</a:t>
            </a:r>
          </a:p>
        </p:txBody>
      </p:sp>
    </p:spTree>
    <p:extLst>
      <p:ext uri="{BB962C8B-B14F-4D97-AF65-F5344CB8AC3E}">
        <p14:creationId xmlns:p14="http://schemas.microsoft.com/office/powerpoint/2010/main" val="3436503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va stupca (jedan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65EE885-84DD-4C9A-8FFD-B54526E2ADAC}"/>
              </a:ext>
            </a:extLst>
          </p:cNvPr>
          <p:cNvSpPr>
            <a:spLocks noGrp="1"/>
          </p:cNvSpPr>
          <p:nvPr>
            <p:ph type="title" hasCustomPrompt="1"/>
          </p:nvPr>
        </p:nvSpPr>
        <p:spPr/>
        <p:txBody>
          <a:bodyPr/>
          <a:lstStyle>
            <a:lvl1pPr>
              <a:defRPr>
                <a:solidFill>
                  <a:schemeClr val="tx1"/>
                </a:solidFill>
              </a:defRPr>
            </a:lvl1pPr>
          </a:lstStyle>
          <a:p>
            <a:r>
              <a:rPr lang="hr-HR" dirty="0"/>
              <a:t>Naslov </a:t>
            </a:r>
            <a:r>
              <a:rPr lang="hr-HR" dirty="0" err="1"/>
              <a:t>slidea</a:t>
            </a:r>
            <a:endParaRPr lang="hr-HR" dirty="0"/>
          </a:p>
        </p:txBody>
      </p:sp>
      <p:sp>
        <p:nvSpPr>
          <p:cNvPr id="3" name="Rezervirano mjesto sadržaja 2">
            <a:extLst>
              <a:ext uri="{FF2B5EF4-FFF2-40B4-BE49-F238E27FC236}">
                <a16:creationId xmlns:a16="http://schemas.microsoft.com/office/drawing/2014/main" id="{D4760A41-8EEB-D12F-E315-9E01A7901F29}"/>
              </a:ext>
            </a:extLst>
          </p:cNvPr>
          <p:cNvSpPr>
            <a:spLocks noGrp="1"/>
          </p:cNvSpPr>
          <p:nvPr>
            <p:ph sz="half" idx="1"/>
          </p:nvPr>
        </p:nvSpPr>
        <p:spPr>
          <a:xfrm>
            <a:off x="838200" y="1825625"/>
            <a:ext cx="5181600" cy="4351338"/>
          </a:xfrm>
        </p:spPr>
        <p:txBody>
          <a:bodyPr anchor="b" anchorCtr="0">
            <a:normAutofit/>
          </a:bodyPr>
          <a:lstStyle>
            <a:lvl1pP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
        <p:nvSpPr>
          <p:cNvPr id="4" name="Rezervirano mjesto sadržaja 3">
            <a:extLst>
              <a:ext uri="{FF2B5EF4-FFF2-40B4-BE49-F238E27FC236}">
                <a16:creationId xmlns:a16="http://schemas.microsoft.com/office/drawing/2014/main" id="{690AF4F8-BBEA-A6B8-2698-715961656828}"/>
              </a:ext>
            </a:extLst>
          </p:cNvPr>
          <p:cNvSpPr>
            <a:spLocks noGrp="1"/>
          </p:cNvSpPr>
          <p:nvPr>
            <p:ph sz="half" idx="2"/>
          </p:nvPr>
        </p:nvSpPr>
        <p:spPr>
          <a:xfrm>
            <a:off x="6172200" y="1825625"/>
            <a:ext cx="5181600" cy="4351338"/>
          </a:xfrm>
        </p:spPr>
        <p:txBody>
          <a:bodyPr anchor="b" anchorCtr="0">
            <a:normAutofit/>
          </a:bodyPr>
          <a:lstStyle>
            <a:lvl1pP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Tree>
    <p:extLst>
      <p:ext uri="{BB962C8B-B14F-4D97-AF65-F5344CB8AC3E}">
        <p14:creationId xmlns:p14="http://schemas.microsoft.com/office/powerpoint/2010/main" val="1706741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tle Image and content">
    <p:spTree>
      <p:nvGrpSpPr>
        <p:cNvPr id="1" name=""/>
        <p:cNvGrpSpPr/>
        <p:nvPr/>
      </p:nvGrpSpPr>
      <p:grpSpPr>
        <a:xfrm>
          <a:off x="0" y="0"/>
          <a:ext cx="0" cy="0"/>
          <a:chOff x="0" y="0"/>
          <a:chExt cx="0" cy="0"/>
        </a:xfrm>
      </p:grpSpPr>
      <p:sp>
        <p:nvSpPr>
          <p:cNvPr id="15" name="Espace réservé pour une image  14">
            <a:extLst>
              <a:ext uri="{FF2B5EF4-FFF2-40B4-BE49-F238E27FC236}">
                <a16:creationId xmlns:a16="http://schemas.microsoft.com/office/drawing/2014/main" id="{8FC08ADE-1240-D044-8D99-C826C67559A7}"/>
              </a:ext>
            </a:extLst>
          </p:cNvPr>
          <p:cNvSpPr>
            <a:spLocks noGrp="1"/>
          </p:cNvSpPr>
          <p:nvPr>
            <p:ph type="pic" sz="quarter" idx="10"/>
          </p:nvPr>
        </p:nvSpPr>
        <p:spPr>
          <a:xfrm>
            <a:off x="231775" y="287337"/>
            <a:ext cx="11747500" cy="1839845"/>
          </a:xfrm>
        </p:spPr>
        <p:txBody>
          <a:bodyPr/>
          <a:lstStyle/>
          <a:p>
            <a:endParaRPr lang="fr-FR" dirty="0"/>
          </a:p>
        </p:txBody>
      </p:sp>
      <p:sp>
        <p:nvSpPr>
          <p:cNvPr id="17" name="Espace réservé du texte 9">
            <a:extLst>
              <a:ext uri="{FF2B5EF4-FFF2-40B4-BE49-F238E27FC236}">
                <a16:creationId xmlns:a16="http://schemas.microsoft.com/office/drawing/2014/main" id="{4D323FB2-2D02-953D-D383-52884B90F3B1}"/>
              </a:ext>
            </a:extLst>
          </p:cNvPr>
          <p:cNvSpPr>
            <a:spLocks noGrp="1"/>
          </p:cNvSpPr>
          <p:nvPr>
            <p:ph type="body" sz="quarter" idx="13" hasCustomPrompt="1"/>
          </p:nvPr>
        </p:nvSpPr>
        <p:spPr>
          <a:xfrm>
            <a:off x="463084" y="2348745"/>
            <a:ext cx="4165244" cy="4052055"/>
          </a:xfrm>
        </p:spPr>
        <p:txBody>
          <a:bodyPr>
            <a:noAutofit/>
          </a:bodyPr>
          <a:lstStyle>
            <a:lvl1pPr marL="0" indent="0">
              <a:lnSpc>
                <a:spcPct val="90000"/>
              </a:lnSpc>
              <a:buNone/>
              <a:defRPr sz="7500" b="1" i="0">
                <a:latin typeface="ClanPro-Bold" panose="020B0804020101020102" pitchFamily="34" charset="-18"/>
              </a:defRPr>
            </a:lvl1pPr>
          </a:lstStyle>
          <a:p>
            <a:pPr lvl="0"/>
            <a:r>
              <a:rPr lang="fr-FR" dirty="0"/>
              <a:t>Lorem ipsum </a:t>
            </a:r>
            <a:r>
              <a:rPr lang="fr-FR" dirty="0" err="1"/>
              <a:t>dolor</a:t>
            </a:r>
            <a:r>
              <a:rPr lang="fr-FR" dirty="0"/>
              <a:t> </a:t>
            </a:r>
            <a:r>
              <a:rPr lang="fr-FR" dirty="0" err="1"/>
              <a:t>sit</a:t>
            </a:r>
            <a:r>
              <a:rPr lang="fr-FR" dirty="0"/>
              <a:t> </a:t>
            </a:r>
            <a:r>
              <a:rPr lang="fr-FR" dirty="0" err="1"/>
              <a:t>amet</a:t>
            </a:r>
            <a:endParaRPr lang="fr-FR" dirty="0"/>
          </a:p>
        </p:txBody>
      </p:sp>
      <p:sp>
        <p:nvSpPr>
          <p:cNvPr id="3" name="Rezervirano mjesto sadržaja 2">
            <a:extLst>
              <a:ext uri="{FF2B5EF4-FFF2-40B4-BE49-F238E27FC236}">
                <a16:creationId xmlns:a16="http://schemas.microsoft.com/office/drawing/2014/main" id="{B8350EF9-B46C-403C-4804-7CF1448225DD}"/>
              </a:ext>
            </a:extLst>
          </p:cNvPr>
          <p:cNvSpPr>
            <a:spLocks noGrp="1"/>
          </p:cNvSpPr>
          <p:nvPr>
            <p:ph sz="half" idx="1" hasCustomPrompt="1"/>
          </p:nvPr>
        </p:nvSpPr>
        <p:spPr>
          <a:xfrm>
            <a:off x="5084379" y="2348745"/>
            <a:ext cx="6644537" cy="4052055"/>
          </a:xfrm>
        </p:spPr>
        <p:txBody>
          <a:bodyPr anchor="t" anchorCtr="0">
            <a:normAutofit/>
          </a:bodyPr>
          <a:lstStyle>
            <a:lvl1pP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Tree>
    <p:extLst>
      <p:ext uri="{BB962C8B-B14F-4D97-AF65-F5344CB8AC3E}">
        <p14:creationId xmlns:p14="http://schemas.microsoft.com/office/powerpoint/2010/main" val="1195955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cus">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7F183837-C2A4-69C9-592F-83A6F5D5E1C2}"/>
              </a:ext>
            </a:extLst>
          </p:cNvPr>
          <p:cNvSpPr>
            <a:spLocks noGrp="1"/>
          </p:cNvSpPr>
          <p:nvPr>
            <p:ph type="body" sz="quarter" idx="10"/>
          </p:nvPr>
        </p:nvSpPr>
        <p:spPr>
          <a:xfrm>
            <a:off x="986669" y="1346084"/>
            <a:ext cx="10218662" cy="4165832"/>
          </a:xfrm>
        </p:spPr>
        <p:txBody>
          <a:bodyPr>
            <a:normAutofit/>
          </a:bodyPr>
          <a:lstStyle>
            <a:lvl1pPr marL="0" indent="0">
              <a:buNone/>
              <a:defRPr sz="6000" b="1">
                <a:solidFill>
                  <a:srgbClr val="D22226"/>
                </a:solidFill>
                <a:latin typeface="ClanPro-Bold" panose="020B0804020101020102" pitchFamily="34" charset="-18"/>
              </a:defRPr>
            </a:lvl1pPr>
          </a:lstStyle>
          <a:p>
            <a:pPr lvl="0"/>
            <a:r>
              <a:rPr lang="fr-FR" dirty="0"/>
              <a:t>Cliquez pour modifier les styles du texte du masque</a:t>
            </a:r>
          </a:p>
        </p:txBody>
      </p:sp>
    </p:spTree>
    <p:extLst>
      <p:ext uri="{BB962C8B-B14F-4D97-AF65-F5344CB8AC3E}">
        <p14:creationId xmlns:p14="http://schemas.microsoft.com/office/powerpoint/2010/main" val="2037851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slovna (M)">
    <p:spTree>
      <p:nvGrpSpPr>
        <p:cNvPr id="1" name=""/>
        <p:cNvGrpSpPr/>
        <p:nvPr/>
      </p:nvGrpSpPr>
      <p:grpSpPr>
        <a:xfrm>
          <a:off x="0" y="0"/>
          <a:ext cx="0" cy="0"/>
          <a:chOff x="0" y="0"/>
          <a:chExt cx="0" cy="0"/>
        </a:xfrm>
      </p:grpSpPr>
      <p:pic>
        <p:nvPicPr>
          <p:cNvPr id="8" name="Image 4" descr="Une image contenant Visage humain, sourire, verres, Accessoire de mode&#10;&#10;Description générée automatiquement">
            <a:extLst>
              <a:ext uri="{FF2B5EF4-FFF2-40B4-BE49-F238E27FC236}">
                <a16:creationId xmlns:a16="http://schemas.microsoft.com/office/drawing/2014/main" id="{97238CEE-C152-18A0-3A04-BCD830A75488}"/>
              </a:ext>
            </a:extLst>
          </p:cNvPr>
          <p:cNvPicPr>
            <a:picLocks noChangeAspect="1"/>
          </p:cNvPicPr>
          <p:nvPr userDrawn="1"/>
        </p:nvPicPr>
        <p:blipFill rotWithShape="1">
          <a:blip r:embed="rId2"/>
          <a:srcRect l="2165" r="4798"/>
          <a:stretch/>
        </p:blipFill>
        <p:spPr>
          <a:xfrm>
            <a:off x="0" y="0"/>
            <a:ext cx="12192000" cy="6858000"/>
          </a:xfrm>
          <a:prstGeom prst="rect">
            <a:avLst/>
          </a:prstGeom>
        </p:spPr>
      </p:pic>
      <p:pic>
        <p:nvPicPr>
          <p:cNvPr id="10" name="Image 6">
            <a:extLst>
              <a:ext uri="{FF2B5EF4-FFF2-40B4-BE49-F238E27FC236}">
                <a16:creationId xmlns:a16="http://schemas.microsoft.com/office/drawing/2014/main" id="{7E9CBD3D-B3EB-F629-CF16-C998A35AD376}"/>
              </a:ext>
            </a:extLst>
          </p:cNvPr>
          <p:cNvPicPr>
            <a:picLocks noChangeAspect="1"/>
          </p:cNvPicPr>
          <p:nvPr userDrawn="1"/>
        </p:nvPicPr>
        <p:blipFill>
          <a:blip r:embed="rId3"/>
          <a:stretch>
            <a:fillRect/>
          </a:stretch>
        </p:blipFill>
        <p:spPr>
          <a:xfrm>
            <a:off x="10472468" y="4912324"/>
            <a:ext cx="1313131" cy="1436882"/>
          </a:xfrm>
          <a:prstGeom prst="rect">
            <a:avLst/>
          </a:prstGeom>
        </p:spPr>
      </p:pic>
      <p:pic>
        <p:nvPicPr>
          <p:cNvPr id="13" name="Image 7">
            <a:extLst>
              <a:ext uri="{FF2B5EF4-FFF2-40B4-BE49-F238E27FC236}">
                <a16:creationId xmlns:a16="http://schemas.microsoft.com/office/drawing/2014/main" id="{9070D2F7-CB85-59BE-FEFD-10A0C4CAB864}"/>
              </a:ext>
            </a:extLst>
          </p:cNvPr>
          <p:cNvPicPr>
            <a:picLocks noChangeAspect="1"/>
          </p:cNvPicPr>
          <p:nvPr userDrawn="1"/>
        </p:nvPicPr>
        <p:blipFill>
          <a:blip r:embed="rId4"/>
          <a:stretch>
            <a:fillRect/>
          </a:stretch>
        </p:blipFill>
        <p:spPr>
          <a:xfrm>
            <a:off x="571500" y="5911886"/>
            <a:ext cx="4358463" cy="437320"/>
          </a:xfrm>
          <a:prstGeom prst="rect">
            <a:avLst/>
          </a:prstGeom>
        </p:spPr>
      </p:pic>
      <p:sp>
        <p:nvSpPr>
          <p:cNvPr id="14" name="ZoneTexte 9">
            <a:extLst>
              <a:ext uri="{FF2B5EF4-FFF2-40B4-BE49-F238E27FC236}">
                <a16:creationId xmlns:a16="http://schemas.microsoft.com/office/drawing/2014/main" id="{5820E510-A32B-41FF-7C22-14C6DC02FC51}"/>
              </a:ext>
            </a:extLst>
          </p:cNvPr>
          <p:cNvSpPr txBox="1"/>
          <p:nvPr userDrawn="1"/>
        </p:nvSpPr>
        <p:spPr>
          <a:xfrm>
            <a:off x="484450" y="6511270"/>
            <a:ext cx="5992550" cy="184666"/>
          </a:xfrm>
          <a:prstGeom prst="rect">
            <a:avLst/>
          </a:prstGeom>
          <a:noFill/>
        </p:spPr>
        <p:txBody>
          <a:bodyPr wrap="square">
            <a:spAutoFit/>
          </a:bodyPr>
          <a:lstStyle/>
          <a:p>
            <a:r>
              <a:rPr lang="fr-FR" sz="600" dirty="0" err="1">
                <a:solidFill>
                  <a:srgbClr val="676767"/>
                </a:solidFill>
              </a:rPr>
              <a:t>Mjere</a:t>
            </a:r>
            <a:r>
              <a:rPr lang="fr-FR" sz="600" dirty="0">
                <a:solidFill>
                  <a:srgbClr val="676767"/>
                </a:solidFill>
              </a:rPr>
              <a:t> </a:t>
            </a:r>
            <a:r>
              <a:rPr lang="fr-FR" sz="600" dirty="0" err="1">
                <a:solidFill>
                  <a:srgbClr val="676767"/>
                </a:solidFill>
              </a:rPr>
              <a:t>sufinancira</a:t>
            </a:r>
            <a:r>
              <a:rPr lang="fr-FR" sz="600" dirty="0">
                <a:solidFill>
                  <a:srgbClr val="676767"/>
                </a:solidFill>
              </a:rPr>
              <a:t> </a:t>
            </a:r>
            <a:r>
              <a:rPr lang="fr-FR" sz="600" dirty="0" err="1">
                <a:solidFill>
                  <a:srgbClr val="676767"/>
                </a:solidFill>
              </a:rPr>
              <a:t>Europska</a:t>
            </a:r>
            <a:r>
              <a:rPr lang="fr-FR" sz="600" dirty="0">
                <a:solidFill>
                  <a:srgbClr val="676767"/>
                </a:solidFill>
              </a:rPr>
              <a:t> </a:t>
            </a:r>
            <a:r>
              <a:rPr lang="fr-FR" sz="600" dirty="0" err="1">
                <a:solidFill>
                  <a:srgbClr val="676767"/>
                </a:solidFill>
              </a:rPr>
              <a:t>unija</a:t>
            </a:r>
            <a:r>
              <a:rPr lang="fr-FR" sz="600" dirty="0">
                <a:solidFill>
                  <a:srgbClr val="676767"/>
                </a:solidFill>
              </a:rPr>
              <a:t> </a:t>
            </a:r>
            <a:r>
              <a:rPr lang="fr-FR" sz="600" dirty="0" err="1">
                <a:solidFill>
                  <a:srgbClr val="676767"/>
                </a:solidFill>
              </a:rPr>
              <a:t>iz</a:t>
            </a:r>
            <a:r>
              <a:rPr lang="fr-FR" sz="600" dirty="0">
                <a:solidFill>
                  <a:srgbClr val="676767"/>
                </a:solidFill>
              </a:rPr>
              <a:t> </a:t>
            </a:r>
            <a:r>
              <a:rPr lang="fr-FR" sz="600" dirty="0" err="1">
                <a:solidFill>
                  <a:srgbClr val="676767"/>
                </a:solidFill>
              </a:rPr>
              <a:t>europskog</a:t>
            </a:r>
            <a:r>
              <a:rPr lang="fr-FR" sz="600" dirty="0">
                <a:solidFill>
                  <a:srgbClr val="676767"/>
                </a:solidFill>
              </a:rPr>
              <a:t> </a:t>
            </a:r>
            <a:r>
              <a:rPr lang="fr-FR" sz="600" dirty="0" err="1">
                <a:solidFill>
                  <a:srgbClr val="676767"/>
                </a:solidFill>
              </a:rPr>
              <a:t>socijalnog</a:t>
            </a:r>
            <a:r>
              <a:rPr lang="fr-FR" sz="600" dirty="0">
                <a:solidFill>
                  <a:srgbClr val="676767"/>
                </a:solidFill>
              </a:rPr>
              <a:t> fonda i </a:t>
            </a:r>
            <a:r>
              <a:rPr lang="fr-FR" sz="600" dirty="0" err="1">
                <a:solidFill>
                  <a:srgbClr val="676767"/>
                </a:solidFill>
              </a:rPr>
              <a:t>mehanizama</a:t>
            </a:r>
            <a:r>
              <a:rPr lang="fr-FR" sz="600" dirty="0">
                <a:solidFill>
                  <a:srgbClr val="676767"/>
                </a:solidFill>
              </a:rPr>
              <a:t> </a:t>
            </a:r>
            <a:r>
              <a:rPr lang="fr-FR" sz="600" dirty="0" err="1">
                <a:solidFill>
                  <a:srgbClr val="676767"/>
                </a:solidFill>
              </a:rPr>
              <a:t>za</a:t>
            </a:r>
            <a:r>
              <a:rPr lang="fr-FR" sz="600" dirty="0">
                <a:solidFill>
                  <a:srgbClr val="676767"/>
                </a:solidFill>
              </a:rPr>
              <a:t> </a:t>
            </a:r>
            <a:r>
              <a:rPr lang="fr-FR" sz="600" dirty="0" err="1">
                <a:solidFill>
                  <a:srgbClr val="676767"/>
                </a:solidFill>
              </a:rPr>
              <a:t>oporavak</a:t>
            </a:r>
            <a:r>
              <a:rPr lang="fr-FR" sz="600" dirty="0">
                <a:solidFill>
                  <a:srgbClr val="676767"/>
                </a:solidFill>
              </a:rPr>
              <a:t> i </a:t>
            </a:r>
            <a:r>
              <a:rPr lang="fr-FR" sz="600" dirty="0" err="1">
                <a:solidFill>
                  <a:srgbClr val="676767"/>
                </a:solidFill>
              </a:rPr>
              <a:t>otpornost</a:t>
            </a:r>
            <a:r>
              <a:rPr lang="fr-FR" sz="600" dirty="0">
                <a:solidFill>
                  <a:srgbClr val="676767"/>
                </a:solidFill>
              </a:rPr>
              <a:t>. </a:t>
            </a:r>
          </a:p>
        </p:txBody>
      </p:sp>
      <p:sp>
        <p:nvSpPr>
          <p:cNvPr id="15" name="Sous-titre 11">
            <a:extLst>
              <a:ext uri="{FF2B5EF4-FFF2-40B4-BE49-F238E27FC236}">
                <a16:creationId xmlns:a16="http://schemas.microsoft.com/office/drawing/2014/main" id="{9CBB4FFB-946F-6E3F-94EC-A30AC5E8662E}"/>
              </a:ext>
            </a:extLst>
          </p:cNvPr>
          <p:cNvSpPr>
            <a:spLocks noGrp="1"/>
          </p:cNvSpPr>
          <p:nvPr>
            <p:ph type="subTitle" idx="1"/>
          </p:nvPr>
        </p:nvSpPr>
        <p:spPr>
          <a:xfrm>
            <a:off x="571500" y="4744311"/>
            <a:ext cx="6718300" cy="1102895"/>
          </a:xfrm>
        </p:spPr>
        <p:txBody>
          <a:bodyPr>
            <a:normAutofit/>
          </a:bodyPr>
          <a:lstStyle>
            <a:lvl1pPr marL="0" indent="0">
              <a:buNone/>
              <a:defRPr sz="1800" b="0" i="0">
                <a:latin typeface="ClanPro-Book" panose="020B0604020101020102" pitchFamily="34" charset="-18"/>
              </a:defRPr>
            </a:lvl1pPr>
          </a:lstStyle>
          <a:p>
            <a:pPr algn="l"/>
            <a:endParaRPr lang="fr-FR" sz="1600" dirty="0">
              <a:latin typeface="ClanPro-Medium" panose="020B0604020101020102" pitchFamily="34" charset="77"/>
            </a:endParaRPr>
          </a:p>
        </p:txBody>
      </p:sp>
      <p:sp>
        <p:nvSpPr>
          <p:cNvPr id="16" name="Espace réservé du texte 9">
            <a:extLst>
              <a:ext uri="{FF2B5EF4-FFF2-40B4-BE49-F238E27FC236}">
                <a16:creationId xmlns:a16="http://schemas.microsoft.com/office/drawing/2014/main" id="{6775C267-4AA1-31A0-554C-5A6BF2A195BB}"/>
              </a:ext>
            </a:extLst>
          </p:cNvPr>
          <p:cNvSpPr>
            <a:spLocks noGrp="1"/>
          </p:cNvSpPr>
          <p:nvPr>
            <p:ph type="body" sz="quarter" idx="13" hasCustomPrompt="1"/>
          </p:nvPr>
        </p:nvSpPr>
        <p:spPr>
          <a:xfrm>
            <a:off x="571500" y="889000"/>
            <a:ext cx="7099300" cy="3357536"/>
          </a:xfrm>
        </p:spPr>
        <p:txBody>
          <a:bodyPr>
            <a:noAutofit/>
          </a:bodyPr>
          <a:lstStyle>
            <a:lvl1pPr marL="0" indent="0">
              <a:lnSpc>
                <a:spcPct val="90000"/>
              </a:lnSpc>
              <a:buNone/>
              <a:defRPr sz="8000" b="1" i="0">
                <a:latin typeface="ClanPro-Bold" panose="020B0804020101020102" pitchFamily="34" charset="-18"/>
              </a:defRPr>
            </a:lvl1pPr>
          </a:lstStyle>
          <a:p>
            <a:pPr lvl="0"/>
            <a:r>
              <a:rPr lang="fr-FR" dirty="0"/>
              <a:t>Click to </a:t>
            </a:r>
            <a:r>
              <a:rPr lang="fr-FR" dirty="0" err="1"/>
              <a:t>add</a:t>
            </a:r>
            <a:r>
              <a:rPr lang="fr-FR" dirty="0"/>
              <a:t> a </a:t>
            </a:r>
            <a:r>
              <a:rPr lang="fr-FR" dirty="0" err="1"/>
              <a:t>tittle</a:t>
            </a:r>
            <a:r>
              <a:rPr lang="fr-FR" dirty="0"/>
              <a:t> Lorem ipsum</a:t>
            </a:r>
          </a:p>
        </p:txBody>
      </p:sp>
    </p:spTree>
    <p:extLst>
      <p:ext uri="{BB962C8B-B14F-4D97-AF65-F5344CB8AC3E}">
        <p14:creationId xmlns:p14="http://schemas.microsoft.com/office/powerpoint/2010/main" val="750444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cus 2">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7F183837-C2A4-69C9-592F-83A6F5D5E1C2}"/>
              </a:ext>
            </a:extLst>
          </p:cNvPr>
          <p:cNvSpPr>
            <a:spLocks noGrp="1"/>
          </p:cNvSpPr>
          <p:nvPr>
            <p:ph type="body" sz="quarter" idx="10"/>
          </p:nvPr>
        </p:nvSpPr>
        <p:spPr>
          <a:xfrm>
            <a:off x="986669" y="1346084"/>
            <a:ext cx="10218662" cy="4165832"/>
          </a:xfrm>
        </p:spPr>
        <p:txBody>
          <a:bodyPr>
            <a:normAutofit/>
          </a:bodyPr>
          <a:lstStyle>
            <a:lvl1pPr marL="0" indent="0">
              <a:buNone/>
              <a:defRPr sz="6000" b="1">
                <a:solidFill>
                  <a:schemeClr val="bg1"/>
                </a:solidFill>
                <a:latin typeface="ClanPro-Bold" panose="020B0804020101020102" pitchFamily="34" charset="-18"/>
              </a:defRPr>
            </a:lvl1pPr>
          </a:lstStyle>
          <a:p>
            <a:pPr lvl="0"/>
            <a:r>
              <a:rPr lang="fr-FR" dirty="0"/>
              <a:t>Cliquez pour modifier les styles du texte du masque</a:t>
            </a:r>
          </a:p>
        </p:txBody>
      </p:sp>
    </p:spTree>
    <p:extLst>
      <p:ext uri="{BB962C8B-B14F-4D97-AF65-F5344CB8AC3E}">
        <p14:creationId xmlns:p14="http://schemas.microsoft.com/office/powerpoint/2010/main" val="1655976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cus 3">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7F183837-C2A4-69C9-592F-83A6F5D5E1C2}"/>
              </a:ext>
            </a:extLst>
          </p:cNvPr>
          <p:cNvSpPr>
            <a:spLocks noGrp="1"/>
          </p:cNvSpPr>
          <p:nvPr>
            <p:ph type="body" sz="quarter" idx="10"/>
          </p:nvPr>
        </p:nvSpPr>
        <p:spPr>
          <a:xfrm>
            <a:off x="986669" y="1346084"/>
            <a:ext cx="10218662" cy="4165832"/>
          </a:xfrm>
        </p:spPr>
        <p:txBody>
          <a:bodyPr>
            <a:normAutofit/>
          </a:bodyPr>
          <a:lstStyle>
            <a:lvl1pPr marL="0" indent="0">
              <a:buNone/>
              <a:defRPr sz="6000" b="1">
                <a:solidFill>
                  <a:schemeClr val="bg1"/>
                </a:solidFill>
                <a:latin typeface="ClanPro-Bold" panose="020B0804020101020102" pitchFamily="34" charset="-18"/>
              </a:defRPr>
            </a:lvl1pPr>
          </a:lstStyle>
          <a:p>
            <a:pPr lvl="0"/>
            <a:r>
              <a:rPr lang="fr-FR" dirty="0"/>
              <a:t>Cliquez pour modifier les styles du texte du masque</a:t>
            </a:r>
          </a:p>
        </p:txBody>
      </p:sp>
    </p:spTree>
    <p:extLst>
      <p:ext uri="{BB962C8B-B14F-4D97-AF65-F5344CB8AC3E}">
        <p14:creationId xmlns:p14="http://schemas.microsoft.com/office/powerpoint/2010/main" val="18797499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amp; content (bijeli)">
    <p:spTree>
      <p:nvGrpSpPr>
        <p:cNvPr id="1" name=""/>
        <p:cNvGrpSpPr/>
        <p:nvPr/>
      </p:nvGrpSpPr>
      <p:grpSpPr>
        <a:xfrm>
          <a:off x="0" y="0"/>
          <a:ext cx="0" cy="0"/>
          <a:chOff x="0" y="0"/>
          <a:chExt cx="0" cy="0"/>
        </a:xfrm>
      </p:grpSpPr>
      <p:sp>
        <p:nvSpPr>
          <p:cNvPr id="22" name="Espace réservé du texte 21">
            <a:extLst>
              <a:ext uri="{FF2B5EF4-FFF2-40B4-BE49-F238E27FC236}">
                <a16:creationId xmlns:a16="http://schemas.microsoft.com/office/drawing/2014/main" id="{47F61A86-AC51-EAB4-A356-96797DA54523}"/>
              </a:ext>
            </a:extLst>
          </p:cNvPr>
          <p:cNvSpPr>
            <a:spLocks noGrp="1"/>
          </p:cNvSpPr>
          <p:nvPr>
            <p:ph type="body" sz="quarter" idx="14" hasCustomPrompt="1"/>
          </p:nvPr>
        </p:nvSpPr>
        <p:spPr>
          <a:xfrm>
            <a:off x="541868" y="1584672"/>
            <a:ext cx="3860800" cy="436562"/>
          </a:xfrm>
        </p:spPr>
        <p:txBody>
          <a:bodyPr>
            <a:noAutofit/>
          </a:bodyPr>
          <a:lstStyle>
            <a:lvl1pPr>
              <a:defRPr sz="2000" b="1"/>
            </a:lvl1pPr>
            <a:lvl2pPr>
              <a:defRPr sz="1800"/>
            </a:lvl2pPr>
            <a:lvl3pPr>
              <a:defRPr sz="1600"/>
            </a:lvl3pPr>
            <a:lvl4pPr>
              <a:defRPr sz="1400"/>
            </a:lvl4pPr>
            <a:lvl5pPr>
              <a:defRPr sz="1400"/>
            </a:lvl5pPr>
          </a:lstStyle>
          <a:p>
            <a:pPr lvl="0"/>
            <a:r>
              <a:rPr lang="fr-FR" dirty="0"/>
              <a:t>Lorem ipsum </a:t>
            </a:r>
            <a:r>
              <a:rPr lang="fr-FR" dirty="0" err="1"/>
              <a:t>dolor</a:t>
            </a:r>
            <a:r>
              <a:rPr lang="fr-FR" dirty="0"/>
              <a:t> si </a:t>
            </a:r>
            <a:r>
              <a:rPr lang="fr-FR" dirty="0" err="1"/>
              <a:t>amet</a:t>
            </a:r>
            <a:endParaRPr lang="fr-FR" dirty="0"/>
          </a:p>
        </p:txBody>
      </p:sp>
      <p:sp>
        <p:nvSpPr>
          <p:cNvPr id="15" name="Espace réservé pour une image  14">
            <a:extLst>
              <a:ext uri="{FF2B5EF4-FFF2-40B4-BE49-F238E27FC236}">
                <a16:creationId xmlns:a16="http://schemas.microsoft.com/office/drawing/2014/main" id="{13BD704E-67E4-32C4-7190-895996968C43}"/>
              </a:ext>
            </a:extLst>
          </p:cNvPr>
          <p:cNvSpPr>
            <a:spLocks noGrp="1"/>
          </p:cNvSpPr>
          <p:nvPr>
            <p:ph type="pic" sz="quarter" idx="10"/>
          </p:nvPr>
        </p:nvSpPr>
        <p:spPr>
          <a:xfrm>
            <a:off x="6402389" y="0"/>
            <a:ext cx="5789612" cy="6858000"/>
          </a:xfrm>
        </p:spPr>
        <p:txBody>
          <a:bodyPr/>
          <a:lstStyle/>
          <a:p>
            <a:endParaRPr lang="fr-FR"/>
          </a:p>
        </p:txBody>
      </p:sp>
      <p:sp>
        <p:nvSpPr>
          <p:cNvPr id="16" name="Espace réservé du texte 9">
            <a:extLst>
              <a:ext uri="{FF2B5EF4-FFF2-40B4-BE49-F238E27FC236}">
                <a16:creationId xmlns:a16="http://schemas.microsoft.com/office/drawing/2014/main" id="{9D7C90AC-BD31-37A8-7424-F63508AD37B6}"/>
              </a:ext>
            </a:extLst>
          </p:cNvPr>
          <p:cNvSpPr>
            <a:spLocks noGrp="1"/>
          </p:cNvSpPr>
          <p:nvPr>
            <p:ph type="body" sz="quarter" idx="13" hasCustomPrompt="1"/>
          </p:nvPr>
        </p:nvSpPr>
        <p:spPr>
          <a:xfrm>
            <a:off x="4584700" y="457103"/>
            <a:ext cx="4165244" cy="4329447"/>
          </a:xfrm>
        </p:spPr>
        <p:txBody>
          <a:bodyPr>
            <a:noAutofit/>
          </a:bodyPr>
          <a:lstStyle>
            <a:lvl1pPr marL="0" indent="0">
              <a:lnSpc>
                <a:spcPct val="90000"/>
              </a:lnSpc>
              <a:buNone/>
              <a:defRPr sz="7800" b="1" i="0">
                <a:solidFill>
                  <a:schemeClr val="accent1"/>
                </a:solidFill>
                <a:latin typeface="ClanPro-Bold" panose="020B0804020101020102" pitchFamily="34" charset="-18"/>
              </a:defRPr>
            </a:lvl1pPr>
          </a:lstStyle>
          <a:p>
            <a:pPr lvl="0"/>
            <a:r>
              <a:rPr lang="fr-FR" dirty="0"/>
              <a:t>Lorem ipsum </a:t>
            </a:r>
            <a:r>
              <a:rPr lang="fr-FR" dirty="0" err="1"/>
              <a:t>dolor</a:t>
            </a:r>
            <a:r>
              <a:rPr lang="fr-FR" dirty="0"/>
              <a:t> </a:t>
            </a:r>
            <a:r>
              <a:rPr lang="fr-FR" dirty="0" err="1"/>
              <a:t>sit</a:t>
            </a:r>
            <a:r>
              <a:rPr lang="fr-FR" dirty="0"/>
              <a:t> </a:t>
            </a:r>
            <a:r>
              <a:rPr lang="fr-FR" dirty="0" err="1"/>
              <a:t>amet</a:t>
            </a:r>
            <a:endParaRPr lang="fr-FR" dirty="0"/>
          </a:p>
        </p:txBody>
      </p:sp>
      <p:sp>
        <p:nvSpPr>
          <p:cNvPr id="2" name="Rezervirano mjesto sadržaja 2">
            <a:extLst>
              <a:ext uri="{FF2B5EF4-FFF2-40B4-BE49-F238E27FC236}">
                <a16:creationId xmlns:a16="http://schemas.microsoft.com/office/drawing/2014/main" id="{1A6BC2F3-3237-C6A7-B36E-1343F3370706}"/>
              </a:ext>
            </a:extLst>
          </p:cNvPr>
          <p:cNvSpPr>
            <a:spLocks noGrp="1"/>
          </p:cNvSpPr>
          <p:nvPr>
            <p:ph sz="half" idx="1" hasCustomPrompt="1"/>
          </p:nvPr>
        </p:nvSpPr>
        <p:spPr>
          <a:xfrm>
            <a:off x="541869" y="2348745"/>
            <a:ext cx="3860799" cy="4052055"/>
          </a:xfrm>
        </p:spPr>
        <p:txBody>
          <a:bodyPr anchor="t" anchorCtr="0">
            <a:normAutofit/>
          </a:bodyPr>
          <a:lstStyle>
            <a:lvl1pP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Tree>
    <p:extLst>
      <p:ext uri="{BB962C8B-B14F-4D97-AF65-F5344CB8AC3E}">
        <p14:creationId xmlns:p14="http://schemas.microsoft.com/office/powerpoint/2010/main" val="1013151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mage &amp; content (sivi)">
    <p:spTree>
      <p:nvGrpSpPr>
        <p:cNvPr id="1" name=""/>
        <p:cNvGrpSpPr/>
        <p:nvPr/>
      </p:nvGrpSpPr>
      <p:grpSpPr>
        <a:xfrm>
          <a:off x="0" y="0"/>
          <a:ext cx="0" cy="0"/>
          <a:chOff x="0" y="0"/>
          <a:chExt cx="0" cy="0"/>
        </a:xfrm>
      </p:grpSpPr>
      <p:sp>
        <p:nvSpPr>
          <p:cNvPr id="22" name="Espace réservé du texte 21">
            <a:extLst>
              <a:ext uri="{FF2B5EF4-FFF2-40B4-BE49-F238E27FC236}">
                <a16:creationId xmlns:a16="http://schemas.microsoft.com/office/drawing/2014/main" id="{47F61A86-AC51-EAB4-A356-96797DA54523}"/>
              </a:ext>
            </a:extLst>
          </p:cNvPr>
          <p:cNvSpPr>
            <a:spLocks noGrp="1"/>
          </p:cNvSpPr>
          <p:nvPr>
            <p:ph type="body" sz="quarter" idx="14" hasCustomPrompt="1"/>
          </p:nvPr>
        </p:nvSpPr>
        <p:spPr>
          <a:xfrm>
            <a:off x="541868" y="1584672"/>
            <a:ext cx="3860800" cy="436562"/>
          </a:xfrm>
        </p:spPr>
        <p:txBody>
          <a:bodyPr>
            <a:noAutofit/>
          </a:bodyPr>
          <a:lstStyle>
            <a:lvl1pPr>
              <a:defRPr sz="2000" b="1">
                <a:solidFill>
                  <a:schemeClr val="bg1"/>
                </a:solidFill>
              </a:defRPr>
            </a:lvl1pPr>
            <a:lvl2pPr>
              <a:defRPr sz="1800"/>
            </a:lvl2pPr>
            <a:lvl3pPr>
              <a:defRPr sz="1600"/>
            </a:lvl3pPr>
            <a:lvl4pPr>
              <a:defRPr sz="1400"/>
            </a:lvl4pPr>
            <a:lvl5pPr>
              <a:defRPr sz="1400"/>
            </a:lvl5pPr>
          </a:lstStyle>
          <a:p>
            <a:pPr lvl="0"/>
            <a:r>
              <a:rPr lang="fr-FR" dirty="0"/>
              <a:t>Lorem ipsum </a:t>
            </a:r>
            <a:r>
              <a:rPr lang="fr-FR" dirty="0" err="1"/>
              <a:t>dolor</a:t>
            </a:r>
            <a:r>
              <a:rPr lang="fr-FR" dirty="0"/>
              <a:t> si </a:t>
            </a:r>
            <a:r>
              <a:rPr lang="fr-FR" dirty="0" err="1"/>
              <a:t>amet</a:t>
            </a:r>
            <a:endParaRPr lang="fr-FR" dirty="0"/>
          </a:p>
        </p:txBody>
      </p:sp>
      <p:sp>
        <p:nvSpPr>
          <p:cNvPr id="15" name="Espace réservé pour une image  14">
            <a:extLst>
              <a:ext uri="{FF2B5EF4-FFF2-40B4-BE49-F238E27FC236}">
                <a16:creationId xmlns:a16="http://schemas.microsoft.com/office/drawing/2014/main" id="{13BD704E-67E4-32C4-7190-895996968C43}"/>
              </a:ext>
            </a:extLst>
          </p:cNvPr>
          <p:cNvSpPr>
            <a:spLocks noGrp="1"/>
          </p:cNvSpPr>
          <p:nvPr>
            <p:ph type="pic" sz="quarter" idx="10"/>
          </p:nvPr>
        </p:nvSpPr>
        <p:spPr>
          <a:xfrm>
            <a:off x="6402389" y="0"/>
            <a:ext cx="5789612" cy="6858000"/>
          </a:xfrm>
        </p:spPr>
        <p:txBody>
          <a:bodyPr/>
          <a:lstStyle/>
          <a:p>
            <a:endParaRPr lang="fr-FR"/>
          </a:p>
        </p:txBody>
      </p:sp>
      <p:sp>
        <p:nvSpPr>
          <p:cNvPr id="16" name="Espace réservé du texte 9">
            <a:extLst>
              <a:ext uri="{FF2B5EF4-FFF2-40B4-BE49-F238E27FC236}">
                <a16:creationId xmlns:a16="http://schemas.microsoft.com/office/drawing/2014/main" id="{9D7C90AC-BD31-37A8-7424-F63508AD37B6}"/>
              </a:ext>
            </a:extLst>
          </p:cNvPr>
          <p:cNvSpPr>
            <a:spLocks noGrp="1"/>
          </p:cNvSpPr>
          <p:nvPr>
            <p:ph type="body" sz="quarter" idx="13" hasCustomPrompt="1"/>
          </p:nvPr>
        </p:nvSpPr>
        <p:spPr>
          <a:xfrm>
            <a:off x="4584700" y="457103"/>
            <a:ext cx="4165244" cy="4329447"/>
          </a:xfrm>
        </p:spPr>
        <p:txBody>
          <a:bodyPr>
            <a:noAutofit/>
          </a:bodyPr>
          <a:lstStyle>
            <a:lvl1pPr marL="0" indent="0">
              <a:lnSpc>
                <a:spcPct val="90000"/>
              </a:lnSpc>
              <a:buNone/>
              <a:defRPr sz="7800" b="1" i="0">
                <a:solidFill>
                  <a:schemeClr val="accent1"/>
                </a:solidFill>
                <a:latin typeface="ClanPro-Bold" panose="020B0804020101020102" pitchFamily="34" charset="-18"/>
              </a:defRPr>
            </a:lvl1pPr>
          </a:lstStyle>
          <a:p>
            <a:pPr lvl="0"/>
            <a:r>
              <a:rPr lang="fr-FR" dirty="0"/>
              <a:t>Lorem ipsum </a:t>
            </a:r>
            <a:r>
              <a:rPr lang="fr-FR" dirty="0" err="1"/>
              <a:t>dolor</a:t>
            </a:r>
            <a:r>
              <a:rPr lang="fr-FR" dirty="0"/>
              <a:t> </a:t>
            </a:r>
            <a:r>
              <a:rPr lang="fr-FR" dirty="0" err="1"/>
              <a:t>sit</a:t>
            </a:r>
            <a:r>
              <a:rPr lang="fr-FR" dirty="0"/>
              <a:t> </a:t>
            </a:r>
            <a:r>
              <a:rPr lang="fr-FR" dirty="0" err="1"/>
              <a:t>amet</a:t>
            </a:r>
            <a:endParaRPr lang="fr-FR" dirty="0"/>
          </a:p>
        </p:txBody>
      </p:sp>
      <p:sp>
        <p:nvSpPr>
          <p:cNvPr id="2" name="Rezervirano mjesto sadržaja 2">
            <a:extLst>
              <a:ext uri="{FF2B5EF4-FFF2-40B4-BE49-F238E27FC236}">
                <a16:creationId xmlns:a16="http://schemas.microsoft.com/office/drawing/2014/main" id="{1A6BC2F3-3237-C6A7-B36E-1343F3370706}"/>
              </a:ext>
            </a:extLst>
          </p:cNvPr>
          <p:cNvSpPr>
            <a:spLocks noGrp="1"/>
          </p:cNvSpPr>
          <p:nvPr>
            <p:ph sz="half" idx="1" hasCustomPrompt="1"/>
          </p:nvPr>
        </p:nvSpPr>
        <p:spPr>
          <a:xfrm>
            <a:off x="541869" y="2348745"/>
            <a:ext cx="3860799" cy="4052055"/>
          </a:xfrm>
        </p:spPr>
        <p:txBody>
          <a:bodyPr anchor="t" anchorCtr="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Tree>
    <p:extLst>
      <p:ext uri="{BB962C8B-B14F-4D97-AF65-F5344CB8AC3E}">
        <p14:creationId xmlns:p14="http://schemas.microsoft.com/office/powerpoint/2010/main" val="4472395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Image &amp; content (plavi)">
    <p:spTree>
      <p:nvGrpSpPr>
        <p:cNvPr id="1" name=""/>
        <p:cNvGrpSpPr/>
        <p:nvPr/>
      </p:nvGrpSpPr>
      <p:grpSpPr>
        <a:xfrm>
          <a:off x="0" y="0"/>
          <a:ext cx="0" cy="0"/>
          <a:chOff x="0" y="0"/>
          <a:chExt cx="0" cy="0"/>
        </a:xfrm>
      </p:grpSpPr>
      <p:sp>
        <p:nvSpPr>
          <p:cNvPr id="22" name="Espace réservé du texte 21">
            <a:extLst>
              <a:ext uri="{FF2B5EF4-FFF2-40B4-BE49-F238E27FC236}">
                <a16:creationId xmlns:a16="http://schemas.microsoft.com/office/drawing/2014/main" id="{47F61A86-AC51-EAB4-A356-96797DA54523}"/>
              </a:ext>
            </a:extLst>
          </p:cNvPr>
          <p:cNvSpPr>
            <a:spLocks noGrp="1"/>
          </p:cNvSpPr>
          <p:nvPr>
            <p:ph type="body" sz="quarter" idx="14" hasCustomPrompt="1"/>
          </p:nvPr>
        </p:nvSpPr>
        <p:spPr>
          <a:xfrm>
            <a:off x="541868" y="1584672"/>
            <a:ext cx="3860800" cy="436562"/>
          </a:xfrm>
        </p:spPr>
        <p:txBody>
          <a:bodyPr>
            <a:noAutofit/>
          </a:bodyPr>
          <a:lstStyle>
            <a:lvl1pPr>
              <a:defRPr sz="2000" b="1">
                <a:solidFill>
                  <a:schemeClr val="bg1"/>
                </a:solidFill>
              </a:defRPr>
            </a:lvl1pPr>
            <a:lvl2pPr>
              <a:defRPr sz="1800"/>
            </a:lvl2pPr>
            <a:lvl3pPr>
              <a:defRPr sz="1600"/>
            </a:lvl3pPr>
            <a:lvl4pPr>
              <a:defRPr sz="1400"/>
            </a:lvl4pPr>
            <a:lvl5pPr>
              <a:defRPr sz="1400"/>
            </a:lvl5pPr>
          </a:lstStyle>
          <a:p>
            <a:pPr lvl="0"/>
            <a:r>
              <a:rPr lang="fr-FR" dirty="0"/>
              <a:t>Lorem ipsum </a:t>
            </a:r>
            <a:r>
              <a:rPr lang="fr-FR" dirty="0" err="1"/>
              <a:t>dolor</a:t>
            </a:r>
            <a:r>
              <a:rPr lang="fr-FR" dirty="0"/>
              <a:t> si </a:t>
            </a:r>
            <a:r>
              <a:rPr lang="fr-FR" dirty="0" err="1"/>
              <a:t>amet</a:t>
            </a:r>
            <a:endParaRPr lang="fr-FR" dirty="0"/>
          </a:p>
        </p:txBody>
      </p:sp>
      <p:sp>
        <p:nvSpPr>
          <p:cNvPr id="15" name="Espace réservé pour une image  14">
            <a:extLst>
              <a:ext uri="{FF2B5EF4-FFF2-40B4-BE49-F238E27FC236}">
                <a16:creationId xmlns:a16="http://schemas.microsoft.com/office/drawing/2014/main" id="{13BD704E-67E4-32C4-7190-895996968C43}"/>
              </a:ext>
            </a:extLst>
          </p:cNvPr>
          <p:cNvSpPr>
            <a:spLocks noGrp="1"/>
          </p:cNvSpPr>
          <p:nvPr>
            <p:ph type="pic" sz="quarter" idx="10"/>
          </p:nvPr>
        </p:nvSpPr>
        <p:spPr>
          <a:xfrm>
            <a:off x="6402389" y="0"/>
            <a:ext cx="5789612" cy="6858000"/>
          </a:xfrm>
        </p:spPr>
        <p:txBody>
          <a:bodyPr/>
          <a:lstStyle/>
          <a:p>
            <a:endParaRPr lang="fr-FR"/>
          </a:p>
        </p:txBody>
      </p:sp>
      <p:sp>
        <p:nvSpPr>
          <p:cNvPr id="16" name="Espace réservé du texte 9">
            <a:extLst>
              <a:ext uri="{FF2B5EF4-FFF2-40B4-BE49-F238E27FC236}">
                <a16:creationId xmlns:a16="http://schemas.microsoft.com/office/drawing/2014/main" id="{9D7C90AC-BD31-37A8-7424-F63508AD37B6}"/>
              </a:ext>
            </a:extLst>
          </p:cNvPr>
          <p:cNvSpPr>
            <a:spLocks noGrp="1"/>
          </p:cNvSpPr>
          <p:nvPr>
            <p:ph type="body" sz="quarter" idx="13" hasCustomPrompt="1"/>
          </p:nvPr>
        </p:nvSpPr>
        <p:spPr>
          <a:xfrm>
            <a:off x="4584700" y="457103"/>
            <a:ext cx="4165244" cy="4329447"/>
          </a:xfrm>
        </p:spPr>
        <p:txBody>
          <a:bodyPr>
            <a:noAutofit/>
          </a:bodyPr>
          <a:lstStyle>
            <a:lvl1pPr marL="0" indent="0">
              <a:lnSpc>
                <a:spcPct val="90000"/>
              </a:lnSpc>
              <a:buNone/>
              <a:defRPr sz="7800" b="1" i="0">
                <a:solidFill>
                  <a:schemeClr val="bg1"/>
                </a:solidFill>
                <a:latin typeface="ClanPro-Bold" panose="020B0804020101020102" pitchFamily="34" charset="-18"/>
              </a:defRPr>
            </a:lvl1pPr>
          </a:lstStyle>
          <a:p>
            <a:pPr lvl="0"/>
            <a:r>
              <a:rPr lang="fr-FR" dirty="0"/>
              <a:t>Lorem ipsum </a:t>
            </a:r>
            <a:r>
              <a:rPr lang="fr-FR" dirty="0" err="1"/>
              <a:t>dolor</a:t>
            </a:r>
            <a:r>
              <a:rPr lang="fr-FR" dirty="0"/>
              <a:t> </a:t>
            </a:r>
            <a:r>
              <a:rPr lang="fr-FR" dirty="0" err="1"/>
              <a:t>sit</a:t>
            </a:r>
            <a:r>
              <a:rPr lang="fr-FR" dirty="0"/>
              <a:t> </a:t>
            </a:r>
            <a:r>
              <a:rPr lang="fr-FR" dirty="0" err="1"/>
              <a:t>amet</a:t>
            </a:r>
            <a:endParaRPr lang="fr-FR" dirty="0"/>
          </a:p>
        </p:txBody>
      </p:sp>
      <p:sp>
        <p:nvSpPr>
          <p:cNvPr id="2" name="Rezervirano mjesto sadržaja 2">
            <a:extLst>
              <a:ext uri="{FF2B5EF4-FFF2-40B4-BE49-F238E27FC236}">
                <a16:creationId xmlns:a16="http://schemas.microsoft.com/office/drawing/2014/main" id="{1A6BC2F3-3237-C6A7-B36E-1343F3370706}"/>
              </a:ext>
            </a:extLst>
          </p:cNvPr>
          <p:cNvSpPr>
            <a:spLocks noGrp="1"/>
          </p:cNvSpPr>
          <p:nvPr>
            <p:ph sz="half" idx="1" hasCustomPrompt="1"/>
          </p:nvPr>
        </p:nvSpPr>
        <p:spPr>
          <a:xfrm>
            <a:off x="541869" y="2348745"/>
            <a:ext cx="3860799" cy="4052055"/>
          </a:xfrm>
        </p:spPr>
        <p:txBody>
          <a:bodyPr anchor="t" anchorCtr="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Tree>
    <p:extLst>
      <p:ext uri="{BB962C8B-B14F-4D97-AF65-F5344CB8AC3E}">
        <p14:creationId xmlns:p14="http://schemas.microsoft.com/office/powerpoint/2010/main" val="15419250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amp; content 2">
    <p:spTree>
      <p:nvGrpSpPr>
        <p:cNvPr id="1" name=""/>
        <p:cNvGrpSpPr/>
        <p:nvPr/>
      </p:nvGrpSpPr>
      <p:grpSpPr>
        <a:xfrm>
          <a:off x="0" y="0"/>
          <a:ext cx="0" cy="0"/>
          <a:chOff x="0" y="0"/>
          <a:chExt cx="0" cy="0"/>
        </a:xfrm>
      </p:grpSpPr>
      <p:sp>
        <p:nvSpPr>
          <p:cNvPr id="26" name="Espace réservé pour une image  25">
            <a:extLst>
              <a:ext uri="{FF2B5EF4-FFF2-40B4-BE49-F238E27FC236}">
                <a16:creationId xmlns:a16="http://schemas.microsoft.com/office/drawing/2014/main" id="{E6130A89-7F23-CD0A-23E8-49E9B43FB397}"/>
              </a:ext>
            </a:extLst>
          </p:cNvPr>
          <p:cNvSpPr>
            <a:spLocks noGrp="1"/>
          </p:cNvSpPr>
          <p:nvPr>
            <p:ph type="pic" sz="quarter" idx="22"/>
          </p:nvPr>
        </p:nvSpPr>
        <p:spPr>
          <a:xfrm>
            <a:off x="365125" y="485775"/>
            <a:ext cx="5105400" cy="5983288"/>
          </a:xfrm>
        </p:spPr>
        <p:txBody>
          <a:bodyPr/>
          <a:lstStyle/>
          <a:p>
            <a:endParaRPr lang="fr-FR"/>
          </a:p>
        </p:txBody>
      </p:sp>
      <p:sp>
        <p:nvSpPr>
          <p:cNvPr id="9" name="Espace réservé du texte 9">
            <a:extLst>
              <a:ext uri="{FF2B5EF4-FFF2-40B4-BE49-F238E27FC236}">
                <a16:creationId xmlns:a16="http://schemas.microsoft.com/office/drawing/2014/main" id="{DE307B85-30A6-0C55-0567-763F92EC9075}"/>
              </a:ext>
            </a:extLst>
          </p:cNvPr>
          <p:cNvSpPr>
            <a:spLocks noGrp="1"/>
          </p:cNvSpPr>
          <p:nvPr>
            <p:ph type="body" sz="quarter" idx="13" hasCustomPrompt="1"/>
          </p:nvPr>
        </p:nvSpPr>
        <p:spPr>
          <a:xfrm>
            <a:off x="5861243" y="485138"/>
            <a:ext cx="5965353" cy="1015664"/>
          </a:xfrm>
        </p:spPr>
        <p:txBody>
          <a:bodyPr anchor="b">
            <a:noAutofit/>
          </a:bodyPr>
          <a:lstStyle>
            <a:lvl1pPr marL="0" indent="0">
              <a:buNone/>
              <a:defRPr sz="5400" b="1" i="0">
                <a:solidFill>
                  <a:schemeClr val="tx1"/>
                </a:solidFill>
                <a:latin typeface="ClanPro-Bold" panose="020B0804020101020102" pitchFamily="34" charset="-18"/>
              </a:defRPr>
            </a:lvl1pPr>
          </a:lstStyle>
          <a:p>
            <a:pPr lvl="0"/>
            <a:r>
              <a:rPr lang="fr-FR" dirty="0"/>
              <a:t>Lorem ipsum</a:t>
            </a:r>
          </a:p>
        </p:txBody>
      </p:sp>
      <p:sp>
        <p:nvSpPr>
          <p:cNvPr id="2" name="Rezervirano mjesto sadržaja 2">
            <a:extLst>
              <a:ext uri="{FF2B5EF4-FFF2-40B4-BE49-F238E27FC236}">
                <a16:creationId xmlns:a16="http://schemas.microsoft.com/office/drawing/2014/main" id="{8CB2A7CE-5E3E-5572-7FAC-591C9269885A}"/>
              </a:ext>
            </a:extLst>
          </p:cNvPr>
          <p:cNvSpPr>
            <a:spLocks noGrp="1"/>
          </p:cNvSpPr>
          <p:nvPr>
            <p:ph sz="half" idx="1" hasCustomPrompt="1"/>
          </p:nvPr>
        </p:nvSpPr>
        <p:spPr>
          <a:xfrm>
            <a:off x="5861243" y="2348745"/>
            <a:ext cx="5965353" cy="4120318"/>
          </a:xfrm>
        </p:spPr>
        <p:txBody>
          <a:bodyPr anchor="t" anchorCtr="0">
            <a:normAutofit/>
          </a:bodyPr>
          <a:lstStyle>
            <a:lvl1pP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Tree>
    <p:extLst>
      <p:ext uri="{BB962C8B-B14F-4D97-AF65-F5344CB8AC3E}">
        <p14:creationId xmlns:p14="http://schemas.microsoft.com/office/powerpoint/2010/main" val="4126109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image 2 content">
    <p:spTree>
      <p:nvGrpSpPr>
        <p:cNvPr id="1" name=""/>
        <p:cNvGrpSpPr/>
        <p:nvPr/>
      </p:nvGrpSpPr>
      <p:grpSpPr>
        <a:xfrm>
          <a:off x="0" y="0"/>
          <a:ext cx="0" cy="0"/>
          <a:chOff x="0" y="0"/>
          <a:chExt cx="0" cy="0"/>
        </a:xfrm>
      </p:grpSpPr>
      <p:sp>
        <p:nvSpPr>
          <p:cNvPr id="13" name="Espace réservé pour une image  12">
            <a:extLst>
              <a:ext uri="{FF2B5EF4-FFF2-40B4-BE49-F238E27FC236}">
                <a16:creationId xmlns:a16="http://schemas.microsoft.com/office/drawing/2014/main" id="{C88EEBE5-D51D-4283-5DB1-DFD7C79DD926}"/>
              </a:ext>
            </a:extLst>
          </p:cNvPr>
          <p:cNvSpPr>
            <a:spLocks noGrp="1"/>
          </p:cNvSpPr>
          <p:nvPr>
            <p:ph type="pic" sz="quarter" idx="10"/>
          </p:nvPr>
        </p:nvSpPr>
        <p:spPr>
          <a:xfrm>
            <a:off x="6224814" y="282575"/>
            <a:ext cx="5327650" cy="3429000"/>
          </a:xfrm>
        </p:spPr>
        <p:txBody>
          <a:bodyPr/>
          <a:lstStyle/>
          <a:p>
            <a:endParaRPr lang="fr-FR"/>
          </a:p>
        </p:txBody>
      </p:sp>
      <p:sp>
        <p:nvSpPr>
          <p:cNvPr id="14" name="Espace réservé pour une image  12">
            <a:extLst>
              <a:ext uri="{FF2B5EF4-FFF2-40B4-BE49-F238E27FC236}">
                <a16:creationId xmlns:a16="http://schemas.microsoft.com/office/drawing/2014/main" id="{309F0FD9-DDF9-A98F-EB87-BC70149C77E3}"/>
              </a:ext>
            </a:extLst>
          </p:cNvPr>
          <p:cNvSpPr>
            <a:spLocks noGrp="1"/>
          </p:cNvSpPr>
          <p:nvPr>
            <p:ph type="pic" sz="quarter" idx="11"/>
          </p:nvPr>
        </p:nvSpPr>
        <p:spPr>
          <a:xfrm>
            <a:off x="552434" y="282575"/>
            <a:ext cx="5327650" cy="3429000"/>
          </a:xfrm>
        </p:spPr>
        <p:txBody>
          <a:bodyPr/>
          <a:lstStyle/>
          <a:p>
            <a:endParaRPr lang="fr-FR"/>
          </a:p>
        </p:txBody>
      </p:sp>
      <p:sp>
        <p:nvSpPr>
          <p:cNvPr id="15" name="Espace réservé du texte 9">
            <a:extLst>
              <a:ext uri="{FF2B5EF4-FFF2-40B4-BE49-F238E27FC236}">
                <a16:creationId xmlns:a16="http://schemas.microsoft.com/office/drawing/2014/main" id="{A885E5E2-DE44-BAEE-2F97-41A9794E6214}"/>
              </a:ext>
            </a:extLst>
          </p:cNvPr>
          <p:cNvSpPr>
            <a:spLocks noGrp="1"/>
          </p:cNvSpPr>
          <p:nvPr>
            <p:ph type="body" sz="quarter" idx="13" hasCustomPrompt="1"/>
          </p:nvPr>
        </p:nvSpPr>
        <p:spPr>
          <a:xfrm>
            <a:off x="547461" y="3956507"/>
            <a:ext cx="5327651" cy="1015664"/>
          </a:xfrm>
        </p:spPr>
        <p:txBody>
          <a:bodyPr anchor="b">
            <a:noAutofit/>
          </a:bodyPr>
          <a:lstStyle>
            <a:lvl1pPr marL="0" indent="0">
              <a:buNone/>
              <a:defRPr sz="5400" b="1" i="0">
                <a:solidFill>
                  <a:schemeClr val="tx1"/>
                </a:solidFill>
                <a:latin typeface="ClanPro-Bold" panose="020B0804020101020102" pitchFamily="34" charset="-18"/>
              </a:defRPr>
            </a:lvl1pPr>
          </a:lstStyle>
          <a:p>
            <a:pPr lvl="0"/>
            <a:r>
              <a:rPr lang="fr-FR" dirty="0"/>
              <a:t>Lorem ipsum</a:t>
            </a:r>
          </a:p>
        </p:txBody>
      </p:sp>
      <p:sp>
        <p:nvSpPr>
          <p:cNvPr id="16" name="Espace réservé du texte 9">
            <a:extLst>
              <a:ext uri="{FF2B5EF4-FFF2-40B4-BE49-F238E27FC236}">
                <a16:creationId xmlns:a16="http://schemas.microsoft.com/office/drawing/2014/main" id="{B43C8BAF-2C80-299E-7411-578934EA8BEF}"/>
              </a:ext>
            </a:extLst>
          </p:cNvPr>
          <p:cNvSpPr>
            <a:spLocks noGrp="1"/>
          </p:cNvSpPr>
          <p:nvPr>
            <p:ph type="body" sz="quarter" idx="14" hasCustomPrompt="1"/>
          </p:nvPr>
        </p:nvSpPr>
        <p:spPr>
          <a:xfrm>
            <a:off x="6204343" y="3956507"/>
            <a:ext cx="5327651" cy="1015664"/>
          </a:xfrm>
        </p:spPr>
        <p:txBody>
          <a:bodyPr anchor="b">
            <a:noAutofit/>
          </a:bodyPr>
          <a:lstStyle>
            <a:lvl1pPr marL="0" indent="0">
              <a:buNone/>
              <a:defRPr sz="5400" b="1" i="0">
                <a:solidFill>
                  <a:schemeClr val="tx1"/>
                </a:solidFill>
                <a:latin typeface="ClanPro-Bold" panose="020B0804020101020102" pitchFamily="34" charset="-18"/>
              </a:defRPr>
            </a:lvl1pPr>
          </a:lstStyle>
          <a:p>
            <a:pPr lvl="0"/>
            <a:r>
              <a:rPr lang="fr-FR" dirty="0" err="1"/>
              <a:t>Dolor</a:t>
            </a:r>
            <a:r>
              <a:rPr lang="fr-FR" dirty="0"/>
              <a:t> </a:t>
            </a:r>
            <a:r>
              <a:rPr lang="fr-FR" dirty="0" err="1"/>
              <a:t>sit</a:t>
            </a:r>
            <a:r>
              <a:rPr lang="fr-FR" dirty="0"/>
              <a:t> </a:t>
            </a:r>
            <a:r>
              <a:rPr lang="fr-FR" dirty="0" err="1"/>
              <a:t>amet</a:t>
            </a:r>
            <a:endParaRPr lang="fr-FR" dirty="0"/>
          </a:p>
        </p:txBody>
      </p:sp>
      <p:sp>
        <p:nvSpPr>
          <p:cNvPr id="2" name="Rezervirano mjesto sadržaja 2">
            <a:extLst>
              <a:ext uri="{FF2B5EF4-FFF2-40B4-BE49-F238E27FC236}">
                <a16:creationId xmlns:a16="http://schemas.microsoft.com/office/drawing/2014/main" id="{517E2A4D-700F-7A63-669E-CA71AC9DDDF7}"/>
              </a:ext>
            </a:extLst>
          </p:cNvPr>
          <p:cNvSpPr>
            <a:spLocks noGrp="1"/>
          </p:cNvSpPr>
          <p:nvPr>
            <p:ph sz="half" idx="1" hasCustomPrompt="1"/>
          </p:nvPr>
        </p:nvSpPr>
        <p:spPr>
          <a:xfrm>
            <a:off x="6204343" y="5217103"/>
            <a:ext cx="5348121" cy="1251960"/>
          </a:xfrm>
        </p:spPr>
        <p:txBody>
          <a:bodyPr anchor="t" anchorCtr="0">
            <a:normAutofit/>
          </a:bodyPr>
          <a:lstStyle>
            <a:lvl1pP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
        <p:nvSpPr>
          <p:cNvPr id="3" name="Rezervirano mjesto sadržaja 2">
            <a:extLst>
              <a:ext uri="{FF2B5EF4-FFF2-40B4-BE49-F238E27FC236}">
                <a16:creationId xmlns:a16="http://schemas.microsoft.com/office/drawing/2014/main" id="{6117E819-3A36-0FD7-C9E0-B799D235B711}"/>
              </a:ext>
            </a:extLst>
          </p:cNvPr>
          <p:cNvSpPr>
            <a:spLocks noGrp="1"/>
          </p:cNvSpPr>
          <p:nvPr>
            <p:ph sz="half" idx="15" hasCustomPrompt="1"/>
          </p:nvPr>
        </p:nvSpPr>
        <p:spPr>
          <a:xfrm>
            <a:off x="547461" y="5215820"/>
            <a:ext cx="5348121" cy="1251960"/>
          </a:xfrm>
        </p:spPr>
        <p:txBody>
          <a:bodyPr anchor="t" anchorCtr="0">
            <a:normAutofit/>
          </a:bodyPr>
          <a:lstStyle>
            <a:lvl1pP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Tree>
    <p:extLst>
      <p:ext uri="{BB962C8B-B14F-4D97-AF65-F5344CB8AC3E}">
        <p14:creationId xmlns:p14="http://schemas.microsoft.com/office/powerpoint/2010/main" val="11156153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images &amp; content">
    <p:spTree>
      <p:nvGrpSpPr>
        <p:cNvPr id="1" name=""/>
        <p:cNvGrpSpPr/>
        <p:nvPr/>
      </p:nvGrpSpPr>
      <p:grpSpPr>
        <a:xfrm>
          <a:off x="0" y="0"/>
          <a:ext cx="0" cy="0"/>
          <a:chOff x="0" y="0"/>
          <a:chExt cx="0" cy="0"/>
        </a:xfrm>
      </p:grpSpPr>
      <p:sp>
        <p:nvSpPr>
          <p:cNvPr id="13" name="Espace réservé pour une image  12">
            <a:extLst>
              <a:ext uri="{FF2B5EF4-FFF2-40B4-BE49-F238E27FC236}">
                <a16:creationId xmlns:a16="http://schemas.microsoft.com/office/drawing/2014/main" id="{F9B46349-4E9D-87DC-131F-E4400CEC7E33}"/>
              </a:ext>
            </a:extLst>
          </p:cNvPr>
          <p:cNvSpPr>
            <a:spLocks noGrp="1"/>
          </p:cNvSpPr>
          <p:nvPr>
            <p:ph type="pic" sz="quarter" idx="12"/>
          </p:nvPr>
        </p:nvSpPr>
        <p:spPr>
          <a:xfrm>
            <a:off x="552434" y="3552717"/>
            <a:ext cx="5327650" cy="2985467"/>
          </a:xfrm>
        </p:spPr>
        <p:txBody>
          <a:bodyPr/>
          <a:lstStyle/>
          <a:p>
            <a:endParaRPr lang="fr-FR"/>
          </a:p>
        </p:txBody>
      </p:sp>
      <p:sp>
        <p:nvSpPr>
          <p:cNvPr id="12" name="Espace réservé pour une image  12">
            <a:extLst>
              <a:ext uri="{FF2B5EF4-FFF2-40B4-BE49-F238E27FC236}">
                <a16:creationId xmlns:a16="http://schemas.microsoft.com/office/drawing/2014/main" id="{7F6B42EB-8183-3D20-FC9D-8FAA996314E8}"/>
              </a:ext>
            </a:extLst>
          </p:cNvPr>
          <p:cNvSpPr>
            <a:spLocks noGrp="1"/>
          </p:cNvSpPr>
          <p:nvPr>
            <p:ph type="pic" sz="quarter" idx="11"/>
          </p:nvPr>
        </p:nvSpPr>
        <p:spPr>
          <a:xfrm>
            <a:off x="552434" y="282575"/>
            <a:ext cx="5327650" cy="2985467"/>
          </a:xfrm>
        </p:spPr>
        <p:txBody>
          <a:bodyPr/>
          <a:lstStyle/>
          <a:p>
            <a:endParaRPr lang="fr-FR"/>
          </a:p>
        </p:txBody>
      </p:sp>
      <p:sp>
        <p:nvSpPr>
          <p:cNvPr id="14" name="Espace réservé du texte 9">
            <a:extLst>
              <a:ext uri="{FF2B5EF4-FFF2-40B4-BE49-F238E27FC236}">
                <a16:creationId xmlns:a16="http://schemas.microsoft.com/office/drawing/2014/main" id="{B0B5AF78-98AE-F50A-3FA6-D425B07CAB67}"/>
              </a:ext>
            </a:extLst>
          </p:cNvPr>
          <p:cNvSpPr>
            <a:spLocks noGrp="1"/>
          </p:cNvSpPr>
          <p:nvPr>
            <p:ph type="body" sz="quarter" idx="14" hasCustomPrompt="1"/>
          </p:nvPr>
        </p:nvSpPr>
        <p:spPr>
          <a:xfrm>
            <a:off x="6095999" y="282575"/>
            <a:ext cx="5710463" cy="1015664"/>
          </a:xfrm>
        </p:spPr>
        <p:txBody>
          <a:bodyPr anchor="ctr">
            <a:noAutofit/>
          </a:bodyPr>
          <a:lstStyle>
            <a:lvl1pPr marL="0" indent="0">
              <a:buNone/>
              <a:defRPr sz="5400" b="1" i="0">
                <a:solidFill>
                  <a:schemeClr val="tx1"/>
                </a:solidFill>
                <a:latin typeface="ClanPro-Bold" panose="020B0804020101020102" pitchFamily="34" charset="-18"/>
              </a:defRPr>
            </a:lvl1pPr>
          </a:lstStyle>
          <a:p>
            <a:pPr lvl="0"/>
            <a:r>
              <a:rPr lang="fr-FR" dirty="0" err="1"/>
              <a:t>Dolor</a:t>
            </a:r>
            <a:r>
              <a:rPr lang="fr-FR" dirty="0"/>
              <a:t> </a:t>
            </a:r>
            <a:r>
              <a:rPr lang="fr-FR" dirty="0" err="1"/>
              <a:t>sit</a:t>
            </a:r>
            <a:r>
              <a:rPr lang="fr-FR" dirty="0"/>
              <a:t> </a:t>
            </a:r>
            <a:r>
              <a:rPr lang="fr-FR" dirty="0" err="1"/>
              <a:t>amet</a:t>
            </a:r>
            <a:endParaRPr lang="fr-FR" dirty="0"/>
          </a:p>
        </p:txBody>
      </p:sp>
      <p:sp>
        <p:nvSpPr>
          <p:cNvPr id="2" name="Rezervirano mjesto sadržaja 2">
            <a:extLst>
              <a:ext uri="{FF2B5EF4-FFF2-40B4-BE49-F238E27FC236}">
                <a16:creationId xmlns:a16="http://schemas.microsoft.com/office/drawing/2014/main" id="{5B14EE85-D5FD-152F-EE47-5001DE6007C5}"/>
              </a:ext>
            </a:extLst>
          </p:cNvPr>
          <p:cNvSpPr>
            <a:spLocks noGrp="1"/>
          </p:cNvSpPr>
          <p:nvPr>
            <p:ph sz="half" idx="1" hasCustomPrompt="1"/>
          </p:nvPr>
        </p:nvSpPr>
        <p:spPr>
          <a:xfrm>
            <a:off x="6095999" y="2348744"/>
            <a:ext cx="5710463" cy="4189439"/>
          </a:xfrm>
        </p:spPr>
        <p:txBody>
          <a:bodyPr anchor="t" anchorCtr="0">
            <a:normAutofit/>
          </a:bodyPr>
          <a:lstStyle>
            <a:lvl1pP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Tree>
    <p:extLst>
      <p:ext uri="{BB962C8B-B14F-4D97-AF65-F5344CB8AC3E}">
        <p14:creationId xmlns:p14="http://schemas.microsoft.com/office/powerpoint/2010/main" val="33681077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56852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Završni (M)">
    <p:spTree>
      <p:nvGrpSpPr>
        <p:cNvPr id="1" name=""/>
        <p:cNvGrpSpPr/>
        <p:nvPr/>
      </p:nvGrpSpPr>
      <p:grpSpPr>
        <a:xfrm>
          <a:off x="0" y="0"/>
          <a:ext cx="0" cy="0"/>
          <a:chOff x="0" y="0"/>
          <a:chExt cx="0" cy="0"/>
        </a:xfrm>
      </p:grpSpPr>
      <p:pic>
        <p:nvPicPr>
          <p:cNvPr id="5" name="Image 4" descr="Une image contenant Visage humain, sourire, verres, Accessoire de mode&#10;&#10;Description générée automatiquement">
            <a:extLst>
              <a:ext uri="{FF2B5EF4-FFF2-40B4-BE49-F238E27FC236}">
                <a16:creationId xmlns:a16="http://schemas.microsoft.com/office/drawing/2014/main" id="{D159E777-40A7-4EF7-F680-CA97F12EC1CF}"/>
              </a:ext>
            </a:extLst>
          </p:cNvPr>
          <p:cNvPicPr>
            <a:picLocks noChangeAspect="1"/>
          </p:cNvPicPr>
          <p:nvPr userDrawn="1"/>
        </p:nvPicPr>
        <p:blipFill rotWithShape="1">
          <a:blip r:embed="rId2"/>
          <a:srcRect l="2165" r="4798"/>
          <a:stretch/>
        </p:blipFill>
        <p:spPr>
          <a:xfrm>
            <a:off x="0" y="0"/>
            <a:ext cx="12192000" cy="6858000"/>
          </a:xfrm>
          <a:prstGeom prst="rect">
            <a:avLst/>
          </a:prstGeom>
        </p:spPr>
      </p:pic>
      <p:pic>
        <p:nvPicPr>
          <p:cNvPr id="6" name="Image 6">
            <a:extLst>
              <a:ext uri="{FF2B5EF4-FFF2-40B4-BE49-F238E27FC236}">
                <a16:creationId xmlns:a16="http://schemas.microsoft.com/office/drawing/2014/main" id="{49CF0C14-70B9-6605-FB59-5A4B685BF995}"/>
              </a:ext>
            </a:extLst>
          </p:cNvPr>
          <p:cNvPicPr>
            <a:picLocks noChangeAspect="1"/>
          </p:cNvPicPr>
          <p:nvPr userDrawn="1"/>
        </p:nvPicPr>
        <p:blipFill>
          <a:blip r:embed="rId3"/>
          <a:stretch>
            <a:fillRect/>
          </a:stretch>
        </p:blipFill>
        <p:spPr>
          <a:xfrm>
            <a:off x="467945" y="420506"/>
            <a:ext cx="2749388" cy="3008494"/>
          </a:xfrm>
          <a:prstGeom prst="rect">
            <a:avLst/>
          </a:prstGeom>
        </p:spPr>
      </p:pic>
      <p:sp>
        <p:nvSpPr>
          <p:cNvPr id="2" name="Titre 1">
            <a:extLst>
              <a:ext uri="{FF2B5EF4-FFF2-40B4-BE49-F238E27FC236}">
                <a16:creationId xmlns:a16="http://schemas.microsoft.com/office/drawing/2014/main" id="{2F65C025-74F1-4024-6335-430082A1797E}"/>
              </a:ext>
            </a:extLst>
          </p:cNvPr>
          <p:cNvSpPr>
            <a:spLocks noGrp="1"/>
          </p:cNvSpPr>
          <p:nvPr>
            <p:ph type="title" hasCustomPrompt="1"/>
          </p:nvPr>
        </p:nvSpPr>
        <p:spPr>
          <a:xfrm>
            <a:off x="467945" y="2040191"/>
            <a:ext cx="7431741" cy="3307975"/>
          </a:xfrm>
        </p:spPr>
        <p:txBody>
          <a:bodyPr anchor="b">
            <a:normAutofit/>
          </a:bodyPr>
          <a:lstStyle>
            <a:lvl1pPr>
              <a:defRPr sz="9000" b="1">
                <a:latin typeface="ClanPro-Bold" panose="020B0804020101020102" pitchFamily="34" charset="-18"/>
              </a:defRPr>
            </a:lvl1pPr>
          </a:lstStyle>
          <a:p>
            <a:r>
              <a:rPr lang="hr-HR" dirty="0"/>
              <a:t>Hvala</a:t>
            </a:r>
            <a:endParaRPr lang="fr-FR" dirty="0"/>
          </a:p>
        </p:txBody>
      </p:sp>
      <p:sp>
        <p:nvSpPr>
          <p:cNvPr id="8" name="Espace réservé du texte 5">
            <a:extLst>
              <a:ext uri="{FF2B5EF4-FFF2-40B4-BE49-F238E27FC236}">
                <a16:creationId xmlns:a16="http://schemas.microsoft.com/office/drawing/2014/main" id="{BD6CA968-166B-2096-EA75-1AB2AE969A48}"/>
              </a:ext>
            </a:extLst>
          </p:cNvPr>
          <p:cNvSpPr>
            <a:spLocks noGrp="1"/>
          </p:cNvSpPr>
          <p:nvPr>
            <p:ph type="body" sz="quarter" idx="12" hasCustomPrompt="1"/>
          </p:nvPr>
        </p:nvSpPr>
        <p:spPr>
          <a:xfrm>
            <a:off x="467945" y="5443168"/>
            <a:ext cx="5140325" cy="951819"/>
          </a:xfrm>
        </p:spPr>
        <p:txBody>
          <a:bodyPr>
            <a:noAutofit/>
          </a:bodyPr>
          <a:lstStyle>
            <a:lvl1pPr marL="0" indent="0">
              <a:spcBef>
                <a:spcPts val="400"/>
              </a:spcBef>
              <a:buNone/>
              <a:defRPr sz="1600">
                <a:latin typeface="ClanPro-Book" panose="020B0604020101020102" pitchFamily="34" charset="-18"/>
              </a:defRPr>
            </a:lvl1pPr>
          </a:lstStyle>
          <a:p>
            <a:pPr lvl="0"/>
            <a:r>
              <a:rPr lang="fr-FR" dirty="0"/>
              <a:t>+385 </a:t>
            </a:r>
            <a:r>
              <a:rPr lang="hr-HR" dirty="0"/>
              <a:t>99 000 000</a:t>
            </a:r>
            <a:endParaRPr lang="fr-FR" dirty="0"/>
          </a:p>
          <a:p>
            <a:pPr lvl="0"/>
            <a:r>
              <a:rPr lang="fr-FR" dirty="0"/>
              <a:t>info@</a:t>
            </a:r>
            <a:r>
              <a:rPr lang="hr-HR" dirty="0" err="1"/>
              <a:t>hzz</a:t>
            </a:r>
            <a:r>
              <a:rPr lang="fr-FR" dirty="0"/>
              <a:t>.</a:t>
            </a:r>
            <a:r>
              <a:rPr lang="fr-FR" dirty="0" err="1"/>
              <a:t>hr</a:t>
            </a:r>
            <a:endParaRPr lang="fr-FR" dirty="0"/>
          </a:p>
          <a:p>
            <a:pPr lvl="0"/>
            <a:r>
              <a:rPr lang="hr-HR" dirty="0"/>
              <a:t>Ulica 3, 10 000 Zagreb</a:t>
            </a:r>
            <a:endParaRPr lang="fr-FR" dirty="0"/>
          </a:p>
        </p:txBody>
      </p:sp>
    </p:spTree>
    <p:extLst>
      <p:ext uri="{BB962C8B-B14F-4D97-AF65-F5344CB8AC3E}">
        <p14:creationId xmlns:p14="http://schemas.microsoft.com/office/powerpoint/2010/main" val="3717627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slovna (Ž)">
    <p:spTree>
      <p:nvGrpSpPr>
        <p:cNvPr id="1" name=""/>
        <p:cNvGrpSpPr/>
        <p:nvPr/>
      </p:nvGrpSpPr>
      <p:grpSpPr>
        <a:xfrm>
          <a:off x="0" y="0"/>
          <a:ext cx="0" cy="0"/>
          <a:chOff x="0" y="0"/>
          <a:chExt cx="0" cy="0"/>
        </a:xfrm>
      </p:grpSpPr>
      <p:pic>
        <p:nvPicPr>
          <p:cNvPr id="8" name="Image 4">
            <a:extLst>
              <a:ext uri="{FF2B5EF4-FFF2-40B4-BE49-F238E27FC236}">
                <a16:creationId xmlns:a16="http://schemas.microsoft.com/office/drawing/2014/main" id="{3787C3EF-C6DC-C5BA-8ED1-9850E90397AD}"/>
              </a:ext>
            </a:extLst>
          </p:cNvPr>
          <p:cNvPicPr>
            <a:picLocks noChangeAspect="1"/>
          </p:cNvPicPr>
          <p:nvPr userDrawn="1"/>
        </p:nvPicPr>
        <p:blipFill rotWithShape="1">
          <a:blip r:embed="rId2"/>
          <a:srcRect r="6962"/>
          <a:stretch/>
        </p:blipFill>
        <p:spPr>
          <a:xfrm>
            <a:off x="0" y="0"/>
            <a:ext cx="12192000" cy="6858000"/>
          </a:xfrm>
          <a:prstGeom prst="rect">
            <a:avLst/>
          </a:prstGeom>
        </p:spPr>
      </p:pic>
      <p:pic>
        <p:nvPicPr>
          <p:cNvPr id="10" name="Image 3">
            <a:extLst>
              <a:ext uri="{FF2B5EF4-FFF2-40B4-BE49-F238E27FC236}">
                <a16:creationId xmlns:a16="http://schemas.microsoft.com/office/drawing/2014/main" id="{753EC25D-F7CA-79DE-D5C1-AA541ACA0805}"/>
              </a:ext>
            </a:extLst>
          </p:cNvPr>
          <p:cNvPicPr>
            <a:picLocks noChangeAspect="1"/>
          </p:cNvPicPr>
          <p:nvPr userDrawn="1"/>
        </p:nvPicPr>
        <p:blipFill>
          <a:blip r:embed="rId3"/>
          <a:stretch>
            <a:fillRect/>
          </a:stretch>
        </p:blipFill>
        <p:spPr>
          <a:xfrm>
            <a:off x="10472468" y="4912324"/>
            <a:ext cx="1313131" cy="1436882"/>
          </a:xfrm>
          <a:prstGeom prst="rect">
            <a:avLst/>
          </a:prstGeom>
        </p:spPr>
      </p:pic>
      <p:pic>
        <p:nvPicPr>
          <p:cNvPr id="13" name="Image 5">
            <a:extLst>
              <a:ext uri="{FF2B5EF4-FFF2-40B4-BE49-F238E27FC236}">
                <a16:creationId xmlns:a16="http://schemas.microsoft.com/office/drawing/2014/main" id="{1192EB50-3AC6-9555-5533-E86D89833283}"/>
              </a:ext>
            </a:extLst>
          </p:cNvPr>
          <p:cNvPicPr>
            <a:picLocks noChangeAspect="1"/>
          </p:cNvPicPr>
          <p:nvPr userDrawn="1"/>
        </p:nvPicPr>
        <p:blipFill>
          <a:blip r:embed="rId4"/>
          <a:stretch>
            <a:fillRect/>
          </a:stretch>
        </p:blipFill>
        <p:spPr>
          <a:xfrm>
            <a:off x="571500" y="5911886"/>
            <a:ext cx="4358463" cy="437320"/>
          </a:xfrm>
          <a:prstGeom prst="rect">
            <a:avLst/>
          </a:prstGeom>
        </p:spPr>
      </p:pic>
      <p:sp>
        <p:nvSpPr>
          <p:cNvPr id="14" name="ZoneTexte 9">
            <a:extLst>
              <a:ext uri="{FF2B5EF4-FFF2-40B4-BE49-F238E27FC236}">
                <a16:creationId xmlns:a16="http://schemas.microsoft.com/office/drawing/2014/main" id="{53246A11-81BF-4F21-DCF4-4656BAF9C611}"/>
              </a:ext>
            </a:extLst>
          </p:cNvPr>
          <p:cNvSpPr txBox="1"/>
          <p:nvPr userDrawn="1"/>
        </p:nvSpPr>
        <p:spPr>
          <a:xfrm>
            <a:off x="484450" y="6511270"/>
            <a:ext cx="5992550" cy="184666"/>
          </a:xfrm>
          <a:prstGeom prst="rect">
            <a:avLst/>
          </a:prstGeom>
          <a:noFill/>
        </p:spPr>
        <p:txBody>
          <a:bodyPr wrap="square">
            <a:spAutoFit/>
          </a:bodyPr>
          <a:lstStyle/>
          <a:p>
            <a:r>
              <a:rPr lang="fr-FR" sz="600" dirty="0" err="1">
                <a:solidFill>
                  <a:srgbClr val="676767"/>
                </a:solidFill>
              </a:rPr>
              <a:t>Mjere</a:t>
            </a:r>
            <a:r>
              <a:rPr lang="fr-FR" sz="600" dirty="0">
                <a:solidFill>
                  <a:srgbClr val="676767"/>
                </a:solidFill>
              </a:rPr>
              <a:t> </a:t>
            </a:r>
            <a:r>
              <a:rPr lang="fr-FR" sz="600" dirty="0" err="1">
                <a:solidFill>
                  <a:srgbClr val="676767"/>
                </a:solidFill>
              </a:rPr>
              <a:t>sufinancira</a:t>
            </a:r>
            <a:r>
              <a:rPr lang="fr-FR" sz="600" dirty="0">
                <a:solidFill>
                  <a:srgbClr val="676767"/>
                </a:solidFill>
              </a:rPr>
              <a:t> </a:t>
            </a:r>
            <a:r>
              <a:rPr lang="fr-FR" sz="600" dirty="0" err="1">
                <a:solidFill>
                  <a:srgbClr val="676767"/>
                </a:solidFill>
              </a:rPr>
              <a:t>Europska</a:t>
            </a:r>
            <a:r>
              <a:rPr lang="fr-FR" sz="600" dirty="0">
                <a:solidFill>
                  <a:srgbClr val="676767"/>
                </a:solidFill>
              </a:rPr>
              <a:t> </a:t>
            </a:r>
            <a:r>
              <a:rPr lang="fr-FR" sz="600" dirty="0" err="1">
                <a:solidFill>
                  <a:srgbClr val="676767"/>
                </a:solidFill>
              </a:rPr>
              <a:t>unija</a:t>
            </a:r>
            <a:r>
              <a:rPr lang="fr-FR" sz="600" dirty="0">
                <a:solidFill>
                  <a:srgbClr val="676767"/>
                </a:solidFill>
              </a:rPr>
              <a:t> </a:t>
            </a:r>
            <a:r>
              <a:rPr lang="fr-FR" sz="600" dirty="0" err="1">
                <a:solidFill>
                  <a:srgbClr val="676767"/>
                </a:solidFill>
              </a:rPr>
              <a:t>iz</a:t>
            </a:r>
            <a:r>
              <a:rPr lang="fr-FR" sz="600" dirty="0">
                <a:solidFill>
                  <a:srgbClr val="676767"/>
                </a:solidFill>
              </a:rPr>
              <a:t> </a:t>
            </a:r>
            <a:r>
              <a:rPr lang="fr-FR" sz="600" dirty="0" err="1">
                <a:solidFill>
                  <a:srgbClr val="676767"/>
                </a:solidFill>
              </a:rPr>
              <a:t>europskog</a:t>
            </a:r>
            <a:r>
              <a:rPr lang="fr-FR" sz="600" dirty="0">
                <a:solidFill>
                  <a:srgbClr val="676767"/>
                </a:solidFill>
              </a:rPr>
              <a:t> </a:t>
            </a:r>
            <a:r>
              <a:rPr lang="fr-FR" sz="600" dirty="0" err="1">
                <a:solidFill>
                  <a:srgbClr val="676767"/>
                </a:solidFill>
              </a:rPr>
              <a:t>socijalnog</a:t>
            </a:r>
            <a:r>
              <a:rPr lang="fr-FR" sz="600" dirty="0">
                <a:solidFill>
                  <a:srgbClr val="676767"/>
                </a:solidFill>
              </a:rPr>
              <a:t> fonda i </a:t>
            </a:r>
            <a:r>
              <a:rPr lang="fr-FR" sz="600" dirty="0" err="1">
                <a:solidFill>
                  <a:srgbClr val="676767"/>
                </a:solidFill>
              </a:rPr>
              <a:t>mehanizama</a:t>
            </a:r>
            <a:r>
              <a:rPr lang="fr-FR" sz="600" dirty="0">
                <a:solidFill>
                  <a:srgbClr val="676767"/>
                </a:solidFill>
              </a:rPr>
              <a:t> </a:t>
            </a:r>
            <a:r>
              <a:rPr lang="fr-FR" sz="600" dirty="0" err="1">
                <a:solidFill>
                  <a:srgbClr val="676767"/>
                </a:solidFill>
              </a:rPr>
              <a:t>za</a:t>
            </a:r>
            <a:r>
              <a:rPr lang="fr-FR" sz="600" dirty="0">
                <a:solidFill>
                  <a:srgbClr val="676767"/>
                </a:solidFill>
              </a:rPr>
              <a:t> </a:t>
            </a:r>
            <a:r>
              <a:rPr lang="fr-FR" sz="600" dirty="0" err="1">
                <a:solidFill>
                  <a:srgbClr val="676767"/>
                </a:solidFill>
              </a:rPr>
              <a:t>oporavak</a:t>
            </a:r>
            <a:r>
              <a:rPr lang="fr-FR" sz="600" dirty="0">
                <a:solidFill>
                  <a:srgbClr val="676767"/>
                </a:solidFill>
              </a:rPr>
              <a:t> i </a:t>
            </a:r>
            <a:r>
              <a:rPr lang="fr-FR" sz="600" dirty="0" err="1">
                <a:solidFill>
                  <a:srgbClr val="676767"/>
                </a:solidFill>
              </a:rPr>
              <a:t>otpornost</a:t>
            </a:r>
            <a:r>
              <a:rPr lang="fr-FR" sz="600" dirty="0">
                <a:solidFill>
                  <a:srgbClr val="676767"/>
                </a:solidFill>
              </a:rPr>
              <a:t>. </a:t>
            </a:r>
          </a:p>
        </p:txBody>
      </p:sp>
      <p:sp>
        <p:nvSpPr>
          <p:cNvPr id="15" name="Sous-titre 11">
            <a:extLst>
              <a:ext uri="{FF2B5EF4-FFF2-40B4-BE49-F238E27FC236}">
                <a16:creationId xmlns:a16="http://schemas.microsoft.com/office/drawing/2014/main" id="{3D8C72C6-4097-9BDE-4908-42F57586F979}"/>
              </a:ext>
            </a:extLst>
          </p:cNvPr>
          <p:cNvSpPr>
            <a:spLocks noGrp="1"/>
          </p:cNvSpPr>
          <p:nvPr>
            <p:ph type="subTitle" idx="1"/>
          </p:nvPr>
        </p:nvSpPr>
        <p:spPr>
          <a:xfrm>
            <a:off x="571500" y="4744311"/>
            <a:ext cx="6718300" cy="1102895"/>
          </a:xfrm>
        </p:spPr>
        <p:txBody>
          <a:bodyPr>
            <a:normAutofit/>
          </a:bodyPr>
          <a:lstStyle>
            <a:lvl1pPr marL="0" indent="0">
              <a:buNone/>
              <a:defRPr sz="1800" b="0" i="0">
                <a:latin typeface="ClanPro-Book" panose="020B0604020101020102" pitchFamily="34" charset="-18"/>
              </a:defRPr>
            </a:lvl1pPr>
          </a:lstStyle>
          <a:p>
            <a:pPr algn="l"/>
            <a:endParaRPr lang="fr-FR" sz="1600" dirty="0">
              <a:latin typeface="ClanPro-Medium" panose="020B0604020101020102" pitchFamily="34" charset="77"/>
            </a:endParaRPr>
          </a:p>
        </p:txBody>
      </p:sp>
      <p:sp>
        <p:nvSpPr>
          <p:cNvPr id="16" name="Espace réservé du texte 9">
            <a:extLst>
              <a:ext uri="{FF2B5EF4-FFF2-40B4-BE49-F238E27FC236}">
                <a16:creationId xmlns:a16="http://schemas.microsoft.com/office/drawing/2014/main" id="{07A269BC-42C6-C7FD-95AA-756417F15B77}"/>
              </a:ext>
            </a:extLst>
          </p:cNvPr>
          <p:cNvSpPr>
            <a:spLocks noGrp="1"/>
          </p:cNvSpPr>
          <p:nvPr>
            <p:ph type="body" sz="quarter" idx="13" hasCustomPrompt="1"/>
          </p:nvPr>
        </p:nvSpPr>
        <p:spPr>
          <a:xfrm>
            <a:off x="571500" y="889000"/>
            <a:ext cx="7099300" cy="3357536"/>
          </a:xfrm>
        </p:spPr>
        <p:txBody>
          <a:bodyPr>
            <a:noAutofit/>
          </a:bodyPr>
          <a:lstStyle>
            <a:lvl1pPr marL="0" indent="0">
              <a:lnSpc>
                <a:spcPct val="90000"/>
              </a:lnSpc>
              <a:buNone/>
              <a:defRPr sz="8000" b="1" i="0">
                <a:latin typeface="ClanPro-Bold" panose="020B0804020101020102" pitchFamily="34" charset="-18"/>
              </a:defRPr>
            </a:lvl1pPr>
          </a:lstStyle>
          <a:p>
            <a:pPr lvl="0"/>
            <a:r>
              <a:rPr lang="fr-FR" dirty="0"/>
              <a:t>Click to </a:t>
            </a:r>
            <a:r>
              <a:rPr lang="fr-FR" dirty="0" err="1"/>
              <a:t>add</a:t>
            </a:r>
            <a:r>
              <a:rPr lang="fr-FR" dirty="0"/>
              <a:t> a </a:t>
            </a:r>
            <a:r>
              <a:rPr lang="fr-FR" dirty="0" err="1"/>
              <a:t>tittle</a:t>
            </a:r>
            <a:r>
              <a:rPr lang="fr-FR" dirty="0"/>
              <a:t> Lorem ipsum</a:t>
            </a:r>
          </a:p>
        </p:txBody>
      </p:sp>
    </p:spTree>
    <p:extLst>
      <p:ext uri="{BB962C8B-B14F-4D97-AF65-F5344CB8AC3E}">
        <p14:creationId xmlns:p14="http://schemas.microsoft.com/office/powerpoint/2010/main" val="29624029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Završni (Ž)">
    <p:spTree>
      <p:nvGrpSpPr>
        <p:cNvPr id="1" name=""/>
        <p:cNvGrpSpPr/>
        <p:nvPr/>
      </p:nvGrpSpPr>
      <p:grpSpPr>
        <a:xfrm>
          <a:off x="0" y="0"/>
          <a:ext cx="0" cy="0"/>
          <a:chOff x="0" y="0"/>
          <a:chExt cx="0" cy="0"/>
        </a:xfrm>
      </p:grpSpPr>
      <p:pic>
        <p:nvPicPr>
          <p:cNvPr id="3" name="Image 4">
            <a:extLst>
              <a:ext uri="{FF2B5EF4-FFF2-40B4-BE49-F238E27FC236}">
                <a16:creationId xmlns:a16="http://schemas.microsoft.com/office/drawing/2014/main" id="{1B841CC3-7830-4930-307A-8494592E990E}"/>
              </a:ext>
            </a:extLst>
          </p:cNvPr>
          <p:cNvPicPr>
            <a:picLocks noChangeAspect="1"/>
          </p:cNvPicPr>
          <p:nvPr userDrawn="1"/>
        </p:nvPicPr>
        <p:blipFill rotWithShape="1">
          <a:blip r:embed="rId2"/>
          <a:srcRect r="6962"/>
          <a:stretch/>
        </p:blipFill>
        <p:spPr>
          <a:xfrm>
            <a:off x="0" y="0"/>
            <a:ext cx="12192000" cy="6858000"/>
          </a:xfrm>
          <a:prstGeom prst="rect">
            <a:avLst/>
          </a:prstGeom>
        </p:spPr>
      </p:pic>
      <p:pic>
        <p:nvPicPr>
          <p:cNvPr id="6" name="Image 6">
            <a:extLst>
              <a:ext uri="{FF2B5EF4-FFF2-40B4-BE49-F238E27FC236}">
                <a16:creationId xmlns:a16="http://schemas.microsoft.com/office/drawing/2014/main" id="{49CF0C14-70B9-6605-FB59-5A4B685BF995}"/>
              </a:ext>
            </a:extLst>
          </p:cNvPr>
          <p:cNvPicPr>
            <a:picLocks noChangeAspect="1"/>
          </p:cNvPicPr>
          <p:nvPr userDrawn="1"/>
        </p:nvPicPr>
        <p:blipFill>
          <a:blip r:embed="rId3"/>
          <a:stretch>
            <a:fillRect/>
          </a:stretch>
        </p:blipFill>
        <p:spPr>
          <a:xfrm>
            <a:off x="467945" y="420506"/>
            <a:ext cx="2749388" cy="3008494"/>
          </a:xfrm>
          <a:prstGeom prst="rect">
            <a:avLst/>
          </a:prstGeom>
        </p:spPr>
      </p:pic>
      <p:sp>
        <p:nvSpPr>
          <p:cNvPr id="2" name="Titre 1">
            <a:extLst>
              <a:ext uri="{FF2B5EF4-FFF2-40B4-BE49-F238E27FC236}">
                <a16:creationId xmlns:a16="http://schemas.microsoft.com/office/drawing/2014/main" id="{2F65C025-74F1-4024-6335-430082A1797E}"/>
              </a:ext>
            </a:extLst>
          </p:cNvPr>
          <p:cNvSpPr>
            <a:spLocks noGrp="1"/>
          </p:cNvSpPr>
          <p:nvPr>
            <p:ph type="title" hasCustomPrompt="1"/>
          </p:nvPr>
        </p:nvSpPr>
        <p:spPr>
          <a:xfrm>
            <a:off x="467945" y="2040191"/>
            <a:ext cx="7431741" cy="3307975"/>
          </a:xfrm>
        </p:spPr>
        <p:txBody>
          <a:bodyPr anchor="b">
            <a:normAutofit/>
          </a:bodyPr>
          <a:lstStyle>
            <a:lvl1pPr>
              <a:defRPr sz="9000" b="1">
                <a:latin typeface="ClanPro-Bold" panose="020B0804020101020102" pitchFamily="34" charset="-18"/>
              </a:defRPr>
            </a:lvl1pPr>
          </a:lstStyle>
          <a:p>
            <a:r>
              <a:rPr lang="hr-HR" dirty="0"/>
              <a:t>Hvala</a:t>
            </a:r>
            <a:endParaRPr lang="fr-FR" dirty="0"/>
          </a:p>
        </p:txBody>
      </p:sp>
      <p:sp>
        <p:nvSpPr>
          <p:cNvPr id="8" name="Espace réservé du texte 5">
            <a:extLst>
              <a:ext uri="{FF2B5EF4-FFF2-40B4-BE49-F238E27FC236}">
                <a16:creationId xmlns:a16="http://schemas.microsoft.com/office/drawing/2014/main" id="{BD6CA968-166B-2096-EA75-1AB2AE969A48}"/>
              </a:ext>
            </a:extLst>
          </p:cNvPr>
          <p:cNvSpPr>
            <a:spLocks noGrp="1"/>
          </p:cNvSpPr>
          <p:nvPr>
            <p:ph type="body" sz="quarter" idx="12" hasCustomPrompt="1"/>
          </p:nvPr>
        </p:nvSpPr>
        <p:spPr>
          <a:xfrm>
            <a:off x="467945" y="5443168"/>
            <a:ext cx="5140325" cy="951819"/>
          </a:xfrm>
        </p:spPr>
        <p:txBody>
          <a:bodyPr>
            <a:noAutofit/>
          </a:bodyPr>
          <a:lstStyle>
            <a:lvl1pPr marL="0" indent="0">
              <a:spcBef>
                <a:spcPts val="400"/>
              </a:spcBef>
              <a:buNone/>
              <a:defRPr sz="1600">
                <a:latin typeface="ClanPro-Book" panose="020B0604020101020102" pitchFamily="34" charset="-18"/>
              </a:defRPr>
            </a:lvl1pPr>
          </a:lstStyle>
          <a:p>
            <a:pPr lvl="0"/>
            <a:r>
              <a:rPr lang="fr-FR" dirty="0"/>
              <a:t>+385 </a:t>
            </a:r>
            <a:r>
              <a:rPr lang="hr-HR" dirty="0"/>
              <a:t>99 000 000</a:t>
            </a:r>
            <a:endParaRPr lang="fr-FR" dirty="0"/>
          </a:p>
          <a:p>
            <a:pPr lvl="0"/>
            <a:r>
              <a:rPr lang="fr-FR" dirty="0"/>
              <a:t>info@</a:t>
            </a:r>
            <a:r>
              <a:rPr lang="hr-HR" dirty="0" err="1"/>
              <a:t>hzz</a:t>
            </a:r>
            <a:r>
              <a:rPr lang="fr-FR" dirty="0"/>
              <a:t>.</a:t>
            </a:r>
            <a:r>
              <a:rPr lang="fr-FR" dirty="0" err="1"/>
              <a:t>hr</a:t>
            </a:r>
            <a:endParaRPr lang="fr-FR" dirty="0"/>
          </a:p>
          <a:p>
            <a:pPr lvl="0"/>
            <a:r>
              <a:rPr lang="hr-HR" dirty="0"/>
              <a:t>Ulica 3, 10 000 Zagreb</a:t>
            </a:r>
            <a:endParaRPr lang="fr-FR" dirty="0"/>
          </a:p>
        </p:txBody>
      </p:sp>
    </p:spTree>
    <p:extLst>
      <p:ext uri="{BB962C8B-B14F-4D97-AF65-F5344CB8AC3E}">
        <p14:creationId xmlns:p14="http://schemas.microsoft.com/office/powerpoint/2010/main" val="6284031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Završni (Bijeli)">
    <p:spTree>
      <p:nvGrpSpPr>
        <p:cNvPr id="1" name=""/>
        <p:cNvGrpSpPr/>
        <p:nvPr/>
      </p:nvGrpSpPr>
      <p:grpSpPr>
        <a:xfrm>
          <a:off x="0" y="0"/>
          <a:ext cx="0" cy="0"/>
          <a:chOff x="0" y="0"/>
          <a:chExt cx="0" cy="0"/>
        </a:xfrm>
      </p:grpSpPr>
      <p:pic>
        <p:nvPicPr>
          <p:cNvPr id="6" name="Image 6">
            <a:extLst>
              <a:ext uri="{FF2B5EF4-FFF2-40B4-BE49-F238E27FC236}">
                <a16:creationId xmlns:a16="http://schemas.microsoft.com/office/drawing/2014/main" id="{49CF0C14-70B9-6605-FB59-5A4B685BF995}"/>
              </a:ext>
            </a:extLst>
          </p:cNvPr>
          <p:cNvPicPr>
            <a:picLocks noChangeAspect="1"/>
          </p:cNvPicPr>
          <p:nvPr userDrawn="1"/>
        </p:nvPicPr>
        <p:blipFill>
          <a:blip r:embed="rId2"/>
          <a:stretch>
            <a:fillRect/>
          </a:stretch>
        </p:blipFill>
        <p:spPr>
          <a:xfrm>
            <a:off x="9161549" y="3533421"/>
            <a:ext cx="2432146" cy="2661355"/>
          </a:xfrm>
          <a:prstGeom prst="rect">
            <a:avLst/>
          </a:prstGeom>
        </p:spPr>
      </p:pic>
      <p:sp>
        <p:nvSpPr>
          <p:cNvPr id="2" name="Titre 1">
            <a:extLst>
              <a:ext uri="{FF2B5EF4-FFF2-40B4-BE49-F238E27FC236}">
                <a16:creationId xmlns:a16="http://schemas.microsoft.com/office/drawing/2014/main" id="{2F65C025-74F1-4024-6335-430082A1797E}"/>
              </a:ext>
            </a:extLst>
          </p:cNvPr>
          <p:cNvSpPr>
            <a:spLocks noGrp="1"/>
          </p:cNvSpPr>
          <p:nvPr>
            <p:ph type="title" hasCustomPrompt="1"/>
          </p:nvPr>
        </p:nvSpPr>
        <p:spPr>
          <a:xfrm>
            <a:off x="467945" y="2040191"/>
            <a:ext cx="7431741" cy="3307975"/>
          </a:xfrm>
        </p:spPr>
        <p:txBody>
          <a:bodyPr anchor="b">
            <a:normAutofit/>
          </a:bodyPr>
          <a:lstStyle>
            <a:lvl1pPr>
              <a:defRPr sz="9000" b="1">
                <a:latin typeface="ClanPro-Bold" panose="020B0804020101020102" pitchFamily="34" charset="-18"/>
              </a:defRPr>
            </a:lvl1pPr>
          </a:lstStyle>
          <a:p>
            <a:r>
              <a:rPr lang="hr-HR" dirty="0"/>
              <a:t>Hvala</a:t>
            </a:r>
            <a:endParaRPr lang="fr-FR" dirty="0"/>
          </a:p>
        </p:txBody>
      </p:sp>
      <p:sp>
        <p:nvSpPr>
          <p:cNvPr id="8" name="Espace réservé du texte 5">
            <a:extLst>
              <a:ext uri="{FF2B5EF4-FFF2-40B4-BE49-F238E27FC236}">
                <a16:creationId xmlns:a16="http://schemas.microsoft.com/office/drawing/2014/main" id="{BD6CA968-166B-2096-EA75-1AB2AE969A48}"/>
              </a:ext>
            </a:extLst>
          </p:cNvPr>
          <p:cNvSpPr>
            <a:spLocks noGrp="1"/>
          </p:cNvSpPr>
          <p:nvPr>
            <p:ph type="body" sz="quarter" idx="12" hasCustomPrompt="1"/>
          </p:nvPr>
        </p:nvSpPr>
        <p:spPr>
          <a:xfrm>
            <a:off x="467945" y="5443168"/>
            <a:ext cx="5140325" cy="951819"/>
          </a:xfrm>
        </p:spPr>
        <p:txBody>
          <a:bodyPr>
            <a:noAutofit/>
          </a:bodyPr>
          <a:lstStyle>
            <a:lvl1pPr marL="0" indent="0">
              <a:spcBef>
                <a:spcPts val="400"/>
              </a:spcBef>
              <a:buNone/>
              <a:defRPr sz="1600">
                <a:latin typeface="ClanPro-Book" panose="020B0604020101020102" pitchFamily="34" charset="-18"/>
              </a:defRPr>
            </a:lvl1pPr>
          </a:lstStyle>
          <a:p>
            <a:pPr lvl="0"/>
            <a:r>
              <a:rPr lang="fr-FR" dirty="0"/>
              <a:t>+385 </a:t>
            </a:r>
            <a:r>
              <a:rPr lang="hr-HR" dirty="0"/>
              <a:t>99 000 000</a:t>
            </a:r>
            <a:endParaRPr lang="fr-FR" dirty="0"/>
          </a:p>
          <a:p>
            <a:pPr lvl="0"/>
            <a:r>
              <a:rPr lang="fr-FR" dirty="0"/>
              <a:t>info@</a:t>
            </a:r>
            <a:r>
              <a:rPr lang="hr-HR" dirty="0" err="1"/>
              <a:t>hzz</a:t>
            </a:r>
            <a:r>
              <a:rPr lang="fr-FR" dirty="0"/>
              <a:t>.</a:t>
            </a:r>
            <a:r>
              <a:rPr lang="fr-FR" dirty="0" err="1"/>
              <a:t>hr</a:t>
            </a:r>
            <a:endParaRPr lang="fr-FR" dirty="0"/>
          </a:p>
          <a:p>
            <a:pPr lvl="0"/>
            <a:r>
              <a:rPr lang="hr-HR" dirty="0"/>
              <a:t>Ulica 3, 10 000 Zagreb</a:t>
            </a:r>
            <a:endParaRPr lang="fr-FR" dirty="0"/>
          </a:p>
        </p:txBody>
      </p:sp>
    </p:spTree>
    <p:extLst>
      <p:ext uri="{BB962C8B-B14F-4D97-AF65-F5344CB8AC3E}">
        <p14:creationId xmlns:p14="http://schemas.microsoft.com/office/powerpoint/2010/main" val="22954606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naslov-desno teks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CF12568-7B78-AB48-827B-9A2DF1019D8A}"/>
              </a:ext>
            </a:extLst>
          </p:cNvPr>
          <p:cNvPicPr>
            <a:picLocks noChangeAspect="1"/>
          </p:cNvPicPr>
          <p:nvPr userDrawn="1"/>
        </p:nvPicPr>
        <p:blipFill>
          <a:blip r:embed="rId2"/>
          <a:srcRect/>
          <a:stretch/>
        </p:blipFill>
        <p:spPr>
          <a:xfrm>
            <a:off x="0" y="1"/>
            <a:ext cx="6289882" cy="6858000"/>
          </a:xfrm>
          <a:prstGeom prst="rect">
            <a:avLst/>
          </a:prstGeom>
        </p:spPr>
      </p:pic>
      <p:sp>
        <p:nvSpPr>
          <p:cNvPr id="13" name="Title Placeholder 5">
            <a:extLst>
              <a:ext uri="{FF2B5EF4-FFF2-40B4-BE49-F238E27FC236}">
                <a16:creationId xmlns:a16="http://schemas.microsoft.com/office/drawing/2014/main" id="{9E737B2D-F6FD-8147-9F47-22CAA0AAC793}"/>
              </a:ext>
            </a:extLst>
          </p:cNvPr>
          <p:cNvSpPr>
            <a:spLocks noGrp="1"/>
          </p:cNvSpPr>
          <p:nvPr>
            <p:ph type="title" hasCustomPrompt="1"/>
          </p:nvPr>
        </p:nvSpPr>
        <p:spPr bwMode="auto">
          <a:xfrm>
            <a:off x="475866" y="1681566"/>
            <a:ext cx="4375103" cy="2148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normAutofit/>
          </a:bodyPr>
          <a:lstStyle>
            <a:lvl1pPr>
              <a:defRPr sz="3200" b="0" i="0">
                <a:solidFill>
                  <a:schemeClr val="bg1"/>
                </a:solidFill>
                <a:latin typeface="Calibri" panose="020F0502020204030204" pitchFamily="34" charset="0"/>
                <a:cs typeface="Calibri" panose="020F0502020204030204" pitchFamily="34" charset="0"/>
              </a:defRPr>
            </a:lvl1pPr>
          </a:lstStyle>
          <a:p>
            <a:pPr lvl="0"/>
            <a:r>
              <a:rPr lang="en-US" dirty="0" err="1"/>
              <a:t>Naslov</a:t>
            </a:r>
            <a:endParaRPr lang="en-GB" dirty="0"/>
          </a:p>
        </p:txBody>
      </p:sp>
      <p:sp>
        <p:nvSpPr>
          <p:cNvPr id="7" name="Text Placeholder 2">
            <a:extLst>
              <a:ext uri="{FF2B5EF4-FFF2-40B4-BE49-F238E27FC236}">
                <a16:creationId xmlns:a16="http://schemas.microsoft.com/office/drawing/2014/main" id="{CD9CAD08-D73E-7545-87F9-60CAF1DF4B7C}"/>
              </a:ext>
            </a:extLst>
          </p:cNvPr>
          <p:cNvSpPr>
            <a:spLocks noGrp="1"/>
          </p:cNvSpPr>
          <p:nvPr>
            <p:ph type="body" idx="1" hasCustomPrompt="1"/>
          </p:nvPr>
        </p:nvSpPr>
        <p:spPr>
          <a:xfrm>
            <a:off x="6096000" y="472698"/>
            <a:ext cx="5353334" cy="5912604"/>
          </a:xfrm>
          <a:prstGeom prst="rect">
            <a:avLst/>
          </a:prstGeom>
          <a:noFill/>
        </p:spPr>
        <p:txBody>
          <a:bodyPr anchor="ctr"/>
          <a:lstStyle>
            <a:lvl1pPr marL="0" indent="0">
              <a:lnSpc>
                <a:spcPct val="100000"/>
              </a:lnSpc>
              <a:buNone/>
              <a:defRPr sz="1800" b="0" i="0">
                <a:solidFill>
                  <a:srgbClr val="39454F"/>
                </a:solidFill>
                <a:latin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Tekst</a:t>
            </a:r>
            <a:endParaRPr lang="en-GB" dirty="0"/>
          </a:p>
        </p:txBody>
      </p:sp>
      <p:sp>
        <p:nvSpPr>
          <p:cNvPr id="9" name="Text Placeholder 23">
            <a:extLst>
              <a:ext uri="{FF2B5EF4-FFF2-40B4-BE49-F238E27FC236}">
                <a16:creationId xmlns:a16="http://schemas.microsoft.com/office/drawing/2014/main" id="{74639483-DB0B-5646-B468-54ACD76059A7}"/>
              </a:ext>
            </a:extLst>
          </p:cNvPr>
          <p:cNvSpPr>
            <a:spLocks noGrp="1"/>
          </p:cNvSpPr>
          <p:nvPr>
            <p:ph type="body" sz="quarter" idx="13" hasCustomPrompt="1"/>
          </p:nvPr>
        </p:nvSpPr>
        <p:spPr>
          <a:xfrm>
            <a:off x="476250" y="4007710"/>
            <a:ext cx="4374719" cy="976520"/>
          </a:xfrm>
          <a:prstGeom prst="rect">
            <a:avLst/>
          </a:prstGeom>
        </p:spPr>
        <p:txBody>
          <a:bodyPr anchor="t" anchorCtr="0"/>
          <a:lstStyle>
            <a:lvl1pPr marL="0" indent="0">
              <a:buFontTx/>
              <a:buNone/>
              <a:defRPr b="0" i="0">
                <a:solidFill>
                  <a:schemeClr val="bg1"/>
                </a:solidFill>
                <a:latin typeface="Calibri Light" panose="020F0302020204030204" pitchFamily="34" charset="0"/>
                <a:cs typeface="Calibri Light" panose="020F0302020204030204" pitchFamily="34" charset="0"/>
              </a:defRPr>
            </a:lvl1pPr>
          </a:lstStyle>
          <a:p>
            <a:pPr lvl="0"/>
            <a:r>
              <a:rPr lang="en-HR" dirty="0"/>
              <a:t>Podnaslov</a:t>
            </a:r>
          </a:p>
        </p:txBody>
      </p:sp>
      <p:pic>
        <p:nvPicPr>
          <p:cNvPr id="11" name="Picture 10">
            <a:extLst>
              <a:ext uri="{FF2B5EF4-FFF2-40B4-BE49-F238E27FC236}">
                <a16:creationId xmlns:a16="http://schemas.microsoft.com/office/drawing/2014/main" id="{2E0C4F11-FDB4-534B-B839-3873EF31BCD8}"/>
              </a:ext>
            </a:extLst>
          </p:cNvPr>
          <p:cNvPicPr>
            <a:picLocks noChangeAspect="1"/>
          </p:cNvPicPr>
          <p:nvPr userDrawn="1"/>
        </p:nvPicPr>
        <p:blipFill>
          <a:blip r:embed="rId3"/>
          <a:stretch>
            <a:fillRect/>
          </a:stretch>
        </p:blipFill>
        <p:spPr>
          <a:xfrm>
            <a:off x="475864" y="5959628"/>
            <a:ext cx="1750438" cy="600357"/>
          </a:xfrm>
          <a:prstGeom prst="rect">
            <a:avLst/>
          </a:prstGeom>
        </p:spPr>
      </p:pic>
    </p:spTree>
    <p:extLst>
      <p:ext uri="{BB962C8B-B14F-4D97-AF65-F5344CB8AC3E}">
        <p14:creationId xmlns:p14="http://schemas.microsoft.com/office/powerpoint/2010/main" val="22586662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prijelazni slide">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63"/>
            <a:ext cx="1218565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6250" y="5959475"/>
            <a:ext cx="1749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Placeholder 5">
            <a:extLst>
              <a:ext uri="{FF2B5EF4-FFF2-40B4-BE49-F238E27FC236}">
                <a16:creationId xmlns:a16="http://schemas.microsoft.com/office/drawing/2014/main" id="{0D97E39E-3ED3-274C-8C50-72B714456437}"/>
              </a:ext>
            </a:extLst>
          </p:cNvPr>
          <p:cNvSpPr>
            <a:spLocks noGrp="1"/>
          </p:cNvSpPr>
          <p:nvPr>
            <p:ph type="title"/>
          </p:nvPr>
        </p:nvSpPr>
        <p:spPr bwMode="auto">
          <a:xfrm>
            <a:off x="475865" y="1361992"/>
            <a:ext cx="11011569" cy="1008123"/>
          </a:xfrm>
          <a:prstGeom prst="rect">
            <a:avLst/>
          </a:prstGeom>
          <a:noFill/>
          <a:ln>
            <a:noFill/>
          </a:ln>
          <a:extLst>
            <a:ext uri="{909E8E84-426E-40dd-AFC4-6F175D3DCCD1}"/>
            <a:ext uri="{91240B29-F687-4f45-9708-019B960494DF}"/>
          </a:extLst>
        </p:spPr>
        <p:txBody>
          <a:bodyPr anchor="b">
            <a:normAutofit/>
          </a:bodyPr>
          <a:lstStyle>
            <a:lvl1pPr>
              <a:defRPr sz="3000" b="0" i="0">
                <a:solidFill>
                  <a:srgbClr val="464646"/>
                </a:solidFill>
                <a:latin typeface="Calibri Light" panose="020F0302020204030204" pitchFamily="34" charset="0"/>
                <a:cs typeface="Calibri Light" panose="020F0302020204030204" pitchFamily="34" charset="0"/>
              </a:defRPr>
            </a:lvl1pPr>
          </a:lstStyle>
          <a:p>
            <a:pPr lvl="0"/>
            <a:r>
              <a:rPr lang="en-US"/>
              <a:t>Click to edit Master title style</a:t>
            </a:r>
            <a:endParaRPr lang="en-GB" dirty="0"/>
          </a:p>
        </p:txBody>
      </p:sp>
      <p:sp>
        <p:nvSpPr>
          <p:cNvPr id="10" name="Text Placeholder 23">
            <a:extLst>
              <a:ext uri="{FF2B5EF4-FFF2-40B4-BE49-F238E27FC236}">
                <a16:creationId xmlns:a16="http://schemas.microsoft.com/office/drawing/2014/main" id="{CE1FDCE3-2983-C348-904B-A5122CF0F569}"/>
              </a:ext>
            </a:extLst>
          </p:cNvPr>
          <p:cNvSpPr>
            <a:spLocks noGrp="1"/>
          </p:cNvSpPr>
          <p:nvPr>
            <p:ph type="body" sz="quarter" idx="13"/>
          </p:nvPr>
        </p:nvSpPr>
        <p:spPr>
          <a:xfrm>
            <a:off x="476251" y="2492125"/>
            <a:ext cx="11011183" cy="568325"/>
          </a:xfrm>
          <a:prstGeom prst="rect">
            <a:avLst/>
          </a:prstGeom>
        </p:spPr>
        <p:txBody>
          <a:bodyPr anchor="t" anchorCtr="0"/>
          <a:lstStyle>
            <a:lvl1pPr marL="0" indent="0">
              <a:buFontTx/>
              <a:buNone/>
              <a:defRPr b="0" i="0">
                <a:solidFill>
                  <a:srgbClr val="464646"/>
                </a:solidFill>
                <a:latin typeface="Calibri Light" panose="020F0302020204030204" pitchFamily="34" charset="0"/>
                <a:cs typeface="Calibri Light" panose="020F0302020204030204" pitchFamily="34" charset="0"/>
              </a:defRPr>
            </a:lvl1pPr>
          </a:lstStyle>
          <a:p>
            <a:pPr lvl="0"/>
            <a:r>
              <a:rPr lang="en-US"/>
              <a:t>Edit Master text styles</a:t>
            </a:r>
          </a:p>
        </p:txBody>
      </p:sp>
    </p:spTree>
    <p:extLst>
      <p:ext uri="{BB962C8B-B14F-4D97-AF65-F5344CB8AC3E}">
        <p14:creationId xmlns:p14="http://schemas.microsoft.com/office/powerpoint/2010/main" val="20515994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4A68404-17C7-E562-ED47-07C6DE8B979A}"/>
              </a:ext>
            </a:extLst>
          </p:cNvPr>
          <p:cNvSpPr>
            <a:spLocks noGrp="1"/>
          </p:cNvSpPr>
          <p:nvPr>
            <p:ph type="ctrTitle"/>
          </p:nvPr>
        </p:nvSpPr>
        <p:spPr>
          <a:xfrm>
            <a:off x="1524000" y="1122363"/>
            <a:ext cx="9144000" cy="2387600"/>
          </a:xfrm>
        </p:spPr>
        <p:txBody>
          <a:bodyPr anchor="b"/>
          <a:lstStyle>
            <a:lvl1pPr algn="ctr">
              <a:defRPr sz="6000"/>
            </a:lvl1pPr>
          </a:lstStyle>
          <a:p>
            <a:r>
              <a:rPr lang="hr-HR"/>
              <a:t>Kliknite da biste uredili stil naslova matrice</a:t>
            </a:r>
          </a:p>
        </p:txBody>
      </p:sp>
      <p:sp>
        <p:nvSpPr>
          <p:cNvPr id="3" name="Podnaslov 2">
            <a:extLst>
              <a:ext uri="{FF2B5EF4-FFF2-40B4-BE49-F238E27FC236}">
                <a16:creationId xmlns:a16="http://schemas.microsoft.com/office/drawing/2014/main" id="{F00D4D1D-6251-DA46-CAB0-FD9BD9C522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a:t>Kliknite da biste uredili stil podnaslova matrice</a:t>
            </a:r>
          </a:p>
        </p:txBody>
      </p:sp>
      <p:sp>
        <p:nvSpPr>
          <p:cNvPr id="4" name="Rezervirano mjesto datuma 3">
            <a:extLst>
              <a:ext uri="{FF2B5EF4-FFF2-40B4-BE49-F238E27FC236}">
                <a16:creationId xmlns:a16="http://schemas.microsoft.com/office/drawing/2014/main" id="{7D628846-AA88-3FE8-B58C-0E98DDDC83CD}"/>
              </a:ext>
            </a:extLst>
          </p:cNvPr>
          <p:cNvSpPr>
            <a:spLocks noGrp="1"/>
          </p:cNvSpPr>
          <p:nvPr>
            <p:ph type="dt" sz="half" idx="10"/>
          </p:nvPr>
        </p:nvSpPr>
        <p:spPr/>
        <p:txBody>
          <a:bodyPr/>
          <a:lstStyle/>
          <a:p>
            <a:fld id="{FCE87E0A-66E1-4E48-A547-3774DACF03AD}" type="datetimeFigureOut">
              <a:rPr lang="hr-HR" smtClean="0"/>
              <a:t>4.2.2025.</a:t>
            </a:fld>
            <a:endParaRPr lang="hr-HR"/>
          </a:p>
        </p:txBody>
      </p:sp>
      <p:sp>
        <p:nvSpPr>
          <p:cNvPr id="5" name="Rezervirano mjesto podnožja 4">
            <a:extLst>
              <a:ext uri="{FF2B5EF4-FFF2-40B4-BE49-F238E27FC236}">
                <a16:creationId xmlns:a16="http://schemas.microsoft.com/office/drawing/2014/main" id="{89095C1B-0F7E-4675-7883-19EB7EE441CC}"/>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48CEF99F-0086-AEC8-683F-CACFE3BC9671}"/>
              </a:ext>
            </a:extLst>
          </p:cNvPr>
          <p:cNvSpPr>
            <a:spLocks noGrp="1"/>
          </p:cNvSpPr>
          <p:nvPr>
            <p:ph type="sldNum" sz="quarter" idx="12"/>
          </p:nvPr>
        </p:nvSpPr>
        <p:spPr/>
        <p:txBody>
          <a:bodyPr/>
          <a:lstStyle/>
          <a:p>
            <a:fld id="{B7CAFAC4-EA14-4181-A702-978F1DE60636}" type="slidenum">
              <a:rPr lang="hr-HR" smtClean="0"/>
              <a:t>‹#›</a:t>
            </a:fld>
            <a:endParaRPr lang="hr-HR"/>
          </a:p>
        </p:txBody>
      </p:sp>
    </p:spTree>
    <p:extLst>
      <p:ext uri="{BB962C8B-B14F-4D97-AF65-F5344CB8AC3E}">
        <p14:creationId xmlns:p14="http://schemas.microsoft.com/office/powerpoint/2010/main" val="4501880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5E59E0E-C8A2-6348-194F-BB884807B148}"/>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9DA4DBF4-8FE3-558F-E5B6-431CCACEE8AB}"/>
              </a:ext>
            </a:extLst>
          </p:cNvPr>
          <p:cNvSpPr>
            <a:spLocks noGrp="1"/>
          </p:cNvSpPr>
          <p:nvPr>
            <p:ph idx="1"/>
          </p:nvPr>
        </p:nvSpPr>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660AABBD-3CB5-72C8-67A6-20E341AB266F}"/>
              </a:ext>
            </a:extLst>
          </p:cNvPr>
          <p:cNvSpPr>
            <a:spLocks noGrp="1"/>
          </p:cNvSpPr>
          <p:nvPr>
            <p:ph type="dt" sz="half" idx="10"/>
          </p:nvPr>
        </p:nvSpPr>
        <p:spPr/>
        <p:txBody>
          <a:bodyPr/>
          <a:lstStyle/>
          <a:p>
            <a:fld id="{FCE87E0A-66E1-4E48-A547-3774DACF03AD}" type="datetimeFigureOut">
              <a:rPr lang="hr-HR" smtClean="0"/>
              <a:t>4.2.2025.</a:t>
            </a:fld>
            <a:endParaRPr lang="hr-HR"/>
          </a:p>
        </p:txBody>
      </p:sp>
      <p:sp>
        <p:nvSpPr>
          <p:cNvPr id="5" name="Rezervirano mjesto podnožja 4">
            <a:extLst>
              <a:ext uri="{FF2B5EF4-FFF2-40B4-BE49-F238E27FC236}">
                <a16:creationId xmlns:a16="http://schemas.microsoft.com/office/drawing/2014/main" id="{9D449193-9F53-7C98-75A8-323567BB3D85}"/>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795A6331-00F6-EE0A-136B-EEC1372BDE90}"/>
              </a:ext>
            </a:extLst>
          </p:cNvPr>
          <p:cNvSpPr>
            <a:spLocks noGrp="1"/>
          </p:cNvSpPr>
          <p:nvPr>
            <p:ph type="sldNum" sz="quarter" idx="12"/>
          </p:nvPr>
        </p:nvSpPr>
        <p:spPr/>
        <p:txBody>
          <a:bodyPr/>
          <a:lstStyle/>
          <a:p>
            <a:fld id="{B7CAFAC4-EA14-4181-A702-978F1DE60636}" type="slidenum">
              <a:rPr lang="hr-HR" smtClean="0"/>
              <a:t>‹#›</a:t>
            </a:fld>
            <a:endParaRPr lang="hr-HR"/>
          </a:p>
        </p:txBody>
      </p:sp>
    </p:spTree>
    <p:extLst>
      <p:ext uri="{BB962C8B-B14F-4D97-AF65-F5344CB8AC3E}">
        <p14:creationId xmlns:p14="http://schemas.microsoft.com/office/powerpoint/2010/main" val="18029253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A1CECFF-2FAB-9D7C-B635-DF48F09A8AA6}"/>
              </a:ext>
            </a:extLst>
          </p:cNvPr>
          <p:cNvSpPr>
            <a:spLocks noGrp="1"/>
          </p:cNvSpPr>
          <p:nvPr>
            <p:ph type="title"/>
          </p:nvPr>
        </p:nvSpPr>
        <p:spPr>
          <a:xfrm>
            <a:off x="831850" y="1709738"/>
            <a:ext cx="10515600" cy="2852737"/>
          </a:xfrm>
        </p:spPr>
        <p:txBody>
          <a:bodyPr anchor="b"/>
          <a:lstStyle>
            <a:lvl1pPr>
              <a:defRPr sz="6000"/>
            </a:lvl1pPr>
          </a:lstStyle>
          <a:p>
            <a:r>
              <a:rPr lang="hr-HR"/>
              <a:t>Kliknite da biste uredili stil naslova matrice</a:t>
            </a:r>
          </a:p>
        </p:txBody>
      </p:sp>
      <p:sp>
        <p:nvSpPr>
          <p:cNvPr id="3" name="Rezervirano mjesto teksta 2">
            <a:extLst>
              <a:ext uri="{FF2B5EF4-FFF2-40B4-BE49-F238E27FC236}">
                <a16:creationId xmlns:a16="http://schemas.microsoft.com/office/drawing/2014/main" id="{7B3AA3CC-71D4-5DE6-DAFC-FB8A2E4E010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r-HR"/>
              <a:t>Kliknite da biste uredili matrice</a:t>
            </a:r>
          </a:p>
        </p:txBody>
      </p:sp>
      <p:sp>
        <p:nvSpPr>
          <p:cNvPr id="4" name="Rezervirano mjesto datuma 3">
            <a:extLst>
              <a:ext uri="{FF2B5EF4-FFF2-40B4-BE49-F238E27FC236}">
                <a16:creationId xmlns:a16="http://schemas.microsoft.com/office/drawing/2014/main" id="{5FE3A022-0B2F-ABE6-FC79-28BA8FC77812}"/>
              </a:ext>
            </a:extLst>
          </p:cNvPr>
          <p:cNvSpPr>
            <a:spLocks noGrp="1"/>
          </p:cNvSpPr>
          <p:nvPr>
            <p:ph type="dt" sz="half" idx="10"/>
          </p:nvPr>
        </p:nvSpPr>
        <p:spPr/>
        <p:txBody>
          <a:bodyPr/>
          <a:lstStyle/>
          <a:p>
            <a:fld id="{FCE87E0A-66E1-4E48-A547-3774DACF03AD}" type="datetimeFigureOut">
              <a:rPr lang="hr-HR" smtClean="0"/>
              <a:t>4.2.2025.</a:t>
            </a:fld>
            <a:endParaRPr lang="hr-HR"/>
          </a:p>
        </p:txBody>
      </p:sp>
      <p:sp>
        <p:nvSpPr>
          <p:cNvPr id="5" name="Rezervirano mjesto podnožja 4">
            <a:extLst>
              <a:ext uri="{FF2B5EF4-FFF2-40B4-BE49-F238E27FC236}">
                <a16:creationId xmlns:a16="http://schemas.microsoft.com/office/drawing/2014/main" id="{ED827EA2-2F9C-B1A8-7DF9-4B9C8D56BDA1}"/>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5D7CE266-5298-99C8-F0F6-4489BA982B53}"/>
              </a:ext>
            </a:extLst>
          </p:cNvPr>
          <p:cNvSpPr>
            <a:spLocks noGrp="1"/>
          </p:cNvSpPr>
          <p:nvPr>
            <p:ph type="sldNum" sz="quarter" idx="12"/>
          </p:nvPr>
        </p:nvSpPr>
        <p:spPr/>
        <p:txBody>
          <a:bodyPr/>
          <a:lstStyle/>
          <a:p>
            <a:fld id="{B7CAFAC4-EA14-4181-A702-978F1DE60636}" type="slidenum">
              <a:rPr lang="hr-HR" smtClean="0"/>
              <a:t>‹#›</a:t>
            </a:fld>
            <a:endParaRPr lang="hr-HR"/>
          </a:p>
        </p:txBody>
      </p:sp>
    </p:spTree>
    <p:extLst>
      <p:ext uri="{BB962C8B-B14F-4D97-AF65-F5344CB8AC3E}">
        <p14:creationId xmlns:p14="http://schemas.microsoft.com/office/powerpoint/2010/main" val="30188021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ACD94AD-D030-DF6D-AB48-4FBB867303EF}"/>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7A84A966-A7D3-DC17-FBA1-47C55122B446}"/>
              </a:ext>
            </a:extLst>
          </p:cNvPr>
          <p:cNvSpPr>
            <a:spLocks noGrp="1"/>
          </p:cNvSpPr>
          <p:nvPr>
            <p:ph sz="half" idx="1"/>
          </p:nvPr>
        </p:nvSpPr>
        <p:spPr>
          <a:xfrm>
            <a:off x="838200" y="1825625"/>
            <a:ext cx="5181600" cy="435133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sadržaja 3">
            <a:extLst>
              <a:ext uri="{FF2B5EF4-FFF2-40B4-BE49-F238E27FC236}">
                <a16:creationId xmlns:a16="http://schemas.microsoft.com/office/drawing/2014/main" id="{535EB40A-1212-57AC-00D2-9B34957BA84A}"/>
              </a:ext>
            </a:extLst>
          </p:cNvPr>
          <p:cNvSpPr>
            <a:spLocks noGrp="1"/>
          </p:cNvSpPr>
          <p:nvPr>
            <p:ph sz="half" idx="2"/>
          </p:nvPr>
        </p:nvSpPr>
        <p:spPr>
          <a:xfrm>
            <a:off x="6172200" y="1825625"/>
            <a:ext cx="5181600" cy="435133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5" name="Rezervirano mjesto datuma 4">
            <a:extLst>
              <a:ext uri="{FF2B5EF4-FFF2-40B4-BE49-F238E27FC236}">
                <a16:creationId xmlns:a16="http://schemas.microsoft.com/office/drawing/2014/main" id="{FB79B7BA-6E9C-6FCF-3FF9-DE72C75D3B0C}"/>
              </a:ext>
            </a:extLst>
          </p:cNvPr>
          <p:cNvSpPr>
            <a:spLocks noGrp="1"/>
          </p:cNvSpPr>
          <p:nvPr>
            <p:ph type="dt" sz="half" idx="10"/>
          </p:nvPr>
        </p:nvSpPr>
        <p:spPr/>
        <p:txBody>
          <a:bodyPr/>
          <a:lstStyle/>
          <a:p>
            <a:fld id="{FCE87E0A-66E1-4E48-A547-3774DACF03AD}" type="datetimeFigureOut">
              <a:rPr lang="hr-HR" smtClean="0"/>
              <a:t>4.2.2025.</a:t>
            </a:fld>
            <a:endParaRPr lang="hr-HR"/>
          </a:p>
        </p:txBody>
      </p:sp>
      <p:sp>
        <p:nvSpPr>
          <p:cNvPr id="6" name="Rezervirano mjesto podnožja 5">
            <a:extLst>
              <a:ext uri="{FF2B5EF4-FFF2-40B4-BE49-F238E27FC236}">
                <a16:creationId xmlns:a16="http://schemas.microsoft.com/office/drawing/2014/main" id="{1CA3F25E-4C03-0850-C6AE-B6D80F277F9A}"/>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CFB24802-5126-9198-F49E-4BE6CA1DDDE7}"/>
              </a:ext>
            </a:extLst>
          </p:cNvPr>
          <p:cNvSpPr>
            <a:spLocks noGrp="1"/>
          </p:cNvSpPr>
          <p:nvPr>
            <p:ph type="sldNum" sz="quarter" idx="12"/>
          </p:nvPr>
        </p:nvSpPr>
        <p:spPr/>
        <p:txBody>
          <a:bodyPr/>
          <a:lstStyle/>
          <a:p>
            <a:fld id="{B7CAFAC4-EA14-4181-A702-978F1DE60636}" type="slidenum">
              <a:rPr lang="hr-HR" smtClean="0"/>
              <a:t>‹#›</a:t>
            </a:fld>
            <a:endParaRPr lang="hr-HR"/>
          </a:p>
        </p:txBody>
      </p:sp>
    </p:spTree>
    <p:extLst>
      <p:ext uri="{BB962C8B-B14F-4D97-AF65-F5344CB8AC3E}">
        <p14:creationId xmlns:p14="http://schemas.microsoft.com/office/powerpoint/2010/main" val="17304624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8AF0EC1-3135-E4E5-CFC0-69C5370C8D0F}"/>
              </a:ext>
            </a:extLst>
          </p:cNvPr>
          <p:cNvSpPr>
            <a:spLocks noGrp="1"/>
          </p:cNvSpPr>
          <p:nvPr>
            <p:ph type="title"/>
          </p:nvPr>
        </p:nvSpPr>
        <p:spPr>
          <a:xfrm>
            <a:off x="839788" y="365125"/>
            <a:ext cx="10515600" cy="1325563"/>
          </a:xfrm>
        </p:spPr>
        <p:txBody>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F3BD9EFB-AAE7-D03F-A79F-1279F04139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4" name="Rezervirano mjesto sadržaja 3">
            <a:extLst>
              <a:ext uri="{FF2B5EF4-FFF2-40B4-BE49-F238E27FC236}">
                <a16:creationId xmlns:a16="http://schemas.microsoft.com/office/drawing/2014/main" id="{BCE389E9-5331-8738-2F3E-0BC560E72767}"/>
              </a:ext>
            </a:extLst>
          </p:cNvPr>
          <p:cNvSpPr>
            <a:spLocks noGrp="1"/>
          </p:cNvSpPr>
          <p:nvPr>
            <p:ph sz="half" idx="2"/>
          </p:nvPr>
        </p:nvSpPr>
        <p:spPr>
          <a:xfrm>
            <a:off x="839788" y="2505075"/>
            <a:ext cx="5157787" cy="368458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5" name="Rezervirano mjesto teksta 4">
            <a:extLst>
              <a:ext uri="{FF2B5EF4-FFF2-40B4-BE49-F238E27FC236}">
                <a16:creationId xmlns:a16="http://schemas.microsoft.com/office/drawing/2014/main" id="{13346FEB-6840-4973-EC8C-DC68BC3436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6" name="Rezervirano mjesto sadržaja 5">
            <a:extLst>
              <a:ext uri="{FF2B5EF4-FFF2-40B4-BE49-F238E27FC236}">
                <a16:creationId xmlns:a16="http://schemas.microsoft.com/office/drawing/2014/main" id="{DD1D9D2A-A358-AC07-CD4E-82443AE6F45F}"/>
              </a:ext>
            </a:extLst>
          </p:cNvPr>
          <p:cNvSpPr>
            <a:spLocks noGrp="1"/>
          </p:cNvSpPr>
          <p:nvPr>
            <p:ph sz="quarter" idx="4"/>
          </p:nvPr>
        </p:nvSpPr>
        <p:spPr>
          <a:xfrm>
            <a:off x="6172200" y="2505075"/>
            <a:ext cx="5183188" cy="368458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7" name="Rezervirano mjesto datuma 6">
            <a:extLst>
              <a:ext uri="{FF2B5EF4-FFF2-40B4-BE49-F238E27FC236}">
                <a16:creationId xmlns:a16="http://schemas.microsoft.com/office/drawing/2014/main" id="{8653A81B-1C16-EE8A-7346-DBBA072726AD}"/>
              </a:ext>
            </a:extLst>
          </p:cNvPr>
          <p:cNvSpPr>
            <a:spLocks noGrp="1"/>
          </p:cNvSpPr>
          <p:nvPr>
            <p:ph type="dt" sz="half" idx="10"/>
          </p:nvPr>
        </p:nvSpPr>
        <p:spPr/>
        <p:txBody>
          <a:bodyPr/>
          <a:lstStyle/>
          <a:p>
            <a:fld id="{FCE87E0A-66E1-4E48-A547-3774DACF03AD}" type="datetimeFigureOut">
              <a:rPr lang="hr-HR" smtClean="0"/>
              <a:t>4.2.2025.</a:t>
            </a:fld>
            <a:endParaRPr lang="hr-HR"/>
          </a:p>
        </p:txBody>
      </p:sp>
      <p:sp>
        <p:nvSpPr>
          <p:cNvPr id="8" name="Rezervirano mjesto podnožja 7">
            <a:extLst>
              <a:ext uri="{FF2B5EF4-FFF2-40B4-BE49-F238E27FC236}">
                <a16:creationId xmlns:a16="http://schemas.microsoft.com/office/drawing/2014/main" id="{6E39E79F-41A5-FB3E-1BA1-BDF5A92788E4}"/>
              </a:ext>
            </a:extLst>
          </p:cNvPr>
          <p:cNvSpPr>
            <a:spLocks noGrp="1"/>
          </p:cNvSpPr>
          <p:nvPr>
            <p:ph type="ftr" sz="quarter" idx="11"/>
          </p:nvPr>
        </p:nvSpPr>
        <p:spPr/>
        <p:txBody>
          <a:bodyPr/>
          <a:lstStyle/>
          <a:p>
            <a:endParaRPr lang="hr-HR"/>
          </a:p>
        </p:txBody>
      </p:sp>
      <p:sp>
        <p:nvSpPr>
          <p:cNvPr id="9" name="Rezervirano mjesto broja slajda 8">
            <a:extLst>
              <a:ext uri="{FF2B5EF4-FFF2-40B4-BE49-F238E27FC236}">
                <a16:creationId xmlns:a16="http://schemas.microsoft.com/office/drawing/2014/main" id="{6AD098D7-B577-A2D9-6B39-253AF9C86BB9}"/>
              </a:ext>
            </a:extLst>
          </p:cNvPr>
          <p:cNvSpPr>
            <a:spLocks noGrp="1"/>
          </p:cNvSpPr>
          <p:nvPr>
            <p:ph type="sldNum" sz="quarter" idx="12"/>
          </p:nvPr>
        </p:nvSpPr>
        <p:spPr/>
        <p:txBody>
          <a:bodyPr/>
          <a:lstStyle/>
          <a:p>
            <a:fld id="{B7CAFAC4-EA14-4181-A702-978F1DE60636}" type="slidenum">
              <a:rPr lang="hr-HR" smtClean="0"/>
              <a:t>‹#›</a:t>
            </a:fld>
            <a:endParaRPr lang="hr-HR"/>
          </a:p>
        </p:txBody>
      </p:sp>
    </p:spTree>
    <p:extLst>
      <p:ext uri="{BB962C8B-B14F-4D97-AF65-F5344CB8AC3E}">
        <p14:creationId xmlns:p14="http://schemas.microsoft.com/office/powerpoint/2010/main" val="24289341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650E0AB-BF30-6432-5E52-342C3114E2EF}"/>
              </a:ext>
            </a:extLst>
          </p:cNvPr>
          <p:cNvSpPr>
            <a:spLocks noGrp="1"/>
          </p:cNvSpPr>
          <p:nvPr>
            <p:ph type="title"/>
          </p:nvPr>
        </p:nvSpPr>
        <p:spPr/>
        <p:txBody>
          <a:bodyPr/>
          <a:lstStyle/>
          <a:p>
            <a:r>
              <a:rPr lang="hr-HR"/>
              <a:t>Kliknite da biste uredili stil naslova matrice</a:t>
            </a:r>
          </a:p>
        </p:txBody>
      </p:sp>
      <p:sp>
        <p:nvSpPr>
          <p:cNvPr id="3" name="Rezervirano mjesto datuma 2">
            <a:extLst>
              <a:ext uri="{FF2B5EF4-FFF2-40B4-BE49-F238E27FC236}">
                <a16:creationId xmlns:a16="http://schemas.microsoft.com/office/drawing/2014/main" id="{9D0845D6-414C-23BD-90BA-433AA7927FBA}"/>
              </a:ext>
            </a:extLst>
          </p:cNvPr>
          <p:cNvSpPr>
            <a:spLocks noGrp="1"/>
          </p:cNvSpPr>
          <p:nvPr>
            <p:ph type="dt" sz="half" idx="10"/>
          </p:nvPr>
        </p:nvSpPr>
        <p:spPr/>
        <p:txBody>
          <a:bodyPr/>
          <a:lstStyle/>
          <a:p>
            <a:fld id="{FCE87E0A-66E1-4E48-A547-3774DACF03AD}" type="datetimeFigureOut">
              <a:rPr lang="hr-HR" smtClean="0"/>
              <a:t>4.2.2025.</a:t>
            </a:fld>
            <a:endParaRPr lang="hr-HR"/>
          </a:p>
        </p:txBody>
      </p:sp>
      <p:sp>
        <p:nvSpPr>
          <p:cNvPr id="4" name="Rezervirano mjesto podnožja 3">
            <a:extLst>
              <a:ext uri="{FF2B5EF4-FFF2-40B4-BE49-F238E27FC236}">
                <a16:creationId xmlns:a16="http://schemas.microsoft.com/office/drawing/2014/main" id="{0EDB99D0-F3BD-B847-7DDC-2091FB976311}"/>
              </a:ext>
            </a:extLst>
          </p:cNvPr>
          <p:cNvSpPr>
            <a:spLocks noGrp="1"/>
          </p:cNvSpPr>
          <p:nvPr>
            <p:ph type="ftr" sz="quarter" idx="11"/>
          </p:nvPr>
        </p:nvSpPr>
        <p:spPr/>
        <p:txBody>
          <a:bodyPr/>
          <a:lstStyle/>
          <a:p>
            <a:endParaRPr lang="hr-HR"/>
          </a:p>
        </p:txBody>
      </p:sp>
      <p:sp>
        <p:nvSpPr>
          <p:cNvPr id="5" name="Rezervirano mjesto broja slajda 4">
            <a:extLst>
              <a:ext uri="{FF2B5EF4-FFF2-40B4-BE49-F238E27FC236}">
                <a16:creationId xmlns:a16="http://schemas.microsoft.com/office/drawing/2014/main" id="{77E32F49-853D-1108-2E35-071C845204C6}"/>
              </a:ext>
            </a:extLst>
          </p:cNvPr>
          <p:cNvSpPr>
            <a:spLocks noGrp="1"/>
          </p:cNvSpPr>
          <p:nvPr>
            <p:ph type="sldNum" sz="quarter" idx="12"/>
          </p:nvPr>
        </p:nvSpPr>
        <p:spPr/>
        <p:txBody>
          <a:bodyPr/>
          <a:lstStyle/>
          <a:p>
            <a:fld id="{B7CAFAC4-EA14-4181-A702-978F1DE60636}" type="slidenum">
              <a:rPr lang="hr-HR" smtClean="0"/>
              <a:t>‹#›</a:t>
            </a:fld>
            <a:endParaRPr lang="hr-HR"/>
          </a:p>
        </p:txBody>
      </p:sp>
    </p:spTree>
    <p:extLst>
      <p:ext uri="{BB962C8B-B14F-4D97-AF65-F5344CB8AC3E}">
        <p14:creationId xmlns:p14="http://schemas.microsoft.com/office/powerpoint/2010/main" val="3585412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anzicijski slide (bijela)">
    <p:spTree>
      <p:nvGrpSpPr>
        <p:cNvPr id="1" name=""/>
        <p:cNvGrpSpPr/>
        <p:nvPr/>
      </p:nvGrpSpPr>
      <p:grpSpPr>
        <a:xfrm>
          <a:off x="0" y="0"/>
          <a:ext cx="0" cy="0"/>
          <a:chOff x="0" y="0"/>
          <a:chExt cx="0" cy="0"/>
        </a:xfrm>
      </p:grpSpPr>
      <p:sp>
        <p:nvSpPr>
          <p:cNvPr id="8" name="Sous-titre 11">
            <a:extLst>
              <a:ext uri="{FF2B5EF4-FFF2-40B4-BE49-F238E27FC236}">
                <a16:creationId xmlns:a16="http://schemas.microsoft.com/office/drawing/2014/main" id="{62BD2045-79AA-C220-7FCB-E075529903AF}"/>
              </a:ext>
            </a:extLst>
          </p:cNvPr>
          <p:cNvSpPr>
            <a:spLocks noGrp="1"/>
          </p:cNvSpPr>
          <p:nvPr>
            <p:ph type="subTitle" idx="1"/>
          </p:nvPr>
        </p:nvSpPr>
        <p:spPr>
          <a:xfrm>
            <a:off x="571500" y="4744311"/>
            <a:ext cx="6718300" cy="1102895"/>
          </a:xfrm>
        </p:spPr>
        <p:txBody>
          <a:bodyPr>
            <a:normAutofit/>
          </a:bodyPr>
          <a:lstStyle>
            <a:lvl1pPr marL="0" indent="0">
              <a:buNone/>
              <a:defRPr sz="1800" b="0" i="0">
                <a:latin typeface="ClanPro-Book" panose="020B0604020101020102" pitchFamily="34" charset="-18"/>
              </a:defRPr>
            </a:lvl1pPr>
          </a:lstStyle>
          <a:p>
            <a:pPr algn="l"/>
            <a:endParaRPr lang="fr-FR" sz="1600" dirty="0">
              <a:latin typeface="ClanPro-Medium" panose="020B0604020101020102" pitchFamily="34" charset="77"/>
            </a:endParaRPr>
          </a:p>
        </p:txBody>
      </p:sp>
      <p:sp>
        <p:nvSpPr>
          <p:cNvPr id="10" name="Espace réservé du texte 9">
            <a:extLst>
              <a:ext uri="{FF2B5EF4-FFF2-40B4-BE49-F238E27FC236}">
                <a16:creationId xmlns:a16="http://schemas.microsoft.com/office/drawing/2014/main" id="{E9DCDC8F-50B7-3298-6CF2-A0F7993AB0BC}"/>
              </a:ext>
            </a:extLst>
          </p:cNvPr>
          <p:cNvSpPr>
            <a:spLocks noGrp="1"/>
          </p:cNvSpPr>
          <p:nvPr>
            <p:ph type="body" sz="quarter" idx="13" hasCustomPrompt="1"/>
          </p:nvPr>
        </p:nvSpPr>
        <p:spPr>
          <a:xfrm>
            <a:off x="571500" y="889000"/>
            <a:ext cx="7099300" cy="3357536"/>
          </a:xfrm>
        </p:spPr>
        <p:txBody>
          <a:bodyPr>
            <a:noAutofit/>
          </a:bodyPr>
          <a:lstStyle>
            <a:lvl1pPr marL="0" indent="0">
              <a:lnSpc>
                <a:spcPct val="90000"/>
              </a:lnSpc>
              <a:buNone/>
              <a:defRPr sz="8000" b="1" i="0">
                <a:latin typeface="ClanPro-Bold" panose="020B0804020101020102" pitchFamily="34" charset="-18"/>
              </a:defRPr>
            </a:lvl1pPr>
          </a:lstStyle>
          <a:p>
            <a:pPr lvl="0"/>
            <a:r>
              <a:rPr lang="fr-FR" dirty="0"/>
              <a:t>Click to </a:t>
            </a:r>
            <a:r>
              <a:rPr lang="fr-FR" dirty="0" err="1"/>
              <a:t>add</a:t>
            </a:r>
            <a:r>
              <a:rPr lang="fr-FR" dirty="0"/>
              <a:t> a </a:t>
            </a:r>
            <a:r>
              <a:rPr lang="fr-FR" dirty="0" err="1"/>
              <a:t>tittle</a:t>
            </a:r>
            <a:r>
              <a:rPr lang="fr-FR" dirty="0"/>
              <a:t> Lorem ipsum</a:t>
            </a:r>
          </a:p>
        </p:txBody>
      </p:sp>
    </p:spTree>
    <p:extLst>
      <p:ext uri="{BB962C8B-B14F-4D97-AF65-F5344CB8AC3E}">
        <p14:creationId xmlns:p14="http://schemas.microsoft.com/office/powerpoint/2010/main" val="554858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id="{513C153B-2077-C2C2-6864-0ACC9DDAC177}"/>
              </a:ext>
            </a:extLst>
          </p:cNvPr>
          <p:cNvSpPr>
            <a:spLocks noGrp="1"/>
          </p:cNvSpPr>
          <p:nvPr>
            <p:ph type="dt" sz="half" idx="10"/>
          </p:nvPr>
        </p:nvSpPr>
        <p:spPr/>
        <p:txBody>
          <a:bodyPr/>
          <a:lstStyle/>
          <a:p>
            <a:fld id="{FCE87E0A-66E1-4E48-A547-3774DACF03AD}" type="datetimeFigureOut">
              <a:rPr lang="hr-HR" smtClean="0"/>
              <a:t>4.2.2025.</a:t>
            </a:fld>
            <a:endParaRPr lang="hr-HR"/>
          </a:p>
        </p:txBody>
      </p:sp>
      <p:sp>
        <p:nvSpPr>
          <p:cNvPr id="3" name="Rezervirano mjesto podnožja 2">
            <a:extLst>
              <a:ext uri="{FF2B5EF4-FFF2-40B4-BE49-F238E27FC236}">
                <a16:creationId xmlns:a16="http://schemas.microsoft.com/office/drawing/2014/main" id="{0DB6482E-37E7-D87F-E744-E1EDE45B06D8}"/>
              </a:ext>
            </a:extLst>
          </p:cNvPr>
          <p:cNvSpPr>
            <a:spLocks noGrp="1"/>
          </p:cNvSpPr>
          <p:nvPr>
            <p:ph type="ftr" sz="quarter" idx="11"/>
          </p:nvPr>
        </p:nvSpPr>
        <p:spPr/>
        <p:txBody>
          <a:bodyPr/>
          <a:lstStyle/>
          <a:p>
            <a:endParaRPr lang="hr-HR"/>
          </a:p>
        </p:txBody>
      </p:sp>
      <p:sp>
        <p:nvSpPr>
          <p:cNvPr id="4" name="Rezervirano mjesto broja slajda 3">
            <a:extLst>
              <a:ext uri="{FF2B5EF4-FFF2-40B4-BE49-F238E27FC236}">
                <a16:creationId xmlns:a16="http://schemas.microsoft.com/office/drawing/2014/main" id="{6D551C8F-54A1-AFB7-AD9B-94465D11AB49}"/>
              </a:ext>
            </a:extLst>
          </p:cNvPr>
          <p:cNvSpPr>
            <a:spLocks noGrp="1"/>
          </p:cNvSpPr>
          <p:nvPr>
            <p:ph type="sldNum" sz="quarter" idx="12"/>
          </p:nvPr>
        </p:nvSpPr>
        <p:spPr/>
        <p:txBody>
          <a:bodyPr/>
          <a:lstStyle/>
          <a:p>
            <a:fld id="{B7CAFAC4-EA14-4181-A702-978F1DE60636}" type="slidenum">
              <a:rPr lang="hr-HR" smtClean="0"/>
              <a:t>‹#›</a:t>
            </a:fld>
            <a:endParaRPr lang="hr-HR"/>
          </a:p>
        </p:txBody>
      </p:sp>
    </p:spTree>
    <p:extLst>
      <p:ext uri="{BB962C8B-B14F-4D97-AF65-F5344CB8AC3E}">
        <p14:creationId xmlns:p14="http://schemas.microsoft.com/office/powerpoint/2010/main" val="10278858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D28C8F4-FDA5-38E4-E5EB-06A02D5926D6}"/>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adržaja 2">
            <a:extLst>
              <a:ext uri="{FF2B5EF4-FFF2-40B4-BE49-F238E27FC236}">
                <a16:creationId xmlns:a16="http://schemas.microsoft.com/office/drawing/2014/main" id="{2A9D9D81-1EB9-D615-90BF-CB3A65F60E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teksta 3">
            <a:extLst>
              <a:ext uri="{FF2B5EF4-FFF2-40B4-BE49-F238E27FC236}">
                <a16:creationId xmlns:a16="http://schemas.microsoft.com/office/drawing/2014/main" id="{524505BC-0F1C-A3A7-A6E4-26D3F5B02A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Rezervirano mjesto datuma 4">
            <a:extLst>
              <a:ext uri="{FF2B5EF4-FFF2-40B4-BE49-F238E27FC236}">
                <a16:creationId xmlns:a16="http://schemas.microsoft.com/office/drawing/2014/main" id="{4D44109F-D8BB-353A-75DD-0E5D65E7DF05}"/>
              </a:ext>
            </a:extLst>
          </p:cNvPr>
          <p:cNvSpPr>
            <a:spLocks noGrp="1"/>
          </p:cNvSpPr>
          <p:nvPr>
            <p:ph type="dt" sz="half" idx="10"/>
          </p:nvPr>
        </p:nvSpPr>
        <p:spPr/>
        <p:txBody>
          <a:bodyPr/>
          <a:lstStyle/>
          <a:p>
            <a:fld id="{FCE87E0A-66E1-4E48-A547-3774DACF03AD}" type="datetimeFigureOut">
              <a:rPr lang="hr-HR" smtClean="0"/>
              <a:t>4.2.2025.</a:t>
            </a:fld>
            <a:endParaRPr lang="hr-HR"/>
          </a:p>
        </p:txBody>
      </p:sp>
      <p:sp>
        <p:nvSpPr>
          <p:cNvPr id="6" name="Rezervirano mjesto podnožja 5">
            <a:extLst>
              <a:ext uri="{FF2B5EF4-FFF2-40B4-BE49-F238E27FC236}">
                <a16:creationId xmlns:a16="http://schemas.microsoft.com/office/drawing/2014/main" id="{66110950-8E2A-534C-A1D2-0983D396495C}"/>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865ADE3E-95C5-9B1A-D430-45854A7B6CAD}"/>
              </a:ext>
            </a:extLst>
          </p:cNvPr>
          <p:cNvSpPr>
            <a:spLocks noGrp="1"/>
          </p:cNvSpPr>
          <p:nvPr>
            <p:ph type="sldNum" sz="quarter" idx="12"/>
          </p:nvPr>
        </p:nvSpPr>
        <p:spPr/>
        <p:txBody>
          <a:bodyPr/>
          <a:lstStyle/>
          <a:p>
            <a:fld id="{B7CAFAC4-EA14-4181-A702-978F1DE60636}" type="slidenum">
              <a:rPr lang="hr-HR" smtClean="0"/>
              <a:t>‹#›</a:t>
            </a:fld>
            <a:endParaRPr lang="hr-HR"/>
          </a:p>
        </p:txBody>
      </p:sp>
    </p:spTree>
    <p:extLst>
      <p:ext uri="{BB962C8B-B14F-4D97-AF65-F5344CB8AC3E}">
        <p14:creationId xmlns:p14="http://schemas.microsoft.com/office/powerpoint/2010/main" val="12742438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2C0E38E-DA29-17C3-3478-2065A4D4C80A}"/>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like 2">
            <a:extLst>
              <a:ext uri="{FF2B5EF4-FFF2-40B4-BE49-F238E27FC236}">
                <a16:creationId xmlns:a16="http://schemas.microsoft.com/office/drawing/2014/main" id="{A9084261-C234-F607-79BA-B94FF082AF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a:extLst>
              <a:ext uri="{FF2B5EF4-FFF2-40B4-BE49-F238E27FC236}">
                <a16:creationId xmlns:a16="http://schemas.microsoft.com/office/drawing/2014/main" id="{7ADD66B9-A2F3-D7D8-4D5B-B6DF7A15CC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Rezervirano mjesto datuma 4">
            <a:extLst>
              <a:ext uri="{FF2B5EF4-FFF2-40B4-BE49-F238E27FC236}">
                <a16:creationId xmlns:a16="http://schemas.microsoft.com/office/drawing/2014/main" id="{EBEF87F6-A16F-3249-A1C8-87F5CD3069F3}"/>
              </a:ext>
            </a:extLst>
          </p:cNvPr>
          <p:cNvSpPr>
            <a:spLocks noGrp="1"/>
          </p:cNvSpPr>
          <p:nvPr>
            <p:ph type="dt" sz="half" idx="10"/>
          </p:nvPr>
        </p:nvSpPr>
        <p:spPr/>
        <p:txBody>
          <a:bodyPr/>
          <a:lstStyle/>
          <a:p>
            <a:fld id="{FCE87E0A-66E1-4E48-A547-3774DACF03AD}" type="datetimeFigureOut">
              <a:rPr lang="hr-HR" smtClean="0"/>
              <a:t>4.2.2025.</a:t>
            </a:fld>
            <a:endParaRPr lang="hr-HR"/>
          </a:p>
        </p:txBody>
      </p:sp>
      <p:sp>
        <p:nvSpPr>
          <p:cNvPr id="6" name="Rezervirano mjesto podnožja 5">
            <a:extLst>
              <a:ext uri="{FF2B5EF4-FFF2-40B4-BE49-F238E27FC236}">
                <a16:creationId xmlns:a16="http://schemas.microsoft.com/office/drawing/2014/main" id="{6E08D83E-AADF-DA6E-8657-58BCB1D42E5C}"/>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83BAAE04-0AB6-97CA-38B5-0759108F3EF0}"/>
              </a:ext>
            </a:extLst>
          </p:cNvPr>
          <p:cNvSpPr>
            <a:spLocks noGrp="1"/>
          </p:cNvSpPr>
          <p:nvPr>
            <p:ph type="sldNum" sz="quarter" idx="12"/>
          </p:nvPr>
        </p:nvSpPr>
        <p:spPr/>
        <p:txBody>
          <a:bodyPr/>
          <a:lstStyle/>
          <a:p>
            <a:fld id="{B7CAFAC4-EA14-4181-A702-978F1DE60636}" type="slidenum">
              <a:rPr lang="hr-HR" smtClean="0"/>
              <a:t>‹#›</a:t>
            </a:fld>
            <a:endParaRPr lang="hr-HR"/>
          </a:p>
        </p:txBody>
      </p:sp>
    </p:spTree>
    <p:extLst>
      <p:ext uri="{BB962C8B-B14F-4D97-AF65-F5344CB8AC3E}">
        <p14:creationId xmlns:p14="http://schemas.microsoft.com/office/powerpoint/2010/main" val="1271970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DF39D3A-7DC4-3617-5352-FF32B865F896}"/>
              </a:ext>
            </a:extLst>
          </p:cNvPr>
          <p:cNvSpPr>
            <a:spLocks noGrp="1"/>
          </p:cNvSpPr>
          <p:nvPr>
            <p:ph type="title"/>
          </p:nvPr>
        </p:nvSpPr>
        <p:spPr/>
        <p:txBody>
          <a:bodyPr/>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id="{B453670F-591F-727E-2360-64D06D96875F}"/>
              </a:ext>
            </a:extLst>
          </p:cNvPr>
          <p:cNvSpPr>
            <a:spLocks noGrp="1"/>
          </p:cNvSpPr>
          <p:nvPr>
            <p:ph type="body" orient="vert" idx="1"/>
          </p:nvPr>
        </p:nvSpPr>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5DF9F369-45C3-AA01-F7F5-4A71A3C1B4FA}"/>
              </a:ext>
            </a:extLst>
          </p:cNvPr>
          <p:cNvSpPr>
            <a:spLocks noGrp="1"/>
          </p:cNvSpPr>
          <p:nvPr>
            <p:ph type="dt" sz="half" idx="10"/>
          </p:nvPr>
        </p:nvSpPr>
        <p:spPr/>
        <p:txBody>
          <a:bodyPr/>
          <a:lstStyle/>
          <a:p>
            <a:fld id="{FCE87E0A-66E1-4E48-A547-3774DACF03AD}" type="datetimeFigureOut">
              <a:rPr lang="hr-HR" smtClean="0"/>
              <a:t>4.2.2025.</a:t>
            </a:fld>
            <a:endParaRPr lang="hr-HR"/>
          </a:p>
        </p:txBody>
      </p:sp>
      <p:sp>
        <p:nvSpPr>
          <p:cNvPr id="5" name="Rezervirano mjesto podnožja 4">
            <a:extLst>
              <a:ext uri="{FF2B5EF4-FFF2-40B4-BE49-F238E27FC236}">
                <a16:creationId xmlns:a16="http://schemas.microsoft.com/office/drawing/2014/main" id="{B3DE1043-BC0F-1A24-0898-67B1AEA8F40C}"/>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0CB2812B-E498-B956-7CD0-FD2BEA0CB617}"/>
              </a:ext>
            </a:extLst>
          </p:cNvPr>
          <p:cNvSpPr>
            <a:spLocks noGrp="1"/>
          </p:cNvSpPr>
          <p:nvPr>
            <p:ph type="sldNum" sz="quarter" idx="12"/>
          </p:nvPr>
        </p:nvSpPr>
        <p:spPr/>
        <p:txBody>
          <a:bodyPr/>
          <a:lstStyle/>
          <a:p>
            <a:fld id="{B7CAFAC4-EA14-4181-A702-978F1DE60636}" type="slidenum">
              <a:rPr lang="hr-HR" smtClean="0"/>
              <a:t>‹#›</a:t>
            </a:fld>
            <a:endParaRPr lang="hr-HR"/>
          </a:p>
        </p:txBody>
      </p:sp>
    </p:spTree>
    <p:extLst>
      <p:ext uri="{BB962C8B-B14F-4D97-AF65-F5344CB8AC3E}">
        <p14:creationId xmlns:p14="http://schemas.microsoft.com/office/powerpoint/2010/main" val="17929090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a:extLst>
              <a:ext uri="{FF2B5EF4-FFF2-40B4-BE49-F238E27FC236}">
                <a16:creationId xmlns:a16="http://schemas.microsoft.com/office/drawing/2014/main" id="{E03D8C4F-A06D-10BC-12D7-53B49FBAD727}"/>
              </a:ext>
            </a:extLst>
          </p:cNvPr>
          <p:cNvSpPr>
            <a:spLocks noGrp="1"/>
          </p:cNvSpPr>
          <p:nvPr>
            <p:ph type="title" orient="vert"/>
          </p:nvPr>
        </p:nvSpPr>
        <p:spPr>
          <a:xfrm>
            <a:off x="8724900" y="365125"/>
            <a:ext cx="2628900" cy="5811838"/>
          </a:xfrm>
        </p:spPr>
        <p:txBody>
          <a:bodyPr vert="eaVert"/>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id="{BF883099-C392-E0BC-3767-38B1F0CAFED5}"/>
              </a:ext>
            </a:extLst>
          </p:cNvPr>
          <p:cNvSpPr>
            <a:spLocks noGrp="1"/>
          </p:cNvSpPr>
          <p:nvPr>
            <p:ph type="body" orient="vert" idx="1"/>
          </p:nvPr>
        </p:nvSpPr>
        <p:spPr>
          <a:xfrm>
            <a:off x="838200" y="365125"/>
            <a:ext cx="7734300" cy="5811838"/>
          </a:xfrm>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2C706BB1-F6EC-F3B7-DC74-966685A7C8A6}"/>
              </a:ext>
            </a:extLst>
          </p:cNvPr>
          <p:cNvSpPr>
            <a:spLocks noGrp="1"/>
          </p:cNvSpPr>
          <p:nvPr>
            <p:ph type="dt" sz="half" idx="10"/>
          </p:nvPr>
        </p:nvSpPr>
        <p:spPr/>
        <p:txBody>
          <a:bodyPr/>
          <a:lstStyle/>
          <a:p>
            <a:fld id="{FCE87E0A-66E1-4E48-A547-3774DACF03AD}" type="datetimeFigureOut">
              <a:rPr lang="hr-HR" smtClean="0"/>
              <a:t>4.2.2025.</a:t>
            </a:fld>
            <a:endParaRPr lang="hr-HR"/>
          </a:p>
        </p:txBody>
      </p:sp>
      <p:sp>
        <p:nvSpPr>
          <p:cNvPr id="5" name="Rezervirano mjesto podnožja 4">
            <a:extLst>
              <a:ext uri="{FF2B5EF4-FFF2-40B4-BE49-F238E27FC236}">
                <a16:creationId xmlns:a16="http://schemas.microsoft.com/office/drawing/2014/main" id="{6277606B-5C38-374A-1B2D-82FE77863ED1}"/>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C479A4C7-B006-9670-D299-373CE2881B2F}"/>
              </a:ext>
            </a:extLst>
          </p:cNvPr>
          <p:cNvSpPr>
            <a:spLocks noGrp="1"/>
          </p:cNvSpPr>
          <p:nvPr>
            <p:ph type="sldNum" sz="quarter" idx="12"/>
          </p:nvPr>
        </p:nvSpPr>
        <p:spPr/>
        <p:txBody>
          <a:bodyPr/>
          <a:lstStyle/>
          <a:p>
            <a:fld id="{B7CAFAC4-EA14-4181-A702-978F1DE60636}" type="slidenum">
              <a:rPr lang="hr-HR" smtClean="0"/>
              <a:t>‹#›</a:t>
            </a:fld>
            <a:endParaRPr lang="hr-HR"/>
          </a:p>
        </p:txBody>
      </p:sp>
    </p:spTree>
    <p:extLst>
      <p:ext uri="{BB962C8B-B14F-4D97-AF65-F5344CB8AC3E}">
        <p14:creationId xmlns:p14="http://schemas.microsoft.com/office/powerpoint/2010/main" val="36577120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prijelazni slide">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63"/>
            <a:ext cx="1218565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6250" y="5959475"/>
            <a:ext cx="1749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Placeholder 5">
            <a:extLst>
              <a:ext uri="{FF2B5EF4-FFF2-40B4-BE49-F238E27FC236}">
                <a16:creationId xmlns:a16="http://schemas.microsoft.com/office/drawing/2014/main" id="{0D97E39E-3ED3-274C-8C50-72B714456437}"/>
              </a:ext>
            </a:extLst>
          </p:cNvPr>
          <p:cNvSpPr>
            <a:spLocks noGrp="1"/>
          </p:cNvSpPr>
          <p:nvPr>
            <p:ph type="title"/>
          </p:nvPr>
        </p:nvSpPr>
        <p:spPr bwMode="auto">
          <a:xfrm>
            <a:off x="475865" y="1361992"/>
            <a:ext cx="11011569" cy="1008123"/>
          </a:xfrm>
          <a:prstGeom prst="rect">
            <a:avLst/>
          </a:prstGeom>
          <a:noFill/>
          <a:ln>
            <a:noFill/>
          </a:ln>
          <a:extLst>
            <a:ext uri="{909E8E84-426E-40dd-AFC4-6F175D3DCCD1}"/>
            <a:ext uri="{91240B29-F687-4f45-9708-019B960494DF}"/>
          </a:extLst>
        </p:spPr>
        <p:txBody>
          <a:bodyPr anchor="b">
            <a:normAutofit/>
          </a:bodyPr>
          <a:lstStyle>
            <a:lvl1pPr>
              <a:defRPr sz="3000" b="0" i="0">
                <a:solidFill>
                  <a:srgbClr val="464646"/>
                </a:solidFill>
                <a:latin typeface="Calibri Light" panose="020F0302020204030204" pitchFamily="34" charset="0"/>
                <a:cs typeface="Calibri Light" panose="020F0302020204030204" pitchFamily="34" charset="0"/>
              </a:defRPr>
            </a:lvl1pPr>
          </a:lstStyle>
          <a:p>
            <a:pPr lvl="0"/>
            <a:r>
              <a:rPr lang="en-US"/>
              <a:t>Click to edit Master title style</a:t>
            </a:r>
            <a:endParaRPr lang="en-GB" dirty="0"/>
          </a:p>
        </p:txBody>
      </p:sp>
      <p:sp>
        <p:nvSpPr>
          <p:cNvPr id="10" name="Text Placeholder 23">
            <a:extLst>
              <a:ext uri="{FF2B5EF4-FFF2-40B4-BE49-F238E27FC236}">
                <a16:creationId xmlns:a16="http://schemas.microsoft.com/office/drawing/2014/main" id="{CE1FDCE3-2983-C348-904B-A5122CF0F569}"/>
              </a:ext>
            </a:extLst>
          </p:cNvPr>
          <p:cNvSpPr>
            <a:spLocks noGrp="1"/>
          </p:cNvSpPr>
          <p:nvPr>
            <p:ph type="body" sz="quarter" idx="13"/>
          </p:nvPr>
        </p:nvSpPr>
        <p:spPr>
          <a:xfrm>
            <a:off x="476251" y="2492125"/>
            <a:ext cx="11011183" cy="568325"/>
          </a:xfrm>
          <a:prstGeom prst="rect">
            <a:avLst/>
          </a:prstGeom>
        </p:spPr>
        <p:txBody>
          <a:bodyPr anchor="t" anchorCtr="0"/>
          <a:lstStyle>
            <a:lvl1pPr marL="0" indent="0">
              <a:buFontTx/>
              <a:buNone/>
              <a:defRPr b="0" i="0">
                <a:solidFill>
                  <a:srgbClr val="464646"/>
                </a:solidFill>
                <a:latin typeface="Calibri Light" panose="020F0302020204030204" pitchFamily="34" charset="0"/>
                <a:cs typeface="Calibri Light" panose="020F0302020204030204" pitchFamily="34" charset="0"/>
              </a:defRPr>
            </a:lvl1pPr>
          </a:lstStyle>
          <a:p>
            <a:pPr lvl="0"/>
            <a:r>
              <a:rPr lang="en-US"/>
              <a:t>Edit Master text styles</a:t>
            </a:r>
          </a:p>
        </p:txBody>
      </p:sp>
    </p:spTree>
    <p:extLst>
      <p:ext uri="{BB962C8B-B14F-4D97-AF65-F5344CB8AC3E}">
        <p14:creationId xmlns:p14="http://schemas.microsoft.com/office/powerpoint/2010/main" val="23494657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naslov-desno teks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CF12568-7B78-AB48-827B-9A2DF1019D8A}"/>
              </a:ext>
            </a:extLst>
          </p:cNvPr>
          <p:cNvPicPr>
            <a:picLocks noChangeAspect="1"/>
          </p:cNvPicPr>
          <p:nvPr userDrawn="1"/>
        </p:nvPicPr>
        <p:blipFill>
          <a:blip r:embed="rId2"/>
          <a:srcRect/>
          <a:stretch/>
        </p:blipFill>
        <p:spPr>
          <a:xfrm>
            <a:off x="0" y="1"/>
            <a:ext cx="6289882" cy="6858000"/>
          </a:xfrm>
          <a:prstGeom prst="rect">
            <a:avLst/>
          </a:prstGeom>
        </p:spPr>
      </p:pic>
      <p:sp>
        <p:nvSpPr>
          <p:cNvPr id="13" name="Title Placeholder 5">
            <a:extLst>
              <a:ext uri="{FF2B5EF4-FFF2-40B4-BE49-F238E27FC236}">
                <a16:creationId xmlns:a16="http://schemas.microsoft.com/office/drawing/2014/main" id="{9E737B2D-F6FD-8147-9F47-22CAA0AAC793}"/>
              </a:ext>
            </a:extLst>
          </p:cNvPr>
          <p:cNvSpPr>
            <a:spLocks noGrp="1"/>
          </p:cNvSpPr>
          <p:nvPr>
            <p:ph type="title" hasCustomPrompt="1"/>
          </p:nvPr>
        </p:nvSpPr>
        <p:spPr bwMode="auto">
          <a:xfrm>
            <a:off x="475866" y="1681566"/>
            <a:ext cx="4375103" cy="2148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normAutofit/>
          </a:bodyPr>
          <a:lstStyle>
            <a:lvl1pPr>
              <a:defRPr sz="3200" b="0" i="0">
                <a:solidFill>
                  <a:schemeClr val="bg1"/>
                </a:solidFill>
                <a:latin typeface="Calibri" panose="020F0502020204030204" pitchFamily="34" charset="0"/>
                <a:cs typeface="Calibri" panose="020F0502020204030204" pitchFamily="34" charset="0"/>
              </a:defRPr>
            </a:lvl1pPr>
          </a:lstStyle>
          <a:p>
            <a:pPr lvl="0"/>
            <a:r>
              <a:rPr lang="en-US" dirty="0" err="1"/>
              <a:t>Naslov</a:t>
            </a:r>
            <a:endParaRPr lang="en-GB" dirty="0"/>
          </a:p>
        </p:txBody>
      </p:sp>
      <p:sp>
        <p:nvSpPr>
          <p:cNvPr id="7" name="Text Placeholder 2">
            <a:extLst>
              <a:ext uri="{FF2B5EF4-FFF2-40B4-BE49-F238E27FC236}">
                <a16:creationId xmlns:a16="http://schemas.microsoft.com/office/drawing/2014/main" id="{CD9CAD08-D73E-7545-87F9-60CAF1DF4B7C}"/>
              </a:ext>
            </a:extLst>
          </p:cNvPr>
          <p:cNvSpPr>
            <a:spLocks noGrp="1"/>
          </p:cNvSpPr>
          <p:nvPr>
            <p:ph type="body" idx="1" hasCustomPrompt="1"/>
          </p:nvPr>
        </p:nvSpPr>
        <p:spPr>
          <a:xfrm>
            <a:off x="6096000" y="472698"/>
            <a:ext cx="5353334" cy="5912604"/>
          </a:xfrm>
          <a:prstGeom prst="rect">
            <a:avLst/>
          </a:prstGeom>
          <a:noFill/>
        </p:spPr>
        <p:txBody>
          <a:bodyPr anchor="ctr"/>
          <a:lstStyle>
            <a:lvl1pPr marL="0" indent="0">
              <a:lnSpc>
                <a:spcPct val="100000"/>
              </a:lnSpc>
              <a:buNone/>
              <a:defRPr sz="1800" b="0" i="0">
                <a:solidFill>
                  <a:srgbClr val="39454F"/>
                </a:solidFill>
                <a:latin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Tekst</a:t>
            </a:r>
            <a:endParaRPr lang="en-GB" dirty="0"/>
          </a:p>
        </p:txBody>
      </p:sp>
      <p:sp>
        <p:nvSpPr>
          <p:cNvPr id="9" name="Text Placeholder 23">
            <a:extLst>
              <a:ext uri="{FF2B5EF4-FFF2-40B4-BE49-F238E27FC236}">
                <a16:creationId xmlns:a16="http://schemas.microsoft.com/office/drawing/2014/main" id="{74639483-DB0B-5646-B468-54ACD76059A7}"/>
              </a:ext>
            </a:extLst>
          </p:cNvPr>
          <p:cNvSpPr>
            <a:spLocks noGrp="1"/>
          </p:cNvSpPr>
          <p:nvPr>
            <p:ph type="body" sz="quarter" idx="13" hasCustomPrompt="1"/>
          </p:nvPr>
        </p:nvSpPr>
        <p:spPr>
          <a:xfrm>
            <a:off x="476250" y="4007710"/>
            <a:ext cx="4374719" cy="976520"/>
          </a:xfrm>
          <a:prstGeom prst="rect">
            <a:avLst/>
          </a:prstGeom>
        </p:spPr>
        <p:txBody>
          <a:bodyPr anchor="t" anchorCtr="0"/>
          <a:lstStyle>
            <a:lvl1pPr marL="0" indent="0">
              <a:buFontTx/>
              <a:buNone/>
              <a:defRPr b="0" i="0">
                <a:solidFill>
                  <a:schemeClr val="bg1"/>
                </a:solidFill>
                <a:latin typeface="Calibri Light" panose="020F0302020204030204" pitchFamily="34" charset="0"/>
                <a:cs typeface="Calibri Light" panose="020F0302020204030204" pitchFamily="34" charset="0"/>
              </a:defRPr>
            </a:lvl1pPr>
          </a:lstStyle>
          <a:p>
            <a:pPr lvl="0"/>
            <a:r>
              <a:rPr lang="en-HR" dirty="0"/>
              <a:t>Podnaslov</a:t>
            </a:r>
          </a:p>
        </p:txBody>
      </p:sp>
      <p:pic>
        <p:nvPicPr>
          <p:cNvPr id="11" name="Picture 10">
            <a:extLst>
              <a:ext uri="{FF2B5EF4-FFF2-40B4-BE49-F238E27FC236}">
                <a16:creationId xmlns:a16="http://schemas.microsoft.com/office/drawing/2014/main" id="{2E0C4F11-FDB4-534B-B839-3873EF31BCD8}"/>
              </a:ext>
            </a:extLst>
          </p:cNvPr>
          <p:cNvPicPr>
            <a:picLocks noChangeAspect="1"/>
          </p:cNvPicPr>
          <p:nvPr userDrawn="1"/>
        </p:nvPicPr>
        <p:blipFill>
          <a:blip r:embed="rId3"/>
          <a:stretch>
            <a:fillRect/>
          </a:stretch>
        </p:blipFill>
        <p:spPr>
          <a:xfrm>
            <a:off x="475864" y="5959628"/>
            <a:ext cx="1750438" cy="600357"/>
          </a:xfrm>
          <a:prstGeom prst="rect">
            <a:avLst/>
          </a:prstGeom>
        </p:spPr>
      </p:pic>
    </p:spTree>
    <p:extLst>
      <p:ext uri="{BB962C8B-B14F-4D97-AF65-F5344CB8AC3E}">
        <p14:creationId xmlns:p14="http://schemas.microsoft.com/office/powerpoint/2010/main" val="20782648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2" name="Image 3">
            <a:extLst>
              <a:ext uri="{FF2B5EF4-FFF2-40B4-BE49-F238E27FC236}">
                <a16:creationId xmlns:a16="http://schemas.microsoft.com/office/drawing/2014/main" id="{9F3153D0-BA6B-AFDD-BC02-4E679E51DB2A}"/>
              </a:ext>
            </a:extLst>
          </p:cNvPr>
          <p:cNvPicPr>
            <a:picLocks noChangeAspect="1"/>
          </p:cNvPicPr>
          <p:nvPr userDrawn="1"/>
        </p:nvPicPr>
        <p:blipFill rotWithShape="1">
          <a:blip r:embed="rId2"/>
          <a:srcRect t="76968"/>
          <a:stretch/>
        </p:blipFill>
        <p:spPr>
          <a:xfrm>
            <a:off x="4085572" y="4615543"/>
            <a:ext cx="4020856" cy="1013349"/>
          </a:xfrm>
          <a:prstGeom prst="rect">
            <a:avLst/>
          </a:prstGeom>
        </p:spPr>
      </p:pic>
      <p:sp>
        <p:nvSpPr>
          <p:cNvPr id="3" name="Rectangle 2">
            <a:extLst>
              <a:ext uri="{FF2B5EF4-FFF2-40B4-BE49-F238E27FC236}">
                <a16:creationId xmlns:a16="http://schemas.microsoft.com/office/drawing/2014/main" id="{1B974F13-4B91-5EC6-01B5-030746B47F92}"/>
              </a:ext>
            </a:extLst>
          </p:cNvPr>
          <p:cNvSpPr/>
          <p:nvPr userDrawn="1"/>
        </p:nvSpPr>
        <p:spPr>
          <a:xfrm rot="2711591">
            <a:off x="4217895" y="2326176"/>
            <a:ext cx="638932" cy="638932"/>
          </a:xfrm>
          <a:prstGeom prst="rect">
            <a:avLst/>
          </a:prstGeom>
          <a:solidFill>
            <a:srgbClr val="39B4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17A58D22-7F33-9EEA-5445-FB04699EF28B}"/>
              </a:ext>
            </a:extLst>
          </p:cNvPr>
          <p:cNvSpPr/>
          <p:nvPr userDrawn="1"/>
        </p:nvSpPr>
        <p:spPr>
          <a:xfrm rot="2711591">
            <a:off x="5146808" y="2326176"/>
            <a:ext cx="638932" cy="638932"/>
          </a:xfrm>
          <a:prstGeom prst="rect">
            <a:avLst/>
          </a:prstGeom>
          <a:solidFill>
            <a:srgbClr val="D222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1D19C784-BBD2-B77F-B7F2-1F46B634D76B}"/>
              </a:ext>
            </a:extLst>
          </p:cNvPr>
          <p:cNvSpPr/>
          <p:nvPr userDrawn="1"/>
        </p:nvSpPr>
        <p:spPr>
          <a:xfrm rot="2711591">
            <a:off x="6104752" y="2326176"/>
            <a:ext cx="638932" cy="638932"/>
          </a:xfrm>
          <a:prstGeom prst="rect">
            <a:avLst/>
          </a:prstGeom>
          <a:solidFill>
            <a:srgbClr val="06A1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51B9B4B1-F320-E4DA-448F-C329E79F1362}"/>
              </a:ext>
            </a:extLst>
          </p:cNvPr>
          <p:cNvSpPr/>
          <p:nvPr userDrawn="1"/>
        </p:nvSpPr>
        <p:spPr>
          <a:xfrm rot="2711591">
            <a:off x="7179010" y="2326176"/>
            <a:ext cx="638932" cy="638932"/>
          </a:xfrm>
          <a:prstGeom prst="rect">
            <a:avLst/>
          </a:prstGeom>
          <a:solidFill>
            <a:srgbClr val="B3B2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715CDBAF-3BB2-0867-6123-8B6D4D924616}"/>
              </a:ext>
            </a:extLst>
          </p:cNvPr>
          <p:cNvSpPr/>
          <p:nvPr userDrawn="1"/>
        </p:nvSpPr>
        <p:spPr>
          <a:xfrm rot="2711591">
            <a:off x="6104752" y="1353720"/>
            <a:ext cx="638932" cy="638932"/>
          </a:xfrm>
          <a:prstGeom prst="rect">
            <a:avLst/>
          </a:prstGeom>
          <a:solidFill>
            <a:srgbClr val="B3B2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A153DF59-D039-F15B-A89D-F5FA31C499C1}"/>
              </a:ext>
            </a:extLst>
          </p:cNvPr>
          <p:cNvSpPr/>
          <p:nvPr userDrawn="1"/>
        </p:nvSpPr>
        <p:spPr>
          <a:xfrm rot="2711591">
            <a:off x="6104752" y="3313147"/>
            <a:ext cx="638932" cy="638932"/>
          </a:xfrm>
          <a:prstGeom prst="rect">
            <a:avLst/>
          </a:prstGeom>
          <a:solidFill>
            <a:srgbClr val="B3B2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019CB590-4B5C-6DAA-D7E1-A901D2E6F7E9}"/>
              </a:ext>
            </a:extLst>
          </p:cNvPr>
          <p:cNvSpPr/>
          <p:nvPr userDrawn="1"/>
        </p:nvSpPr>
        <p:spPr>
          <a:xfrm rot="2711591">
            <a:off x="6641782" y="2834177"/>
            <a:ext cx="638932" cy="638932"/>
          </a:xfrm>
          <a:prstGeom prst="rect">
            <a:avLst/>
          </a:prstGeom>
          <a:solidFill>
            <a:srgbClr val="D222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BA4B0457-8246-1DBC-866E-17F55AE05050}"/>
              </a:ext>
            </a:extLst>
          </p:cNvPr>
          <p:cNvSpPr/>
          <p:nvPr userDrawn="1"/>
        </p:nvSpPr>
        <p:spPr>
          <a:xfrm rot="2711591">
            <a:off x="6641782" y="1847204"/>
            <a:ext cx="638932" cy="638932"/>
          </a:xfrm>
          <a:prstGeom prst="rect">
            <a:avLst/>
          </a:prstGeom>
          <a:solidFill>
            <a:srgbClr val="D222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4234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
                                        <p:tgtEl>
                                          <p:spTgt spid="3"/>
                                        </p:tgtEl>
                                      </p:cBhvr>
                                    </p:animEffect>
                                  </p:childTnLst>
                                </p:cTn>
                              </p:par>
                            </p:childTnLst>
                          </p:cTn>
                        </p:par>
                        <p:par>
                          <p:cTn id="8" fill="hold">
                            <p:stCondLst>
                              <p:cond delay="2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
                                        <p:tgtEl>
                                          <p:spTgt spid="4"/>
                                        </p:tgtEl>
                                      </p:cBhvr>
                                    </p:animEffect>
                                  </p:childTnLst>
                                </p:cTn>
                              </p:par>
                            </p:childTnLst>
                          </p:cTn>
                        </p:par>
                        <p:par>
                          <p:cTn id="12" fill="hold">
                            <p:stCondLst>
                              <p:cond delay="4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
                                        <p:tgtEl>
                                          <p:spTgt spid="5"/>
                                        </p:tgtEl>
                                      </p:cBhvr>
                                    </p:animEffect>
                                  </p:childTnLst>
                                </p:cTn>
                              </p:par>
                            </p:childTnLst>
                          </p:cTn>
                        </p:par>
                        <p:par>
                          <p:cTn id="16" fill="hold">
                            <p:stCondLst>
                              <p:cond delay="6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
                                        <p:tgtEl>
                                          <p:spTgt spid="12"/>
                                        </p:tgtEl>
                                      </p:cBhvr>
                                    </p:animEffect>
                                  </p:childTnLst>
                                </p:cTn>
                              </p:par>
                            </p:childTnLst>
                          </p:cTn>
                        </p:par>
                        <p:par>
                          <p:cTn id="20" fill="hold">
                            <p:stCondLst>
                              <p:cond delay="8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
                                        <p:tgtEl>
                                          <p:spTgt spid="11"/>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
                                        <p:tgtEl>
                                          <p:spTgt spid="7"/>
                                        </p:tgtEl>
                                      </p:cBhvr>
                                    </p:animEffect>
                                  </p:childTnLst>
                                </p:cTn>
                              </p:par>
                            </p:childTnLst>
                          </p:cTn>
                        </p:par>
                        <p:par>
                          <p:cTn id="28" fill="hold">
                            <p:stCondLst>
                              <p:cond delay="1200"/>
                            </p:stCondLst>
                            <p:childTnLst>
                              <p:par>
                                <p:cTn id="29" presetID="10"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00"/>
                                        <p:tgtEl>
                                          <p:spTgt spid="9"/>
                                        </p:tgtEl>
                                      </p:cBhvr>
                                    </p:animEffect>
                                  </p:childTnLst>
                                </p:cTn>
                              </p:par>
                            </p:childTnLst>
                          </p:cTn>
                        </p:par>
                        <p:par>
                          <p:cTn id="32" fill="hold">
                            <p:stCondLst>
                              <p:cond delay="1400"/>
                            </p:stCondLst>
                            <p:childTnLst>
                              <p:par>
                                <p:cTn id="33" presetID="10"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00"/>
                                        <p:tgtEl>
                                          <p:spTgt spid="6"/>
                                        </p:tgtEl>
                                      </p:cBhvr>
                                    </p:animEffect>
                                  </p:childTnLst>
                                </p:cTn>
                              </p:par>
                            </p:childTnLst>
                          </p:cTn>
                        </p:par>
                        <p:par>
                          <p:cTn id="36" fill="hold">
                            <p:stCondLst>
                              <p:cond delay="1600"/>
                            </p:stCondLst>
                            <p:childTnLst>
                              <p:par>
                                <p:cTn id="37" presetID="10"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6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P spid="11" grpId="0" animBg="1"/>
      <p:bldP spid="12"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aslovna (M)">
    <p:spTree>
      <p:nvGrpSpPr>
        <p:cNvPr id="1" name=""/>
        <p:cNvGrpSpPr/>
        <p:nvPr/>
      </p:nvGrpSpPr>
      <p:grpSpPr>
        <a:xfrm>
          <a:off x="0" y="0"/>
          <a:ext cx="0" cy="0"/>
          <a:chOff x="0" y="0"/>
          <a:chExt cx="0" cy="0"/>
        </a:xfrm>
      </p:grpSpPr>
      <p:pic>
        <p:nvPicPr>
          <p:cNvPr id="8" name="Image 4" descr="Une image contenant Visage humain, sourire, verres, Accessoire de mode&#10;&#10;Description générée automatiquement">
            <a:extLst>
              <a:ext uri="{FF2B5EF4-FFF2-40B4-BE49-F238E27FC236}">
                <a16:creationId xmlns:a16="http://schemas.microsoft.com/office/drawing/2014/main" id="{97238CEE-C152-18A0-3A04-BCD830A75488}"/>
              </a:ext>
            </a:extLst>
          </p:cNvPr>
          <p:cNvPicPr>
            <a:picLocks noChangeAspect="1"/>
          </p:cNvPicPr>
          <p:nvPr userDrawn="1"/>
        </p:nvPicPr>
        <p:blipFill rotWithShape="1">
          <a:blip r:embed="rId2"/>
          <a:srcRect l="2165" r="4798"/>
          <a:stretch/>
        </p:blipFill>
        <p:spPr>
          <a:xfrm>
            <a:off x="0" y="0"/>
            <a:ext cx="12192000" cy="6858000"/>
          </a:xfrm>
          <a:prstGeom prst="rect">
            <a:avLst/>
          </a:prstGeom>
        </p:spPr>
      </p:pic>
      <p:pic>
        <p:nvPicPr>
          <p:cNvPr id="10" name="Image 6">
            <a:extLst>
              <a:ext uri="{FF2B5EF4-FFF2-40B4-BE49-F238E27FC236}">
                <a16:creationId xmlns:a16="http://schemas.microsoft.com/office/drawing/2014/main" id="{7E9CBD3D-B3EB-F629-CF16-C998A35AD376}"/>
              </a:ext>
            </a:extLst>
          </p:cNvPr>
          <p:cNvPicPr>
            <a:picLocks noChangeAspect="1"/>
          </p:cNvPicPr>
          <p:nvPr userDrawn="1"/>
        </p:nvPicPr>
        <p:blipFill>
          <a:blip r:embed="rId3"/>
          <a:stretch>
            <a:fillRect/>
          </a:stretch>
        </p:blipFill>
        <p:spPr>
          <a:xfrm>
            <a:off x="10472468" y="4912324"/>
            <a:ext cx="1313131" cy="1436882"/>
          </a:xfrm>
          <a:prstGeom prst="rect">
            <a:avLst/>
          </a:prstGeom>
        </p:spPr>
      </p:pic>
      <p:pic>
        <p:nvPicPr>
          <p:cNvPr id="13" name="Image 7">
            <a:extLst>
              <a:ext uri="{FF2B5EF4-FFF2-40B4-BE49-F238E27FC236}">
                <a16:creationId xmlns:a16="http://schemas.microsoft.com/office/drawing/2014/main" id="{9070D2F7-CB85-59BE-FEFD-10A0C4CAB864}"/>
              </a:ext>
            </a:extLst>
          </p:cNvPr>
          <p:cNvPicPr>
            <a:picLocks noChangeAspect="1"/>
          </p:cNvPicPr>
          <p:nvPr userDrawn="1"/>
        </p:nvPicPr>
        <p:blipFill>
          <a:blip r:embed="rId4"/>
          <a:stretch>
            <a:fillRect/>
          </a:stretch>
        </p:blipFill>
        <p:spPr>
          <a:xfrm>
            <a:off x="571500" y="5911886"/>
            <a:ext cx="4358463" cy="437320"/>
          </a:xfrm>
          <a:prstGeom prst="rect">
            <a:avLst/>
          </a:prstGeom>
        </p:spPr>
      </p:pic>
      <p:sp>
        <p:nvSpPr>
          <p:cNvPr id="14" name="ZoneTexte 9">
            <a:extLst>
              <a:ext uri="{FF2B5EF4-FFF2-40B4-BE49-F238E27FC236}">
                <a16:creationId xmlns:a16="http://schemas.microsoft.com/office/drawing/2014/main" id="{5820E510-A32B-41FF-7C22-14C6DC02FC51}"/>
              </a:ext>
            </a:extLst>
          </p:cNvPr>
          <p:cNvSpPr txBox="1"/>
          <p:nvPr userDrawn="1"/>
        </p:nvSpPr>
        <p:spPr>
          <a:xfrm>
            <a:off x="484450" y="6511270"/>
            <a:ext cx="5992550" cy="184666"/>
          </a:xfrm>
          <a:prstGeom prst="rect">
            <a:avLst/>
          </a:prstGeom>
          <a:noFill/>
        </p:spPr>
        <p:txBody>
          <a:bodyPr wrap="square">
            <a:spAutoFit/>
          </a:bodyPr>
          <a:lstStyle/>
          <a:p>
            <a:r>
              <a:rPr lang="fr-FR" sz="600" dirty="0" err="1">
                <a:solidFill>
                  <a:srgbClr val="676767"/>
                </a:solidFill>
              </a:rPr>
              <a:t>Mjere</a:t>
            </a:r>
            <a:r>
              <a:rPr lang="fr-FR" sz="600" dirty="0">
                <a:solidFill>
                  <a:srgbClr val="676767"/>
                </a:solidFill>
              </a:rPr>
              <a:t> </a:t>
            </a:r>
            <a:r>
              <a:rPr lang="fr-FR" sz="600" dirty="0" err="1">
                <a:solidFill>
                  <a:srgbClr val="676767"/>
                </a:solidFill>
              </a:rPr>
              <a:t>sufinancira</a:t>
            </a:r>
            <a:r>
              <a:rPr lang="fr-FR" sz="600" dirty="0">
                <a:solidFill>
                  <a:srgbClr val="676767"/>
                </a:solidFill>
              </a:rPr>
              <a:t> </a:t>
            </a:r>
            <a:r>
              <a:rPr lang="fr-FR" sz="600" dirty="0" err="1">
                <a:solidFill>
                  <a:srgbClr val="676767"/>
                </a:solidFill>
              </a:rPr>
              <a:t>Europska</a:t>
            </a:r>
            <a:r>
              <a:rPr lang="fr-FR" sz="600" dirty="0">
                <a:solidFill>
                  <a:srgbClr val="676767"/>
                </a:solidFill>
              </a:rPr>
              <a:t> </a:t>
            </a:r>
            <a:r>
              <a:rPr lang="fr-FR" sz="600" dirty="0" err="1">
                <a:solidFill>
                  <a:srgbClr val="676767"/>
                </a:solidFill>
              </a:rPr>
              <a:t>unija</a:t>
            </a:r>
            <a:r>
              <a:rPr lang="fr-FR" sz="600" dirty="0">
                <a:solidFill>
                  <a:srgbClr val="676767"/>
                </a:solidFill>
              </a:rPr>
              <a:t> </a:t>
            </a:r>
            <a:r>
              <a:rPr lang="fr-FR" sz="600" dirty="0" err="1">
                <a:solidFill>
                  <a:srgbClr val="676767"/>
                </a:solidFill>
              </a:rPr>
              <a:t>iz</a:t>
            </a:r>
            <a:r>
              <a:rPr lang="fr-FR" sz="600" dirty="0">
                <a:solidFill>
                  <a:srgbClr val="676767"/>
                </a:solidFill>
              </a:rPr>
              <a:t> </a:t>
            </a:r>
            <a:r>
              <a:rPr lang="fr-FR" sz="600" dirty="0" err="1">
                <a:solidFill>
                  <a:srgbClr val="676767"/>
                </a:solidFill>
              </a:rPr>
              <a:t>europskog</a:t>
            </a:r>
            <a:r>
              <a:rPr lang="fr-FR" sz="600" dirty="0">
                <a:solidFill>
                  <a:srgbClr val="676767"/>
                </a:solidFill>
              </a:rPr>
              <a:t> </a:t>
            </a:r>
            <a:r>
              <a:rPr lang="fr-FR" sz="600" dirty="0" err="1">
                <a:solidFill>
                  <a:srgbClr val="676767"/>
                </a:solidFill>
              </a:rPr>
              <a:t>socijalnog</a:t>
            </a:r>
            <a:r>
              <a:rPr lang="fr-FR" sz="600" dirty="0">
                <a:solidFill>
                  <a:srgbClr val="676767"/>
                </a:solidFill>
              </a:rPr>
              <a:t> fonda i </a:t>
            </a:r>
            <a:r>
              <a:rPr lang="fr-FR" sz="600" dirty="0" err="1">
                <a:solidFill>
                  <a:srgbClr val="676767"/>
                </a:solidFill>
              </a:rPr>
              <a:t>mehanizama</a:t>
            </a:r>
            <a:r>
              <a:rPr lang="fr-FR" sz="600" dirty="0">
                <a:solidFill>
                  <a:srgbClr val="676767"/>
                </a:solidFill>
              </a:rPr>
              <a:t> </a:t>
            </a:r>
            <a:r>
              <a:rPr lang="fr-FR" sz="600" dirty="0" err="1">
                <a:solidFill>
                  <a:srgbClr val="676767"/>
                </a:solidFill>
              </a:rPr>
              <a:t>za</a:t>
            </a:r>
            <a:r>
              <a:rPr lang="fr-FR" sz="600" dirty="0">
                <a:solidFill>
                  <a:srgbClr val="676767"/>
                </a:solidFill>
              </a:rPr>
              <a:t> </a:t>
            </a:r>
            <a:r>
              <a:rPr lang="fr-FR" sz="600" dirty="0" err="1">
                <a:solidFill>
                  <a:srgbClr val="676767"/>
                </a:solidFill>
              </a:rPr>
              <a:t>oporavak</a:t>
            </a:r>
            <a:r>
              <a:rPr lang="fr-FR" sz="600" dirty="0">
                <a:solidFill>
                  <a:srgbClr val="676767"/>
                </a:solidFill>
              </a:rPr>
              <a:t> i </a:t>
            </a:r>
            <a:r>
              <a:rPr lang="fr-FR" sz="600" dirty="0" err="1">
                <a:solidFill>
                  <a:srgbClr val="676767"/>
                </a:solidFill>
              </a:rPr>
              <a:t>otpornost</a:t>
            </a:r>
            <a:r>
              <a:rPr lang="fr-FR" sz="600" dirty="0">
                <a:solidFill>
                  <a:srgbClr val="676767"/>
                </a:solidFill>
              </a:rPr>
              <a:t>. </a:t>
            </a:r>
          </a:p>
        </p:txBody>
      </p:sp>
      <p:sp>
        <p:nvSpPr>
          <p:cNvPr id="15" name="Sous-titre 11">
            <a:extLst>
              <a:ext uri="{FF2B5EF4-FFF2-40B4-BE49-F238E27FC236}">
                <a16:creationId xmlns:a16="http://schemas.microsoft.com/office/drawing/2014/main" id="{9CBB4FFB-946F-6E3F-94EC-A30AC5E8662E}"/>
              </a:ext>
            </a:extLst>
          </p:cNvPr>
          <p:cNvSpPr>
            <a:spLocks noGrp="1"/>
          </p:cNvSpPr>
          <p:nvPr>
            <p:ph type="subTitle" idx="1"/>
          </p:nvPr>
        </p:nvSpPr>
        <p:spPr>
          <a:xfrm>
            <a:off x="571500" y="4744311"/>
            <a:ext cx="6718300" cy="1102895"/>
          </a:xfrm>
        </p:spPr>
        <p:txBody>
          <a:bodyPr>
            <a:normAutofit/>
          </a:bodyPr>
          <a:lstStyle>
            <a:lvl1pPr marL="0" indent="0">
              <a:buNone/>
              <a:defRPr sz="1800" b="0" i="0">
                <a:latin typeface="ClanPro-Book" panose="020B0604020101020102" pitchFamily="34" charset="-18"/>
              </a:defRPr>
            </a:lvl1pPr>
          </a:lstStyle>
          <a:p>
            <a:pPr algn="l"/>
            <a:endParaRPr lang="fr-FR" sz="1600" dirty="0">
              <a:latin typeface="ClanPro-Medium" panose="020B0604020101020102" pitchFamily="34" charset="77"/>
            </a:endParaRPr>
          </a:p>
        </p:txBody>
      </p:sp>
      <p:sp>
        <p:nvSpPr>
          <p:cNvPr id="16" name="Espace réservé du texte 9">
            <a:extLst>
              <a:ext uri="{FF2B5EF4-FFF2-40B4-BE49-F238E27FC236}">
                <a16:creationId xmlns:a16="http://schemas.microsoft.com/office/drawing/2014/main" id="{6775C267-4AA1-31A0-554C-5A6BF2A195BB}"/>
              </a:ext>
            </a:extLst>
          </p:cNvPr>
          <p:cNvSpPr>
            <a:spLocks noGrp="1"/>
          </p:cNvSpPr>
          <p:nvPr>
            <p:ph type="body" sz="quarter" idx="13" hasCustomPrompt="1"/>
          </p:nvPr>
        </p:nvSpPr>
        <p:spPr>
          <a:xfrm>
            <a:off x="571500" y="889000"/>
            <a:ext cx="7099300" cy="3357536"/>
          </a:xfrm>
        </p:spPr>
        <p:txBody>
          <a:bodyPr>
            <a:noAutofit/>
          </a:bodyPr>
          <a:lstStyle>
            <a:lvl1pPr marL="0" indent="0">
              <a:lnSpc>
                <a:spcPct val="90000"/>
              </a:lnSpc>
              <a:buNone/>
              <a:defRPr sz="8000" b="1" i="0">
                <a:latin typeface="ClanPro-Bold" panose="020B0804020101020102" pitchFamily="34" charset="-18"/>
              </a:defRPr>
            </a:lvl1pPr>
          </a:lstStyle>
          <a:p>
            <a:pPr lvl="0"/>
            <a:r>
              <a:rPr lang="fr-FR" dirty="0"/>
              <a:t>Click to </a:t>
            </a:r>
            <a:r>
              <a:rPr lang="fr-FR" dirty="0" err="1"/>
              <a:t>add</a:t>
            </a:r>
            <a:r>
              <a:rPr lang="fr-FR" dirty="0"/>
              <a:t> a </a:t>
            </a:r>
            <a:r>
              <a:rPr lang="fr-FR" dirty="0" err="1"/>
              <a:t>tittle</a:t>
            </a:r>
            <a:r>
              <a:rPr lang="fr-FR" dirty="0"/>
              <a:t> Lorem ipsum</a:t>
            </a:r>
          </a:p>
        </p:txBody>
      </p:sp>
    </p:spTree>
    <p:extLst>
      <p:ext uri="{BB962C8B-B14F-4D97-AF65-F5344CB8AC3E}">
        <p14:creationId xmlns:p14="http://schemas.microsoft.com/office/powerpoint/2010/main" val="7113914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aslovna (Ž)">
    <p:spTree>
      <p:nvGrpSpPr>
        <p:cNvPr id="1" name=""/>
        <p:cNvGrpSpPr/>
        <p:nvPr/>
      </p:nvGrpSpPr>
      <p:grpSpPr>
        <a:xfrm>
          <a:off x="0" y="0"/>
          <a:ext cx="0" cy="0"/>
          <a:chOff x="0" y="0"/>
          <a:chExt cx="0" cy="0"/>
        </a:xfrm>
      </p:grpSpPr>
      <p:pic>
        <p:nvPicPr>
          <p:cNvPr id="8" name="Image 4">
            <a:extLst>
              <a:ext uri="{FF2B5EF4-FFF2-40B4-BE49-F238E27FC236}">
                <a16:creationId xmlns:a16="http://schemas.microsoft.com/office/drawing/2014/main" id="{3787C3EF-C6DC-C5BA-8ED1-9850E90397AD}"/>
              </a:ext>
            </a:extLst>
          </p:cNvPr>
          <p:cNvPicPr>
            <a:picLocks noChangeAspect="1"/>
          </p:cNvPicPr>
          <p:nvPr userDrawn="1"/>
        </p:nvPicPr>
        <p:blipFill rotWithShape="1">
          <a:blip r:embed="rId2"/>
          <a:srcRect r="6962"/>
          <a:stretch/>
        </p:blipFill>
        <p:spPr>
          <a:xfrm>
            <a:off x="0" y="0"/>
            <a:ext cx="12192000" cy="6858000"/>
          </a:xfrm>
          <a:prstGeom prst="rect">
            <a:avLst/>
          </a:prstGeom>
        </p:spPr>
      </p:pic>
      <p:pic>
        <p:nvPicPr>
          <p:cNvPr id="10" name="Image 3">
            <a:extLst>
              <a:ext uri="{FF2B5EF4-FFF2-40B4-BE49-F238E27FC236}">
                <a16:creationId xmlns:a16="http://schemas.microsoft.com/office/drawing/2014/main" id="{753EC25D-F7CA-79DE-D5C1-AA541ACA0805}"/>
              </a:ext>
            </a:extLst>
          </p:cNvPr>
          <p:cNvPicPr>
            <a:picLocks noChangeAspect="1"/>
          </p:cNvPicPr>
          <p:nvPr userDrawn="1"/>
        </p:nvPicPr>
        <p:blipFill>
          <a:blip r:embed="rId3"/>
          <a:stretch>
            <a:fillRect/>
          </a:stretch>
        </p:blipFill>
        <p:spPr>
          <a:xfrm>
            <a:off x="10472468" y="4912324"/>
            <a:ext cx="1313131" cy="1436882"/>
          </a:xfrm>
          <a:prstGeom prst="rect">
            <a:avLst/>
          </a:prstGeom>
        </p:spPr>
      </p:pic>
      <p:pic>
        <p:nvPicPr>
          <p:cNvPr id="13" name="Image 5">
            <a:extLst>
              <a:ext uri="{FF2B5EF4-FFF2-40B4-BE49-F238E27FC236}">
                <a16:creationId xmlns:a16="http://schemas.microsoft.com/office/drawing/2014/main" id="{1192EB50-3AC6-9555-5533-E86D89833283}"/>
              </a:ext>
            </a:extLst>
          </p:cNvPr>
          <p:cNvPicPr>
            <a:picLocks noChangeAspect="1"/>
          </p:cNvPicPr>
          <p:nvPr userDrawn="1"/>
        </p:nvPicPr>
        <p:blipFill>
          <a:blip r:embed="rId4"/>
          <a:stretch>
            <a:fillRect/>
          </a:stretch>
        </p:blipFill>
        <p:spPr>
          <a:xfrm>
            <a:off x="571500" y="5911886"/>
            <a:ext cx="4358463" cy="437320"/>
          </a:xfrm>
          <a:prstGeom prst="rect">
            <a:avLst/>
          </a:prstGeom>
        </p:spPr>
      </p:pic>
      <p:sp>
        <p:nvSpPr>
          <p:cNvPr id="14" name="ZoneTexte 9">
            <a:extLst>
              <a:ext uri="{FF2B5EF4-FFF2-40B4-BE49-F238E27FC236}">
                <a16:creationId xmlns:a16="http://schemas.microsoft.com/office/drawing/2014/main" id="{53246A11-81BF-4F21-DCF4-4656BAF9C611}"/>
              </a:ext>
            </a:extLst>
          </p:cNvPr>
          <p:cNvSpPr txBox="1"/>
          <p:nvPr userDrawn="1"/>
        </p:nvSpPr>
        <p:spPr>
          <a:xfrm>
            <a:off x="484450" y="6511270"/>
            <a:ext cx="5992550" cy="184666"/>
          </a:xfrm>
          <a:prstGeom prst="rect">
            <a:avLst/>
          </a:prstGeom>
          <a:noFill/>
        </p:spPr>
        <p:txBody>
          <a:bodyPr wrap="square">
            <a:spAutoFit/>
          </a:bodyPr>
          <a:lstStyle/>
          <a:p>
            <a:r>
              <a:rPr lang="fr-FR" sz="600" dirty="0" err="1">
                <a:solidFill>
                  <a:srgbClr val="676767"/>
                </a:solidFill>
              </a:rPr>
              <a:t>Mjere</a:t>
            </a:r>
            <a:r>
              <a:rPr lang="fr-FR" sz="600" dirty="0">
                <a:solidFill>
                  <a:srgbClr val="676767"/>
                </a:solidFill>
              </a:rPr>
              <a:t> </a:t>
            </a:r>
            <a:r>
              <a:rPr lang="fr-FR" sz="600" dirty="0" err="1">
                <a:solidFill>
                  <a:srgbClr val="676767"/>
                </a:solidFill>
              </a:rPr>
              <a:t>sufinancira</a:t>
            </a:r>
            <a:r>
              <a:rPr lang="fr-FR" sz="600" dirty="0">
                <a:solidFill>
                  <a:srgbClr val="676767"/>
                </a:solidFill>
              </a:rPr>
              <a:t> </a:t>
            </a:r>
            <a:r>
              <a:rPr lang="fr-FR" sz="600" dirty="0" err="1">
                <a:solidFill>
                  <a:srgbClr val="676767"/>
                </a:solidFill>
              </a:rPr>
              <a:t>Europska</a:t>
            </a:r>
            <a:r>
              <a:rPr lang="fr-FR" sz="600" dirty="0">
                <a:solidFill>
                  <a:srgbClr val="676767"/>
                </a:solidFill>
              </a:rPr>
              <a:t> </a:t>
            </a:r>
            <a:r>
              <a:rPr lang="fr-FR" sz="600" dirty="0" err="1">
                <a:solidFill>
                  <a:srgbClr val="676767"/>
                </a:solidFill>
              </a:rPr>
              <a:t>unija</a:t>
            </a:r>
            <a:r>
              <a:rPr lang="fr-FR" sz="600" dirty="0">
                <a:solidFill>
                  <a:srgbClr val="676767"/>
                </a:solidFill>
              </a:rPr>
              <a:t> </a:t>
            </a:r>
            <a:r>
              <a:rPr lang="fr-FR" sz="600" dirty="0" err="1">
                <a:solidFill>
                  <a:srgbClr val="676767"/>
                </a:solidFill>
              </a:rPr>
              <a:t>iz</a:t>
            </a:r>
            <a:r>
              <a:rPr lang="fr-FR" sz="600" dirty="0">
                <a:solidFill>
                  <a:srgbClr val="676767"/>
                </a:solidFill>
              </a:rPr>
              <a:t> </a:t>
            </a:r>
            <a:r>
              <a:rPr lang="fr-FR" sz="600" dirty="0" err="1">
                <a:solidFill>
                  <a:srgbClr val="676767"/>
                </a:solidFill>
              </a:rPr>
              <a:t>europskog</a:t>
            </a:r>
            <a:r>
              <a:rPr lang="fr-FR" sz="600" dirty="0">
                <a:solidFill>
                  <a:srgbClr val="676767"/>
                </a:solidFill>
              </a:rPr>
              <a:t> </a:t>
            </a:r>
            <a:r>
              <a:rPr lang="fr-FR" sz="600" dirty="0" err="1">
                <a:solidFill>
                  <a:srgbClr val="676767"/>
                </a:solidFill>
              </a:rPr>
              <a:t>socijalnog</a:t>
            </a:r>
            <a:r>
              <a:rPr lang="fr-FR" sz="600" dirty="0">
                <a:solidFill>
                  <a:srgbClr val="676767"/>
                </a:solidFill>
              </a:rPr>
              <a:t> fonda i </a:t>
            </a:r>
            <a:r>
              <a:rPr lang="fr-FR" sz="600" dirty="0" err="1">
                <a:solidFill>
                  <a:srgbClr val="676767"/>
                </a:solidFill>
              </a:rPr>
              <a:t>mehanizama</a:t>
            </a:r>
            <a:r>
              <a:rPr lang="fr-FR" sz="600" dirty="0">
                <a:solidFill>
                  <a:srgbClr val="676767"/>
                </a:solidFill>
              </a:rPr>
              <a:t> </a:t>
            </a:r>
            <a:r>
              <a:rPr lang="fr-FR" sz="600" dirty="0" err="1">
                <a:solidFill>
                  <a:srgbClr val="676767"/>
                </a:solidFill>
              </a:rPr>
              <a:t>za</a:t>
            </a:r>
            <a:r>
              <a:rPr lang="fr-FR" sz="600" dirty="0">
                <a:solidFill>
                  <a:srgbClr val="676767"/>
                </a:solidFill>
              </a:rPr>
              <a:t> </a:t>
            </a:r>
            <a:r>
              <a:rPr lang="fr-FR" sz="600" dirty="0" err="1">
                <a:solidFill>
                  <a:srgbClr val="676767"/>
                </a:solidFill>
              </a:rPr>
              <a:t>oporavak</a:t>
            </a:r>
            <a:r>
              <a:rPr lang="fr-FR" sz="600" dirty="0">
                <a:solidFill>
                  <a:srgbClr val="676767"/>
                </a:solidFill>
              </a:rPr>
              <a:t> i </a:t>
            </a:r>
            <a:r>
              <a:rPr lang="fr-FR" sz="600" dirty="0" err="1">
                <a:solidFill>
                  <a:srgbClr val="676767"/>
                </a:solidFill>
              </a:rPr>
              <a:t>otpornost</a:t>
            </a:r>
            <a:r>
              <a:rPr lang="fr-FR" sz="600" dirty="0">
                <a:solidFill>
                  <a:srgbClr val="676767"/>
                </a:solidFill>
              </a:rPr>
              <a:t>. </a:t>
            </a:r>
          </a:p>
        </p:txBody>
      </p:sp>
      <p:sp>
        <p:nvSpPr>
          <p:cNvPr id="15" name="Sous-titre 11">
            <a:extLst>
              <a:ext uri="{FF2B5EF4-FFF2-40B4-BE49-F238E27FC236}">
                <a16:creationId xmlns:a16="http://schemas.microsoft.com/office/drawing/2014/main" id="{3D8C72C6-4097-9BDE-4908-42F57586F979}"/>
              </a:ext>
            </a:extLst>
          </p:cNvPr>
          <p:cNvSpPr>
            <a:spLocks noGrp="1"/>
          </p:cNvSpPr>
          <p:nvPr>
            <p:ph type="subTitle" idx="1"/>
          </p:nvPr>
        </p:nvSpPr>
        <p:spPr>
          <a:xfrm>
            <a:off x="571500" y="4744311"/>
            <a:ext cx="6718300" cy="1102895"/>
          </a:xfrm>
        </p:spPr>
        <p:txBody>
          <a:bodyPr>
            <a:normAutofit/>
          </a:bodyPr>
          <a:lstStyle>
            <a:lvl1pPr marL="0" indent="0">
              <a:buNone/>
              <a:defRPr sz="1800" b="0" i="0">
                <a:latin typeface="ClanPro-Book" panose="020B0604020101020102" pitchFamily="34" charset="-18"/>
              </a:defRPr>
            </a:lvl1pPr>
          </a:lstStyle>
          <a:p>
            <a:pPr algn="l"/>
            <a:endParaRPr lang="fr-FR" sz="1600" dirty="0">
              <a:latin typeface="ClanPro-Medium" panose="020B0604020101020102" pitchFamily="34" charset="77"/>
            </a:endParaRPr>
          </a:p>
        </p:txBody>
      </p:sp>
      <p:sp>
        <p:nvSpPr>
          <p:cNvPr id="16" name="Espace réservé du texte 9">
            <a:extLst>
              <a:ext uri="{FF2B5EF4-FFF2-40B4-BE49-F238E27FC236}">
                <a16:creationId xmlns:a16="http://schemas.microsoft.com/office/drawing/2014/main" id="{07A269BC-42C6-C7FD-95AA-756417F15B77}"/>
              </a:ext>
            </a:extLst>
          </p:cNvPr>
          <p:cNvSpPr>
            <a:spLocks noGrp="1"/>
          </p:cNvSpPr>
          <p:nvPr>
            <p:ph type="body" sz="quarter" idx="13" hasCustomPrompt="1"/>
          </p:nvPr>
        </p:nvSpPr>
        <p:spPr>
          <a:xfrm>
            <a:off x="571500" y="889000"/>
            <a:ext cx="7099300" cy="3357536"/>
          </a:xfrm>
        </p:spPr>
        <p:txBody>
          <a:bodyPr>
            <a:noAutofit/>
          </a:bodyPr>
          <a:lstStyle>
            <a:lvl1pPr marL="0" indent="0">
              <a:lnSpc>
                <a:spcPct val="90000"/>
              </a:lnSpc>
              <a:buNone/>
              <a:defRPr sz="8000" b="1" i="0">
                <a:latin typeface="ClanPro-Bold" panose="020B0804020101020102" pitchFamily="34" charset="-18"/>
              </a:defRPr>
            </a:lvl1pPr>
          </a:lstStyle>
          <a:p>
            <a:pPr lvl="0"/>
            <a:r>
              <a:rPr lang="fr-FR" dirty="0"/>
              <a:t>Click to </a:t>
            </a:r>
            <a:r>
              <a:rPr lang="fr-FR" dirty="0" err="1"/>
              <a:t>add</a:t>
            </a:r>
            <a:r>
              <a:rPr lang="fr-FR" dirty="0"/>
              <a:t> a </a:t>
            </a:r>
            <a:r>
              <a:rPr lang="fr-FR" dirty="0" err="1"/>
              <a:t>tittle</a:t>
            </a:r>
            <a:r>
              <a:rPr lang="fr-FR" dirty="0"/>
              <a:t> Lorem ipsum</a:t>
            </a:r>
          </a:p>
        </p:txBody>
      </p:sp>
    </p:spTree>
    <p:extLst>
      <p:ext uri="{BB962C8B-B14F-4D97-AF65-F5344CB8AC3E}">
        <p14:creationId xmlns:p14="http://schemas.microsoft.com/office/powerpoint/2010/main" val="4155307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anzicijski slide (zelena)">
    <p:spTree>
      <p:nvGrpSpPr>
        <p:cNvPr id="1" name=""/>
        <p:cNvGrpSpPr/>
        <p:nvPr/>
      </p:nvGrpSpPr>
      <p:grpSpPr>
        <a:xfrm>
          <a:off x="0" y="0"/>
          <a:ext cx="0" cy="0"/>
          <a:chOff x="0" y="0"/>
          <a:chExt cx="0" cy="0"/>
        </a:xfrm>
      </p:grpSpPr>
      <p:sp>
        <p:nvSpPr>
          <p:cNvPr id="8" name="Sous-titre 11">
            <a:extLst>
              <a:ext uri="{FF2B5EF4-FFF2-40B4-BE49-F238E27FC236}">
                <a16:creationId xmlns:a16="http://schemas.microsoft.com/office/drawing/2014/main" id="{62BD2045-79AA-C220-7FCB-E075529903AF}"/>
              </a:ext>
            </a:extLst>
          </p:cNvPr>
          <p:cNvSpPr>
            <a:spLocks noGrp="1"/>
          </p:cNvSpPr>
          <p:nvPr>
            <p:ph type="subTitle" idx="1"/>
          </p:nvPr>
        </p:nvSpPr>
        <p:spPr>
          <a:xfrm>
            <a:off x="571500" y="4744311"/>
            <a:ext cx="6718300" cy="1102895"/>
          </a:xfrm>
        </p:spPr>
        <p:txBody>
          <a:bodyPr>
            <a:normAutofit/>
          </a:bodyPr>
          <a:lstStyle>
            <a:lvl1pPr marL="0" indent="0">
              <a:buNone/>
              <a:defRPr sz="1800" b="0" i="0">
                <a:solidFill>
                  <a:schemeClr val="bg1"/>
                </a:solidFill>
                <a:latin typeface="ClanPro-Book" panose="020B0604020101020102" pitchFamily="34" charset="-18"/>
              </a:defRPr>
            </a:lvl1pPr>
          </a:lstStyle>
          <a:p>
            <a:pPr algn="l"/>
            <a:endParaRPr lang="fr-FR" sz="1600" dirty="0">
              <a:latin typeface="ClanPro-Medium" panose="020B0604020101020102" pitchFamily="34" charset="77"/>
            </a:endParaRPr>
          </a:p>
        </p:txBody>
      </p:sp>
      <p:sp>
        <p:nvSpPr>
          <p:cNvPr id="10" name="Espace réservé du texte 9">
            <a:extLst>
              <a:ext uri="{FF2B5EF4-FFF2-40B4-BE49-F238E27FC236}">
                <a16:creationId xmlns:a16="http://schemas.microsoft.com/office/drawing/2014/main" id="{E9DCDC8F-50B7-3298-6CF2-A0F7993AB0BC}"/>
              </a:ext>
            </a:extLst>
          </p:cNvPr>
          <p:cNvSpPr>
            <a:spLocks noGrp="1"/>
          </p:cNvSpPr>
          <p:nvPr>
            <p:ph type="body" sz="quarter" idx="13" hasCustomPrompt="1"/>
          </p:nvPr>
        </p:nvSpPr>
        <p:spPr>
          <a:xfrm>
            <a:off x="571500" y="889000"/>
            <a:ext cx="7099300" cy="3357536"/>
          </a:xfrm>
        </p:spPr>
        <p:txBody>
          <a:bodyPr>
            <a:noAutofit/>
          </a:bodyPr>
          <a:lstStyle>
            <a:lvl1pPr marL="0" indent="0">
              <a:lnSpc>
                <a:spcPct val="90000"/>
              </a:lnSpc>
              <a:buNone/>
              <a:defRPr sz="8000" b="1" i="0">
                <a:solidFill>
                  <a:schemeClr val="bg1"/>
                </a:solidFill>
                <a:latin typeface="ClanPro-Bold" panose="020B0804020101020102" pitchFamily="34" charset="-18"/>
              </a:defRPr>
            </a:lvl1pPr>
          </a:lstStyle>
          <a:p>
            <a:pPr lvl="0"/>
            <a:r>
              <a:rPr lang="fr-FR" dirty="0"/>
              <a:t>Click to </a:t>
            </a:r>
            <a:r>
              <a:rPr lang="fr-FR" dirty="0" err="1"/>
              <a:t>add</a:t>
            </a:r>
            <a:r>
              <a:rPr lang="fr-FR" dirty="0"/>
              <a:t> a </a:t>
            </a:r>
            <a:r>
              <a:rPr lang="fr-FR" dirty="0" err="1"/>
              <a:t>tittle</a:t>
            </a:r>
            <a:r>
              <a:rPr lang="fr-FR" dirty="0"/>
              <a:t> Lorem ipsum</a:t>
            </a:r>
          </a:p>
        </p:txBody>
      </p:sp>
    </p:spTree>
    <p:extLst>
      <p:ext uri="{BB962C8B-B14F-4D97-AF65-F5344CB8AC3E}">
        <p14:creationId xmlns:p14="http://schemas.microsoft.com/office/powerpoint/2010/main" val="9594909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ranzicijski slide (bijela)">
    <p:spTree>
      <p:nvGrpSpPr>
        <p:cNvPr id="1" name=""/>
        <p:cNvGrpSpPr/>
        <p:nvPr/>
      </p:nvGrpSpPr>
      <p:grpSpPr>
        <a:xfrm>
          <a:off x="0" y="0"/>
          <a:ext cx="0" cy="0"/>
          <a:chOff x="0" y="0"/>
          <a:chExt cx="0" cy="0"/>
        </a:xfrm>
      </p:grpSpPr>
      <p:sp>
        <p:nvSpPr>
          <p:cNvPr id="8" name="Sous-titre 11">
            <a:extLst>
              <a:ext uri="{FF2B5EF4-FFF2-40B4-BE49-F238E27FC236}">
                <a16:creationId xmlns:a16="http://schemas.microsoft.com/office/drawing/2014/main" id="{62BD2045-79AA-C220-7FCB-E075529903AF}"/>
              </a:ext>
            </a:extLst>
          </p:cNvPr>
          <p:cNvSpPr>
            <a:spLocks noGrp="1"/>
          </p:cNvSpPr>
          <p:nvPr>
            <p:ph type="subTitle" idx="1"/>
          </p:nvPr>
        </p:nvSpPr>
        <p:spPr>
          <a:xfrm>
            <a:off x="571500" y="4744311"/>
            <a:ext cx="6718300" cy="1102895"/>
          </a:xfrm>
        </p:spPr>
        <p:txBody>
          <a:bodyPr>
            <a:normAutofit/>
          </a:bodyPr>
          <a:lstStyle>
            <a:lvl1pPr marL="0" indent="0">
              <a:buNone/>
              <a:defRPr sz="1800" b="0" i="0">
                <a:latin typeface="ClanPro-Book" panose="020B0604020101020102" pitchFamily="34" charset="-18"/>
              </a:defRPr>
            </a:lvl1pPr>
          </a:lstStyle>
          <a:p>
            <a:pPr algn="l"/>
            <a:endParaRPr lang="fr-FR" sz="1600" dirty="0">
              <a:latin typeface="ClanPro-Medium" panose="020B0604020101020102" pitchFamily="34" charset="77"/>
            </a:endParaRPr>
          </a:p>
        </p:txBody>
      </p:sp>
      <p:sp>
        <p:nvSpPr>
          <p:cNvPr id="10" name="Espace réservé du texte 9">
            <a:extLst>
              <a:ext uri="{FF2B5EF4-FFF2-40B4-BE49-F238E27FC236}">
                <a16:creationId xmlns:a16="http://schemas.microsoft.com/office/drawing/2014/main" id="{E9DCDC8F-50B7-3298-6CF2-A0F7993AB0BC}"/>
              </a:ext>
            </a:extLst>
          </p:cNvPr>
          <p:cNvSpPr>
            <a:spLocks noGrp="1"/>
          </p:cNvSpPr>
          <p:nvPr>
            <p:ph type="body" sz="quarter" idx="13" hasCustomPrompt="1"/>
          </p:nvPr>
        </p:nvSpPr>
        <p:spPr>
          <a:xfrm>
            <a:off x="571500" y="889000"/>
            <a:ext cx="7099300" cy="3357536"/>
          </a:xfrm>
        </p:spPr>
        <p:txBody>
          <a:bodyPr>
            <a:noAutofit/>
          </a:bodyPr>
          <a:lstStyle>
            <a:lvl1pPr marL="0" indent="0">
              <a:lnSpc>
                <a:spcPct val="90000"/>
              </a:lnSpc>
              <a:buNone/>
              <a:defRPr sz="8000" b="1" i="0">
                <a:latin typeface="ClanPro-Bold" panose="020B0804020101020102" pitchFamily="34" charset="-18"/>
              </a:defRPr>
            </a:lvl1pPr>
          </a:lstStyle>
          <a:p>
            <a:pPr lvl="0"/>
            <a:r>
              <a:rPr lang="fr-FR" dirty="0"/>
              <a:t>Click to </a:t>
            </a:r>
            <a:r>
              <a:rPr lang="fr-FR" dirty="0" err="1"/>
              <a:t>add</a:t>
            </a:r>
            <a:r>
              <a:rPr lang="fr-FR" dirty="0"/>
              <a:t> a </a:t>
            </a:r>
            <a:r>
              <a:rPr lang="fr-FR" dirty="0" err="1"/>
              <a:t>tittle</a:t>
            </a:r>
            <a:r>
              <a:rPr lang="fr-FR" dirty="0"/>
              <a:t> Lorem ipsum</a:t>
            </a:r>
          </a:p>
        </p:txBody>
      </p:sp>
    </p:spTree>
    <p:extLst>
      <p:ext uri="{BB962C8B-B14F-4D97-AF65-F5344CB8AC3E}">
        <p14:creationId xmlns:p14="http://schemas.microsoft.com/office/powerpoint/2010/main" val="8978232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ranzicijski slide (zelena)">
    <p:bg>
      <p:bgPr>
        <a:solidFill>
          <a:srgbClr val="39B44A"/>
        </a:solidFill>
        <a:effectLst/>
      </p:bgPr>
    </p:bg>
    <p:spTree>
      <p:nvGrpSpPr>
        <p:cNvPr id="1" name=""/>
        <p:cNvGrpSpPr/>
        <p:nvPr/>
      </p:nvGrpSpPr>
      <p:grpSpPr>
        <a:xfrm>
          <a:off x="0" y="0"/>
          <a:ext cx="0" cy="0"/>
          <a:chOff x="0" y="0"/>
          <a:chExt cx="0" cy="0"/>
        </a:xfrm>
      </p:grpSpPr>
      <p:sp>
        <p:nvSpPr>
          <p:cNvPr id="8" name="Sous-titre 11">
            <a:extLst>
              <a:ext uri="{FF2B5EF4-FFF2-40B4-BE49-F238E27FC236}">
                <a16:creationId xmlns:a16="http://schemas.microsoft.com/office/drawing/2014/main" id="{62BD2045-79AA-C220-7FCB-E075529903AF}"/>
              </a:ext>
            </a:extLst>
          </p:cNvPr>
          <p:cNvSpPr>
            <a:spLocks noGrp="1"/>
          </p:cNvSpPr>
          <p:nvPr>
            <p:ph type="subTitle" idx="1"/>
          </p:nvPr>
        </p:nvSpPr>
        <p:spPr>
          <a:xfrm>
            <a:off x="571500" y="4744311"/>
            <a:ext cx="6718300" cy="1102895"/>
          </a:xfrm>
        </p:spPr>
        <p:txBody>
          <a:bodyPr>
            <a:normAutofit/>
          </a:bodyPr>
          <a:lstStyle>
            <a:lvl1pPr marL="0" indent="0">
              <a:buNone/>
              <a:defRPr sz="1800" b="0" i="0">
                <a:solidFill>
                  <a:schemeClr val="bg1"/>
                </a:solidFill>
                <a:latin typeface="ClanPro-Book" panose="020B0604020101020102" pitchFamily="34" charset="-18"/>
              </a:defRPr>
            </a:lvl1pPr>
          </a:lstStyle>
          <a:p>
            <a:pPr algn="l"/>
            <a:endParaRPr lang="fr-FR" sz="1600" dirty="0">
              <a:latin typeface="ClanPro-Medium" panose="020B0604020101020102" pitchFamily="34" charset="77"/>
            </a:endParaRPr>
          </a:p>
        </p:txBody>
      </p:sp>
      <p:sp>
        <p:nvSpPr>
          <p:cNvPr id="10" name="Espace réservé du texte 9">
            <a:extLst>
              <a:ext uri="{FF2B5EF4-FFF2-40B4-BE49-F238E27FC236}">
                <a16:creationId xmlns:a16="http://schemas.microsoft.com/office/drawing/2014/main" id="{E9DCDC8F-50B7-3298-6CF2-A0F7993AB0BC}"/>
              </a:ext>
            </a:extLst>
          </p:cNvPr>
          <p:cNvSpPr>
            <a:spLocks noGrp="1"/>
          </p:cNvSpPr>
          <p:nvPr>
            <p:ph type="body" sz="quarter" idx="13" hasCustomPrompt="1"/>
          </p:nvPr>
        </p:nvSpPr>
        <p:spPr>
          <a:xfrm>
            <a:off x="571500" y="889000"/>
            <a:ext cx="7099300" cy="3357536"/>
          </a:xfrm>
        </p:spPr>
        <p:txBody>
          <a:bodyPr>
            <a:noAutofit/>
          </a:bodyPr>
          <a:lstStyle>
            <a:lvl1pPr marL="0" indent="0">
              <a:lnSpc>
                <a:spcPct val="90000"/>
              </a:lnSpc>
              <a:buNone/>
              <a:defRPr sz="8000" b="1" i="0">
                <a:solidFill>
                  <a:schemeClr val="bg1"/>
                </a:solidFill>
                <a:latin typeface="ClanPro-Bold" panose="020B0804020101020102" pitchFamily="34" charset="-18"/>
              </a:defRPr>
            </a:lvl1pPr>
          </a:lstStyle>
          <a:p>
            <a:pPr lvl="0"/>
            <a:r>
              <a:rPr lang="fr-FR" dirty="0"/>
              <a:t>Click to </a:t>
            </a:r>
            <a:r>
              <a:rPr lang="fr-FR" dirty="0" err="1"/>
              <a:t>add</a:t>
            </a:r>
            <a:r>
              <a:rPr lang="fr-FR" dirty="0"/>
              <a:t> a </a:t>
            </a:r>
            <a:r>
              <a:rPr lang="fr-FR" dirty="0" err="1"/>
              <a:t>tittle</a:t>
            </a:r>
            <a:r>
              <a:rPr lang="fr-FR" dirty="0"/>
              <a:t> Lorem ipsum</a:t>
            </a:r>
          </a:p>
        </p:txBody>
      </p:sp>
    </p:spTree>
    <p:extLst>
      <p:ext uri="{BB962C8B-B14F-4D97-AF65-F5344CB8AC3E}">
        <p14:creationId xmlns:p14="http://schemas.microsoft.com/office/powerpoint/2010/main" val="39963219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ranzicijski slide (siva)">
    <p:bg>
      <p:bgPr>
        <a:solidFill>
          <a:srgbClr val="B3B2B3"/>
        </a:solidFill>
        <a:effectLst/>
      </p:bgPr>
    </p:bg>
    <p:spTree>
      <p:nvGrpSpPr>
        <p:cNvPr id="1" name=""/>
        <p:cNvGrpSpPr/>
        <p:nvPr/>
      </p:nvGrpSpPr>
      <p:grpSpPr>
        <a:xfrm>
          <a:off x="0" y="0"/>
          <a:ext cx="0" cy="0"/>
          <a:chOff x="0" y="0"/>
          <a:chExt cx="0" cy="0"/>
        </a:xfrm>
      </p:grpSpPr>
      <p:sp>
        <p:nvSpPr>
          <p:cNvPr id="8" name="Sous-titre 11">
            <a:extLst>
              <a:ext uri="{FF2B5EF4-FFF2-40B4-BE49-F238E27FC236}">
                <a16:creationId xmlns:a16="http://schemas.microsoft.com/office/drawing/2014/main" id="{62BD2045-79AA-C220-7FCB-E075529903AF}"/>
              </a:ext>
            </a:extLst>
          </p:cNvPr>
          <p:cNvSpPr>
            <a:spLocks noGrp="1"/>
          </p:cNvSpPr>
          <p:nvPr>
            <p:ph type="subTitle" idx="1"/>
          </p:nvPr>
        </p:nvSpPr>
        <p:spPr>
          <a:xfrm>
            <a:off x="571500" y="4744311"/>
            <a:ext cx="6718300" cy="1102895"/>
          </a:xfrm>
        </p:spPr>
        <p:txBody>
          <a:bodyPr>
            <a:normAutofit/>
          </a:bodyPr>
          <a:lstStyle>
            <a:lvl1pPr marL="0" indent="0">
              <a:buNone/>
              <a:defRPr sz="1800" b="0" i="0">
                <a:solidFill>
                  <a:schemeClr val="bg1"/>
                </a:solidFill>
                <a:latin typeface="ClanPro-Book" panose="020B0604020101020102" pitchFamily="34" charset="-18"/>
              </a:defRPr>
            </a:lvl1pPr>
          </a:lstStyle>
          <a:p>
            <a:pPr algn="l"/>
            <a:endParaRPr lang="fr-FR" sz="1600" dirty="0">
              <a:latin typeface="ClanPro-Medium" panose="020B0604020101020102" pitchFamily="34" charset="77"/>
            </a:endParaRPr>
          </a:p>
        </p:txBody>
      </p:sp>
      <p:sp>
        <p:nvSpPr>
          <p:cNvPr id="10" name="Espace réservé du texte 9">
            <a:extLst>
              <a:ext uri="{FF2B5EF4-FFF2-40B4-BE49-F238E27FC236}">
                <a16:creationId xmlns:a16="http://schemas.microsoft.com/office/drawing/2014/main" id="{E9DCDC8F-50B7-3298-6CF2-A0F7993AB0BC}"/>
              </a:ext>
            </a:extLst>
          </p:cNvPr>
          <p:cNvSpPr>
            <a:spLocks noGrp="1"/>
          </p:cNvSpPr>
          <p:nvPr>
            <p:ph type="body" sz="quarter" idx="13" hasCustomPrompt="1"/>
          </p:nvPr>
        </p:nvSpPr>
        <p:spPr>
          <a:xfrm>
            <a:off x="571500" y="889000"/>
            <a:ext cx="7099300" cy="3357536"/>
          </a:xfrm>
        </p:spPr>
        <p:txBody>
          <a:bodyPr>
            <a:noAutofit/>
          </a:bodyPr>
          <a:lstStyle>
            <a:lvl1pPr marL="0" indent="0">
              <a:lnSpc>
                <a:spcPct val="90000"/>
              </a:lnSpc>
              <a:buNone/>
              <a:defRPr sz="8000" b="1" i="0">
                <a:solidFill>
                  <a:schemeClr val="bg1"/>
                </a:solidFill>
                <a:latin typeface="ClanPro-Bold" panose="020B0804020101020102" pitchFamily="34" charset="-18"/>
              </a:defRPr>
            </a:lvl1pPr>
          </a:lstStyle>
          <a:p>
            <a:pPr lvl="0"/>
            <a:r>
              <a:rPr lang="fr-FR" dirty="0"/>
              <a:t>Click to </a:t>
            </a:r>
            <a:r>
              <a:rPr lang="fr-FR" dirty="0" err="1"/>
              <a:t>add</a:t>
            </a:r>
            <a:r>
              <a:rPr lang="fr-FR" dirty="0"/>
              <a:t> a </a:t>
            </a:r>
            <a:r>
              <a:rPr lang="fr-FR" dirty="0" err="1"/>
              <a:t>tittle</a:t>
            </a:r>
            <a:r>
              <a:rPr lang="fr-FR" dirty="0"/>
              <a:t> Lorem ipsum</a:t>
            </a:r>
          </a:p>
        </p:txBody>
      </p:sp>
    </p:spTree>
    <p:extLst>
      <p:ext uri="{BB962C8B-B14F-4D97-AF65-F5344CB8AC3E}">
        <p14:creationId xmlns:p14="http://schemas.microsoft.com/office/powerpoint/2010/main" val="5126584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ranzicijski slide (plava)">
    <p:bg>
      <p:bgPr>
        <a:solidFill>
          <a:srgbClr val="06A1DC"/>
        </a:solidFill>
        <a:effectLst/>
      </p:bgPr>
    </p:bg>
    <p:spTree>
      <p:nvGrpSpPr>
        <p:cNvPr id="1" name=""/>
        <p:cNvGrpSpPr/>
        <p:nvPr/>
      </p:nvGrpSpPr>
      <p:grpSpPr>
        <a:xfrm>
          <a:off x="0" y="0"/>
          <a:ext cx="0" cy="0"/>
          <a:chOff x="0" y="0"/>
          <a:chExt cx="0" cy="0"/>
        </a:xfrm>
      </p:grpSpPr>
      <p:sp>
        <p:nvSpPr>
          <p:cNvPr id="8" name="Sous-titre 11">
            <a:extLst>
              <a:ext uri="{FF2B5EF4-FFF2-40B4-BE49-F238E27FC236}">
                <a16:creationId xmlns:a16="http://schemas.microsoft.com/office/drawing/2014/main" id="{62BD2045-79AA-C220-7FCB-E075529903AF}"/>
              </a:ext>
            </a:extLst>
          </p:cNvPr>
          <p:cNvSpPr>
            <a:spLocks noGrp="1"/>
          </p:cNvSpPr>
          <p:nvPr>
            <p:ph type="subTitle" idx="1"/>
          </p:nvPr>
        </p:nvSpPr>
        <p:spPr>
          <a:xfrm>
            <a:off x="571500" y="4744311"/>
            <a:ext cx="6718300" cy="1102895"/>
          </a:xfrm>
        </p:spPr>
        <p:txBody>
          <a:bodyPr>
            <a:normAutofit/>
          </a:bodyPr>
          <a:lstStyle>
            <a:lvl1pPr marL="0" indent="0">
              <a:buNone/>
              <a:defRPr sz="1800" b="0" i="0">
                <a:solidFill>
                  <a:schemeClr val="bg1"/>
                </a:solidFill>
                <a:latin typeface="ClanPro-Book" panose="020B0604020101020102" pitchFamily="34" charset="-18"/>
              </a:defRPr>
            </a:lvl1pPr>
          </a:lstStyle>
          <a:p>
            <a:pPr algn="l"/>
            <a:endParaRPr lang="fr-FR" sz="1600" dirty="0">
              <a:latin typeface="ClanPro-Medium" panose="020B0604020101020102" pitchFamily="34" charset="77"/>
            </a:endParaRPr>
          </a:p>
        </p:txBody>
      </p:sp>
      <p:sp>
        <p:nvSpPr>
          <p:cNvPr id="10" name="Espace réservé du texte 9">
            <a:extLst>
              <a:ext uri="{FF2B5EF4-FFF2-40B4-BE49-F238E27FC236}">
                <a16:creationId xmlns:a16="http://schemas.microsoft.com/office/drawing/2014/main" id="{E9DCDC8F-50B7-3298-6CF2-A0F7993AB0BC}"/>
              </a:ext>
            </a:extLst>
          </p:cNvPr>
          <p:cNvSpPr>
            <a:spLocks noGrp="1"/>
          </p:cNvSpPr>
          <p:nvPr>
            <p:ph type="body" sz="quarter" idx="13" hasCustomPrompt="1"/>
          </p:nvPr>
        </p:nvSpPr>
        <p:spPr>
          <a:xfrm>
            <a:off x="571500" y="889000"/>
            <a:ext cx="7099300" cy="3357536"/>
          </a:xfrm>
        </p:spPr>
        <p:txBody>
          <a:bodyPr>
            <a:noAutofit/>
          </a:bodyPr>
          <a:lstStyle>
            <a:lvl1pPr marL="0" indent="0">
              <a:lnSpc>
                <a:spcPct val="90000"/>
              </a:lnSpc>
              <a:buNone/>
              <a:defRPr sz="8000" b="1" i="0">
                <a:solidFill>
                  <a:schemeClr val="bg1"/>
                </a:solidFill>
                <a:latin typeface="ClanPro-Bold" panose="020B0804020101020102" pitchFamily="34" charset="-18"/>
              </a:defRPr>
            </a:lvl1pPr>
          </a:lstStyle>
          <a:p>
            <a:pPr lvl="0"/>
            <a:r>
              <a:rPr lang="fr-FR" dirty="0"/>
              <a:t>Click to </a:t>
            </a:r>
            <a:r>
              <a:rPr lang="fr-FR" dirty="0" err="1"/>
              <a:t>add</a:t>
            </a:r>
            <a:r>
              <a:rPr lang="fr-FR" dirty="0"/>
              <a:t> a </a:t>
            </a:r>
            <a:r>
              <a:rPr lang="fr-FR" dirty="0" err="1"/>
              <a:t>tittle</a:t>
            </a:r>
            <a:r>
              <a:rPr lang="fr-FR" dirty="0"/>
              <a:t> Lorem ipsum</a:t>
            </a:r>
          </a:p>
        </p:txBody>
      </p:sp>
    </p:spTree>
    <p:extLst>
      <p:ext uri="{BB962C8B-B14F-4D97-AF65-F5344CB8AC3E}">
        <p14:creationId xmlns:p14="http://schemas.microsoft.com/office/powerpoint/2010/main" val="20416621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ekstualni slide (bijel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B95D84C-4C9E-136D-FEEE-9796895D070C}"/>
              </a:ext>
            </a:extLst>
          </p:cNvPr>
          <p:cNvSpPr>
            <a:spLocks noGrp="1"/>
          </p:cNvSpPr>
          <p:nvPr>
            <p:ph type="title" hasCustomPrompt="1"/>
          </p:nvPr>
        </p:nvSpPr>
        <p:spPr/>
        <p:txBody>
          <a:bodyPr>
            <a:noAutofit/>
          </a:bodyPr>
          <a:lstStyle>
            <a:lvl1pPr>
              <a:defRPr sz="4800" b="1"/>
            </a:lvl1pPr>
          </a:lstStyle>
          <a:p>
            <a:r>
              <a:rPr lang="hr-HR" dirty="0"/>
              <a:t>Naslov </a:t>
            </a:r>
            <a:r>
              <a:rPr lang="hr-HR" dirty="0" err="1"/>
              <a:t>slidea</a:t>
            </a:r>
            <a:endParaRPr lang="hr-HR" dirty="0"/>
          </a:p>
        </p:txBody>
      </p:sp>
      <p:sp>
        <p:nvSpPr>
          <p:cNvPr id="3" name="Rezervirano mjesto sadržaja 2">
            <a:extLst>
              <a:ext uri="{FF2B5EF4-FFF2-40B4-BE49-F238E27FC236}">
                <a16:creationId xmlns:a16="http://schemas.microsoft.com/office/drawing/2014/main" id="{7A964C9C-AA93-1A36-4A7A-2BD6B53CE639}"/>
              </a:ext>
            </a:extLst>
          </p:cNvPr>
          <p:cNvSpPr>
            <a:spLocks noGrp="1"/>
          </p:cNvSpPr>
          <p:nvPr>
            <p:ph idx="1"/>
          </p:nvPr>
        </p:nvSpPr>
        <p:spPr>
          <a:noFill/>
        </p:spPr>
        <p:txBody>
          <a:bodyPr anchor="b" anchorCtr="0">
            <a:normAutofit/>
          </a:bodyPr>
          <a:lstStyle>
            <a:lvl1pPr>
              <a:defRPr sz="1400"/>
            </a:lvl1pPr>
            <a:lvl2pPr>
              <a:defRPr sz="1200"/>
            </a:lvl2pPr>
            <a:lvl3pPr>
              <a:defRPr sz="1100"/>
            </a:lvl3pPr>
            <a:lvl4pPr>
              <a:defRPr sz="1050"/>
            </a:lvl4pPr>
            <a:lvl5pPr>
              <a:defRPr sz="1050"/>
            </a:lvl5p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Tree>
    <p:extLst>
      <p:ext uri="{BB962C8B-B14F-4D97-AF65-F5344CB8AC3E}">
        <p14:creationId xmlns:p14="http://schemas.microsoft.com/office/powerpoint/2010/main" val="9520473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ekstualni slide (sivi)">
    <p:bg>
      <p:bgPr>
        <a:solidFill>
          <a:srgbClr val="B3B2B3"/>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B95D84C-4C9E-136D-FEEE-9796895D070C}"/>
              </a:ext>
            </a:extLst>
          </p:cNvPr>
          <p:cNvSpPr>
            <a:spLocks noGrp="1"/>
          </p:cNvSpPr>
          <p:nvPr>
            <p:ph type="title" hasCustomPrompt="1"/>
          </p:nvPr>
        </p:nvSpPr>
        <p:spPr/>
        <p:txBody>
          <a:bodyPr>
            <a:noAutofit/>
          </a:bodyPr>
          <a:lstStyle>
            <a:lvl1pPr>
              <a:defRPr sz="4800" b="1">
                <a:solidFill>
                  <a:schemeClr val="bg1"/>
                </a:solidFill>
              </a:defRPr>
            </a:lvl1pPr>
          </a:lstStyle>
          <a:p>
            <a:r>
              <a:rPr lang="hr-HR" dirty="0"/>
              <a:t>Naslov </a:t>
            </a:r>
            <a:r>
              <a:rPr lang="hr-HR" dirty="0" err="1"/>
              <a:t>slidea</a:t>
            </a:r>
            <a:endParaRPr lang="hr-HR" dirty="0"/>
          </a:p>
        </p:txBody>
      </p:sp>
      <p:sp>
        <p:nvSpPr>
          <p:cNvPr id="3" name="Rezervirano mjesto sadržaja 2">
            <a:extLst>
              <a:ext uri="{FF2B5EF4-FFF2-40B4-BE49-F238E27FC236}">
                <a16:creationId xmlns:a16="http://schemas.microsoft.com/office/drawing/2014/main" id="{7A964C9C-AA93-1A36-4A7A-2BD6B53CE639}"/>
              </a:ext>
            </a:extLst>
          </p:cNvPr>
          <p:cNvSpPr>
            <a:spLocks noGrp="1"/>
          </p:cNvSpPr>
          <p:nvPr>
            <p:ph idx="1"/>
          </p:nvPr>
        </p:nvSpPr>
        <p:spPr>
          <a:noFill/>
        </p:spPr>
        <p:txBody>
          <a:bodyPr anchor="b" anchorCtr="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Tree>
    <p:extLst>
      <p:ext uri="{BB962C8B-B14F-4D97-AF65-F5344CB8AC3E}">
        <p14:creationId xmlns:p14="http://schemas.microsoft.com/office/powerpoint/2010/main" val="31080037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ekstualni slide (zeleni)">
    <p:bg>
      <p:bgPr>
        <a:solidFill>
          <a:srgbClr val="39B44A"/>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B95D84C-4C9E-136D-FEEE-9796895D070C}"/>
              </a:ext>
            </a:extLst>
          </p:cNvPr>
          <p:cNvSpPr>
            <a:spLocks noGrp="1"/>
          </p:cNvSpPr>
          <p:nvPr>
            <p:ph type="title" hasCustomPrompt="1"/>
          </p:nvPr>
        </p:nvSpPr>
        <p:spPr/>
        <p:txBody>
          <a:bodyPr>
            <a:noAutofit/>
          </a:bodyPr>
          <a:lstStyle>
            <a:lvl1pPr>
              <a:defRPr sz="4800" b="1">
                <a:solidFill>
                  <a:schemeClr val="bg1"/>
                </a:solidFill>
              </a:defRPr>
            </a:lvl1pPr>
          </a:lstStyle>
          <a:p>
            <a:r>
              <a:rPr lang="hr-HR" dirty="0"/>
              <a:t>Naslov </a:t>
            </a:r>
            <a:r>
              <a:rPr lang="hr-HR" dirty="0" err="1"/>
              <a:t>slidea</a:t>
            </a:r>
            <a:endParaRPr lang="hr-HR" dirty="0"/>
          </a:p>
        </p:txBody>
      </p:sp>
      <p:sp>
        <p:nvSpPr>
          <p:cNvPr id="3" name="Rezervirano mjesto sadržaja 2">
            <a:extLst>
              <a:ext uri="{FF2B5EF4-FFF2-40B4-BE49-F238E27FC236}">
                <a16:creationId xmlns:a16="http://schemas.microsoft.com/office/drawing/2014/main" id="{7A964C9C-AA93-1A36-4A7A-2BD6B53CE639}"/>
              </a:ext>
            </a:extLst>
          </p:cNvPr>
          <p:cNvSpPr>
            <a:spLocks noGrp="1"/>
          </p:cNvSpPr>
          <p:nvPr>
            <p:ph idx="1"/>
          </p:nvPr>
        </p:nvSpPr>
        <p:spPr>
          <a:noFill/>
        </p:spPr>
        <p:txBody>
          <a:bodyPr anchor="b" anchorCtr="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Tree>
    <p:extLst>
      <p:ext uri="{BB962C8B-B14F-4D97-AF65-F5344CB8AC3E}">
        <p14:creationId xmlns:p14="http://schemas.microsoft.com/office/powerpoint/2010/main" val="39238069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Pola-pola (tekst lijevo; bijeli-tamni)">
    <p:bg>
      <p:bgPr>
        <a:solidFill>
          <a:schemeClr val="bg1"/>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65EE885-84DD-4C9A-8FFD-B54526E2ADAC}"/>
              </a:ext>
            </a:extLst>
          </p:cNvPr>
          <p:cNvSpPr>
            <a:spLocks noGrp="1"/>
          </p:cNvSpPr>
          <p:nvPr>
            <p:ph type="title" hasCustomPrompt="1"/>
          </p:nvPr>
        </p:nvSpPr>
        <p:spPr>
          <a:xfrm>
            <a:off x="838200" y="365125"/>
            <a:ext cx="4305300" cy="1325563"/>
          </a:xfrm>
        </p:spPr>
        <p:txBody>
          <a:bodyPr>
            <a:normAutofit/>
          </a:bodyPr>
          <a:lstStyle>
            <a:lvl1pPr>
              <a:defRPr sz="3200" b="1">
                <a:solidFill>
                  <a:srgbClr val="231F20"/>
                </a:solidFill>
              </a:defRPr>
            </a:lvl1pPr>
          </a:lstStyle>
          <a:p>
            <a:r>
              <a:rPr lang="hr-HR" dirty="0"/>
              <a:t>Naslov </a:t>
            </a:r>
            <a:r>
              <a:rPr lang="hr-HR" dirty="0" err="1"/>
              <a:t>slidea</a:t>
            </a:r>
            <a:endParaRPr lang="hr-HR" dirty="0"/>
          </a:p>
        </p:txBody>
      </p:sp>
      <p:sp>
        <p:nvSpPr>
          <p:cNvPr id="3" name="Rezervirano mjesto sadržaja 2">
            <a:extLst>
              <a:ext uri="{FF2B5EF4-FFF2-40B4-BE49-F238E27FC236}">
                <a16:creationId xmlns:a16="http://schemas.microsoft.com/office/drawing/2014/main" id="{D4760A41-8EEB-D12F-E315-9E01A7901F29}"/>
              </a:ext>
            </a:extLst>
          </p:cNvPr>
          <p:cNvSpPr>
            <a:spLocks noGrp="1"/>
          </p:cNvSpPr>
          <p:nvPr>
            <p:ph sz="half" idx="1"/>
          </p:nvPr>
        </p:nvSpPr>
        <p:spPr>
          <a:xfrm>
            <a:off x="838200" y="1825625"/>
            <a:ext cx="4305300" cy="4351338"/>
          </a:xfrm>
        </p:spPr>
        <p:txBody>
          <a:bodyPr anchor="b" anchorCtr="0">
            <a:normAutofit/>
          </a:bodyPr>
          <a:lstStyle>
            <a:lvl1pPr>
              <a:defRPr sz="1400">
                <a:solidFill>
                  <a:srgbClr val="231F20"/>
                </a:solidFill>
              </a:defRPr>
            </a:lvl1pPr>
            <a:lvl2pPr>
              <a:defRPr sz="1200">
                <a:solidFill>
                  <a:srgbClr val="231F20"/>
                </a:solidFill>
              </a:defRPr>
            </a:lvl2pPr>
            <a:lvl3pPr>
              <a:defRPr sz="1100">
                <a:solidFill>
                  <a:srgbClr val="231F20"/>
                </a:solidFill>
              </a:defRPr>
            </a:lvl3pPr>
            <a:lvl4pPr>
              <a:defRPr sz="1050">
                <a:solidFill>
                  <a:srgbClr val="231F20"/>
                </a:solidFill>
              </a:defRPr>
            </a:lvl4pPr>
            <a:lvl5pPr>
              <a:defRPr sz="1050">
                <a:solidFill>
                  <a:srgbClr val="231F20"/>
                </a:solidFill>
              </a:defRPr>
            </a:lvl5p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
        <p:nvSpPr>
          <p:cNvPr id="4" name="Rezervirano mjesto sadržaja 3">
            <a:extLst>
              <a:ext uri="{FF2B5EF4-FFF2-40B4-BE49-F238E27FC236}">
                <a16:creationId xmlns:a16="http://schemas.microsoft.com/office/drawing/2014/main" id="{690AF4F8-BBEA-A6B8-2698-715961656828}"/>
              </a:ext>
            </a:extLst>
          </p:cNvPr>
          <p:cNvSpPr>
            <a:spLocks noGrp="1"/>
          </p:cNvSpPr>
          <p:nvPr>
            <p:ph sz="half" idx="2"/>
          </p:nvPr>
        </p:nvSpPr>
        <p:spPr>
          <a:xfrm>
            <a:off x="6096000" y="0"/>
            <a:ext cx="6095999" cy="6858000"/>
          </a:xfrm>
          <a:solidFill>
            <a:schemeClr val="tx1"/>
          </a:solidFill>
        </p:spPr>
        <p:txBody>
          <a:bodyPr anchor="b" anchorCtr="0">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endParaRPr lang="hr-HR" dirty="0"/>
          </a:p>
        </p:txBody>
      </p:sp>
    </p:spTree>
    <p:extLst>
      <p:ext uri="{BB962C8B-B14F-4D97-AF65-F5344CB8AC3E}">
        <p14:creationId xmlns:p14="http://schemas.microsoft.com/office/powerpoint/2010/main" val="15356976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Pola-pola (tekst desno; bijeli)">
    <p:bg>
      <p:bgPr>
        <a:solidFill>
          <a:schemeClr val="bg1"/>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65EE885-84DD-4C9A-8FFD-B54526E2ADAC}"/>
              </a:ext>
            </a:extLst>
          </p:cNvPr>
          <p:cNvSpPr>
            <a:spLocks noGrp="1"/>
          </p:cNvSpPr>
          <p:nvPr>
            <p:ph type="title" hasCustomPrompt="1"/>
          </p:nvPr>
        </p:nvSpPr>
        <p:spPr>
          <a:xfrm>
            <a:off x="6961088" y="365125"/>
            <a:ext cx="4415124" cy="1325563"/>
          </a:xfrm>
        </p:spPr>
        <p:txBody>
          <a:bodyPr>
            <a:normAutofit/>
          </a:bodyPr>
          <a:lstStyle>
            <a:lvl1pPr>
              <a:defRPr sz="3200">
                <a:solidFill>
                  <a:schemeClr val="tx1"/>
                </a:solidFill>
              </a:defRPr>
            </a:lvl1pPr>
          </a:lstStyle>
          <a:p>
            <a:r>
              <a:rPr lang="hr-HR" dirty="0"/>
              <a:t>Naslov </a:t>
            </a:r>
            <a:r>
              <a:rPr lang="hr-HR" dirty="0" err="1"/>
              <a:t>slidea</a:t>
            </a:r>
            <a:endParaRPr lang="hr-HR" dirty="0"/>
          </a:p>
        </p:txBody>
      </p:sp>
      <p:sp>
        <p:nvSpPr>
          <p:cNvPr id="3" name="Rezervirano mjesto sadržaja 2">
            <a:extLst>
              <a:ext uri="{FF2B5EF4-FFF2-40B4-BE49-F238E27FC236}">
                <a16:creationId xmlns:a16="http://schemas.microsoft.com/office/drawing/2014/main" id="{D4760A41-8EEB-D12F-E315-9E01A7901F29}"/>
              </a:ext>
            </a:extLst>
          </p:cNvPr>
          <p:cNvSpPr>
            <a:spLocks noGrp="1"/>
          </p:cNvSpPr>
          <p:nvPr>
            <p:ph sz="half" idx="1"/>
          </p:nvPr>
        </p:nvSpPr>
        <p:spPr>
          <a:xfrm>
            <a:off x="6961088" y="1825625"/>
            <a:ext cx="4415124" cy="4351338"/>
          </a:xfrm>
        </p:spPr>
        <p:txBody>
          <a:bodyPr anchor="b" anchorCtr="0">
            <a:normAutofit/>
          </a:bodyPr>
          <a:lstStyle>
            <a:lvl1pP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
        <p:nvSpPr>
          <p:cNvPr id="4" name="Rezervirano mjesto sadržaja 3">
            <a:extLst>
              <a:ext uri="{FF2B5EF4-FFF2-40B4-BE49-F238E27FC236}">
                <a16:creationId xmlns:a16="http://schemas.microsoft.com/office/drawing/2014/main" id="{690AF4F8-BBEA-A6B8-2698-715961656828}"/>
              </a:ext>
            </a:extLst>
          </p:cNvPr>
          <p:cNvSpPr>
            <a:spLocks noGrp="1"/>
          </p:cNvSpPr>
          <p:nvPr>
            <p:ph sz="half" idx="2"/>
          </p:nvPr>
        </p:nvSpPr>
        <p:spPr>
          <a:xfrm>
            <a:off x="0" y="0"/>
            <a:ext cx="6096000" cy="6858000"/>
          </a:xfrm>
        </p:spPr>
        <p:txBody>
          <a:bodyPr anchor="b" anchorCtr="0">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endParaRPr lang="hr-HR" dirty="0"/>
          </a:p>
        </p:txBody>
      </p:sp>
    </p:spTree>
    <p:extLst>
      <p:ext uri="{BB962C8B-B14F-4D97-AF65-F5344CB8AC3E}">
        <p14:creationId xmlns:p14="http://schemas.microsoft.com/office/powerpoint/2010/main" val="34110382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va stupca">
    <p:bg>
      <p:bgPr>
        <a:solidFill>
          <a:schemeClr val="bg1"/>
        </a:solidFill>
        <a:effectLst/>
      </p:bgPr>
    </p:bg>
    <p:spTree>
      <p:nvGrpSpPr>
        <p:cNvPr id="1" name=""/>
        <p:cNvGrpSpPr/>
        <p:nvPr/>
      </p:nvGrpSpPr>
      <p:grpSpPr>
        <a:xfrm>
          <a:off x="0" y="0"/>
          <a:ext cx="0" cy="0"/>
          <a:chOff x="0" y="0"/>
          <a:chExt cx="0" cy="0"/>
        </a:xfrm>
      </p:grpSpPr>
      <p:sp>
        <p:nvSpPr>
          <p:cNvPr id="5" name="Pravokutnik 4">
            <a:extLst>
              <a:ext uri="{FF2B5EF4-FFF2-40B4-BE49-F238E27FC236}">
                <a16:creationId xmlns:a16="http://schemas.microsoft.com/office/drawing/2014/main" id="{34A4FA7C-859A-28A5-041C-0D520B5FDD2E}"/>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 name="Naslov 1">
            <a:extLst>
              <a:ext uri="{FF2B5EF4-FFF2-40B4-BE49-F238E27FC236}">
                <a16:creationId xmlns:a16="http://schemas.microsoft.com/office/drawing/2014/main" id="{765EE885-84DD-4C9A-8FFD-B54526E2ADAC}"/>
              </a:ext>
            </a:extLst>
          </p:cNvPr>
          <p:cNvSpPr>
            <a:spLocks noGrp="1"/>
          </p:cNvSpPr>
          <p:nvPr>
            <p:ph type="title" hasCustomPrompt="1"/>
          </p:nvPr>
        </p:nvSpPr>
        <p:spPr>
          <a:xfrm>
            <a:off x="838200" y="365125"/>
            <a:ext cx="4305300" cy="1325563"/>
          </a:xfrm>
        </p:spPr>
        <p:txBody>
          <a:bodyPr>
            <a:normAutofit/>
          </a:bodyPr>
          <a:lstStyle>
            <a:lvl1pPr>
              <a:defRPr sz="3200">
                <a:solidFill>
                  <a:schemeClr val="bg1"/>
                </a:solidFill>
              </a:defRPr>
            </a:lvl1pPr>
          </a:lstStyle>
          <a:p>
            <a:r>
              <a:rPr lang="hr-HR" dirty="0"/>
              <a:t>Naslov </a:t>
            </a:r>
            <a:r>
              <a:rPr lang="hr-HR" dirty="0" err="1"/>
              <a:t>slidea</a:t>
            </a:r>
            <a:endParaRPr lang="hr-HR" dirty="0"/>
          </a:p>
        </p:txBody>
      </p:sp>
      <p:sp>
        <p:nvSpPr>
          <p:cNvPr id="3" name="Rezervirano mjesto sadržaja 2">
            <a:extLst>
              <a:ext uri="{FF2B5EF4-FFF2-40B4-BE49-F238E27FC236}">
                <a16:creationId xmlns:a16="http://schemas.microsoft.com/office/drawing/2014/main" id="{D4760A41-8EEB-D12F-E315-9E01A7901F29}"/>
              </a:ext>
            </a:extLst>
          </p:cNvPr>
          <p:cNvSpPr>
            <a:spLocks noGrp="1"/>
          </p:cNvSpPr>
          <p:nvPr>
            <p:ph sz="half" idx="1"/>
          </p:nvPr>
        </p:nvSpPr>
        <p:spPr>
          <a:xfrm>
            <a:off x="838200" y="1825625"/>
            <a:ext cx="4305300" cy="4351338"/>
          </a:xfrm>
        </p:spPr>
        <p:txBody>
          <a:bodyPr anchor="b" anchorCtr="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
        <p:nvSpPr>
          <p:cNvPr id="4" name="Rezervirano mjesto sadržaja 3">
            <a:extLst>
              <a:ext uri="{FF2B5EF4-FFF2-40B4-BE49-F238E27FC236}">
                <a16:creationId xmlns:a16="http://schemas.microsoft.com/office/drawing/2014/main" id="{690AF4F8-BBEA-A6B8-2698-715961656828}"/>
              </a:ext>
            </a:extLst>
          </p:cNvPr>
          <p:cNvSpPr>
            <a:spLocks noGrp="1"/>
          </p:cNvSpPr>
          <p:nvPr>
            <p:ph sz="half" idx="2"/>
          </p:nvPr>
        </p:nvSpPr>
        <p:spPr>
          <a:xfrm>
            <a:off x="7048498" y="1825625"/>
            <a:ext cx="4305301" cy="4351338"/>
          </a:xfrm>
        </p:spPr>
        <p:txBody>
          <a:bodyPr anchor="b" anchorCtr="0">
            <a:normAutofit/>
          </a:bodyPr>
          <a:lstStyle>
            <a:lvl1pP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
        <p:nvSpPr>
          <p:cNvPr id="7" name="Rezervirano mjesto sadržaja 3">
            <a:extLst>
              <a:ext uri="{FF2B5EF4-FFF2-40B4-BE49-F238E27FC236}">
                <a16:creationId xmlns:a16="http://schemas.microsoft.com/office/drawing/2014/main" id="{9A51290A-4807-7FB4-E72C-8A7994838497}"/>
              </a:ext>
            </a:extLst>
          </p:cNvPr>
          <p:cNvSpPr>
            <a:spLocks noGrp="1"/>
          </p:cNvSpPr>
          <p:nvPr>
            <p:ph sz="half" idx="10" hasCustomPrompt="1"/>
          </p:nvPr>
        </p:nvSpPr>
        <p:spPr>
          <a:xfrm>
            <a:off x="7048498" y="365123"/>
            <a:ext cx="4305301" cy="1325564"/>
          </a:xfrm>
        </p:spPr>
        <p:txBody>
          <a:bodyPr anchor="ctr" anchorCtr="0">
            <a:normAutofit/>
          </a:bodyPr>
          <a:lstStyle>
            <a:lvl1pPr marL="0" indent="0">
              <a:buNone/>
              <a:defRPr sz="3200" b="1">
                <a:solidFill>
                  <a:schemeClr val="tx1"/>
                </a:solidFill>
                <a:latin typeface="+mj-lt"/>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hr-HR" dirty="0"/>
              <a:t>Naslov </a:t>
            </a:r>
            <a:r>
              <a:rPr lang="hr-HR" dirty="0" err="1"/>
              <a:t>slidea</a:t>
            </a:r>
            <a:endParaRPr lang="hr-HR" dirty="0"/>
          </a:p>
        </p:txBody>
      </p:sp>
    </p:spTree>
    <p:extLst>
      <p:ext uri="{BB962C8B-B14F-4D97-AF65-F5344CB8AC3E}">
        <p14:creationId xmlns:p14="http://schemas.microsoft.com/office/powerpoint/2010/main" val="1069288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zicijski slide (siva)">
    <p:spTree>
      <p:nvGrpSpPr>
        <p:cNvPr id="1" name=""/>
        <p:cNvGrpSpPr/>
        <p:nvPr/>
      </p:nvGrpSpPr>
      <p:grpSpPr>
        <a:xfrm>
          <a:off x="0" y="0"/>
          <a:ext cx="0" cy="0"/>
          <a:chOff x="0" y="0"/>
          <a:chExt cx="0" cy="0"/>
        </a:xfrm>
      </p:grpSpPr>
      <p:sp>
        <p:nvSpPr>
          <p:cNvPr id="8" name="Sous-titre 11">
            <a:extLst>
              <a:ext uri="{FF2B5EF4-FFF2-40B4-BE49-F238E27FC236}">
                <a16:creationId xmlns:a16="http://schemas.microsoft.com/office/drawing/2014/main" id="{62BD2045-79AA-C220-7FCB-E075529903AF}"/>
              </a:ext>
            </a:extLst>
          </p:cNvPr>
          <p:cNvSpPr>
            <a:spLocks noGrp="1"/>
          </p:cNvSpPr>
          <p:nvPr>
            <p:ph type="subTitle" idx="1"/>
          </p:nvPr>
        </p:nvSpPr>
        <p:spPr>
          <a:xfrm>
            <a:off x="571500" y="4744311"/>
            <a:ext cx="6718300" cy="1102895"/>
          </a:xfrm>
        </p:spPr>
        <p:txBody>
          <a:bodyPr>
            <a:normAutofit/>
          </a:bodyPr>
          <a:lstStyle>
            <a:lvl1pPr marL="0" indent="0">
              <a:buNone/>
              <a:defRPr sz="1800" b="0" i="0">
                <a:solidFill>
                  <a:schemeClr val="bg1"/>
                </a:solidFill>
                <a:latin typeface="ClanPro-Book" panose="020B0604020101020102" pitchFamily="34" charset="-18"/>
              </a:defRPr>
            </a:lvl1pPr>
          </a:lstStyle>
          <a:p>
            <a:pPr algn="l"/>
            <a:endParaRPr lang="fr-FR" sz="1600" dirty="0">
              <a:latin typeface="ClanPro-Medium" panose="020B0604020101020102" pitchFamily="34" charset="77"/>
            </a:endParaRPr>
          </a:p>
        </p:txBody>
      </p:sp>
      <p:sp>
        <p:nvSpPr>
          <p:cNvPr id="10" name="Espace réservé du texte 9">
            <a:extLst>
              <a:ext uri="{FF2B5EF4-FFF2-40B4-BE49-F238E27FC236}">
                <a16:creationId xmlns:a16="http://schemas.microsoft.com/office/drawing/2014/main" id="{E9DCDC8F-50B7-3298-6CF2-A0F7993AB0BC}"/>
              </a:ext>
            </a:extLst>
          </p:cNvPr>
          <p:cNvSpPr>
            <a:spLocks noGrp="1"/>
          </p:cNvSpPr>
          <p:nvPr>
            <p:ph type="body" sz="quarter" idx="13" hasCustomPrompt="1"/>
          </p:nvPr>
        </p:nvSpPr>
        <p:spPr>
          <a:xfrm>
            <a:off x="571500" y="889000"/>
            <a:ext cx="7099300" cy="3357536"/>
          </a:xfrm>
        </p:spPr>
        <p:txBody>
          <a:bodyPr>
            <a:noAutofit/>
          </a:bodyPr>
          <a:lstStyle>
            <a:lvl1pPr marL="0" indent="0">
              <a:lnSpc>
                <a:spcPct val="90000"/>
              </a:lnSpc>
              <a:buNone/>
              <a:defRPr sz="8000" b="1" i="0">
                <a:solidFill>
                  <a:schemeClr val="bg1"/>
                </a:solidFill>
                <a:latin typeface="ClanPro-Bold" panose="020B0804020101020102" pitchFamily="34" charset="-18"/>
              </a:defRPr>
            </a:lvl1pPr>
          </a:lstStyle>
          <a:p>
            <a:pPr lvl="0"/>
            <a:r>
              <a:rPr lang="fr-FR" dirty="0"/>
              <a:t>Click to </a:t>
            </a:r>
            <a:r>
              <a:rPr lang="fr-FR" dirty="0" err="1"/>
              <a:t>add</a:t>
            </a:r>
            <a:r>
              <a:rPr lang="fr-FR" dirty="0"/>
              <a:t> a </a:t>
            </a:r>
            <a:r>
              <a:rPr lang="fr-FR" dirty="0" err="1"/>
              <a:t>tittle</a:t>
            </a:r>
            <a:r>
              <a:rPr lang="fr-FR" dirty="0"/>
              <a:t> Lorem ipsum</a:t>
            </a:r>
          </a:p>
        </p:txBody>
      </p:sp>
    </p:spTree>
    <p:extLst>
      <p:ext uri="{BB962C8B-B14F-4D97-AF65-F5344CB8AC3E}">
        <p14:creationId xmlns:p14="http://schemas.microsoft.com/office/powerpoint/2010/main" val="29137880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ri stupca (objekt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CC4A153-619A-44FF-2B91-9610654C1F17}"/>
              </a:ext>
            </a:extLst>
          </p:cNvPr>
          <p:cNvSpPr>
            <a:spLocks noGrp="1"/>
          </p:cNvSpPr>
          <p:nvPr>
            <p:ph type="title" hasCustomPrompt="1"/>
          </p:nvPr>
        </p:nvSpPr>
        <p:spPr/>
        <p:txBody>
          <a:bodyPr/>
          <a:lstStyle>
            <a:lvl1pPr>
              <a:defRPr b="1"/>
            </a:lvl1pPr>
          </a:lstStyle>
          <a:p>
            <a:r>
              <a:rPr lang="hr-HR" dirty="0"/>
              <a:t>Naslov </a:t>
            </a:r>
            <a:r>
              <a:rPr lang="hr-HR" dirty="0" err="1"/>
              <a:t>slidea</a:t>
            </a:r>
            <a:endParaRPr lang="hr-HR" dirty="0"/>
          </a:p>
        </p:txBody>
      </p:sp>
      <p:sp>
        <p:nvSpPr>
          <p:cNvPr id="3" name="Content Placeholder 2">
            <a:extLst>
              <a:ext uri="{FF2B5EF4-FFF2-40B4-BE49-F238E27FC236}">
                <a16:creationId xmlns:a16="http://schemas.microsoft.com/office/drawing/2014/main" id="{1B7EF1B2-54C4-E0F6-D1A0-6AA99DE609D7}"/>
              </a:ext>
            </a:extLst>
          </p:cNvPr>
          <p:cNvSpPr>
            <a:spLocks noGrp="1"/>
          </p:cNvSpPr>
          <p:nvPr>
            <p:ph sz="quarter" idx="10"/>
          </p:nvPr>
        </p:nvSpPr>
        <p:spPr>
          <a:xfrm>
            <a:off x="971370" y="2144075"/>
            <a:ext cx="3213040" cy="1763891"/>
          </a:xfrm>
          <a:prstGeom prst="rect">
            <a:avLst/>
          </a:prstGeom>
          <a:solidFill>
            <a:schemeClr val="bg2"/>
          </a:solidFill>
        </p:spPr>
        <p:txBody>
          <a:bodyPr/>
          <a:lstStyle>
            <a:lvl1pPr>
              <a:defRPr b="0" i="0">
                <a:latin typeface="Arial" panose="020B0604020202020204" pitchFamily="34" charset="0"/>
                <a:cs typeface="Arial" panose="020B0604020202020204" pitchFamily="34" charset="0"/>
              </a:defRPr>
            </a:lvl1pPr>
          </a:lstStyle>
          <a:p>
            <a:pPr lvl="0"/>
            <a:endParaRPr lang="en-GB" dirty="0"/>
          </a:p>
        </p:txBody>
      </p:sp>
      <p:sp>
        <p:nvSpPr>
          <p:cNvPr id="4" name="Content Placeholder 2">
            <a:extLst>
              <a:ext uri="{FF2B5EF4-FFF2-40B4-BE49-F238E27FC236}">
                <a16:creationId xmlns:a16="http://schemas.microsoft.com/office/drawing/2014/main" id="{A4F28042-EE0A-35A1-51E3-303DF116DA96}"/>
              </a:ext>
            </a:extLst>
          </p:cNvPr>
          <p:cNvSpPr>
            <a:spLocks noGrp="1"/>
          </p:cNvSpPr>
          <p:nvPr>
            <p:ph sz="quarter" idx="11"/>
          </p:nvPr>
        </p:nvSpPr>
        <p:spPr>
          <a:xfrm>
            <a:off x="4489480" y="2144075"/>
            <a:ext cx="3213040" cy="1763891"/>
          </a:xfrm>
          <a:prstGeom prst="rect">
            <a:avLst/>
          </a:prstGeom>
          <a:solidFill>
            <a:schemeClr val="bg2"/>
          </a:solidFill>
        </p:spPr>
        <p:txBody>
          <a:bodyPr/>
          <a:lstStyle>
            <a:lvl1pPr>
              <a:defRPr b="0" i="0">
                <a:latin typeface="Arial" panose="020B0604020202020204" pitchFamily="34" charset="0"/>
                <a:cs typeface="Arial" panose="020B0604020202020204" pitchFamily="34" charset="0"/>
              </a:defRPr>
            </a:lvl1pPr>
          </a:lstStyle>
          <a:p>
            <a:pPr lvl="0"/>
            <a:endParaRPr lang="en-GB" dirty="0"/>
          </a:p>
        </p:txBody>
      </p:sp>
      <p:sp>
        <p:nvSpPr>
          <p:cNvPr id="5" name="Content Placeholder 2">
            <a:extLst>
              <a:ext uri="{FF2B5EF4-FFF2-40B4-BE49-F238E27FC236}">
                <a16:creationId xmlns:a16="http://schemas.microsoft.com/office/drawing/2014/main" id="{C0423ACE-A3BF-1682-6A02-A503117F783B}"/>
              </a:ext>
            </a:extLst>
          </p:cNvPr>
          <p:cNvSpPr>
            <a:spLocks noGrp="1"/>
          </p:cNvSpPr>
          <p:nvPr>
            <p:ph sz="quarter" idx="12"/>
          </p:nvPr>
        </p:nvSpPr>
        <p:spPr>
          <a:xfrm>
            <a:off x="7998712" y="2144075"/>
            <a:ext cx="3213040" cy="1763891"/>
          </a:xfrm>
          <a:prstGeom prst="rect">
            <a:avLst/>
          </a:prstGeom>
          <a:solidFill>
            <a:schemeClr val="bg2"/>
          </a:solidFill>
        </p:spPr>
        <p:txBody>
          <a:bodyPr/>
          <a:lstStyle>
            <a:lvl1pPr>
              <a:defRPr b="0" i="0">
                <a:latin typeface="Arial" panose="020B0604020202020204" pitchFamily="34" charset="0"/>
                <a:cs typeface="Arial" panose="020B0604020202020204" pitchFamily="34" charset="0"/>
              </a:defRPr>
            </a:lvl1pPr>
          </a:lstStyle>
          <a:p>
            <a:pPr lvl="0"/>
            <a:endParaRPr lang="en-GB" dirty="0"/>
          </a:p>
        </p:txBody>
      </p:sp>
      <p:sp>
        <p:nvSpPr>
          <p:cNvPr id="6" name="Text Placeholder 4">
            <a:extLst>
              <a:ext uri="{FF2B5EF4-FFF2-40B4-BE49-F238E27FC236}">
                <a16:creationId xmlns:a16="http://schemas.microsoft.com/office/drawing/2014/main" id="{2653287C-F89D-D642-AF49-636B92EE6F9A}"/>
              </a:ext>
            </a:extLst>
          </p:cNvPr>
          <p:cNvSpPr>
            <a:spLocks noGrp="1"/>
          </p:cNvSpPr>
          <p:nvPr>
            <p:ph type="body" sz="quarter" idx="13"/>
          </p:nvPr>
        </p:nvSpPr>
        <p:spPr>
          <a:xfrm>
            <a:off x="971370" y="4083729"/>
            <a:ext cx="3213040" cy="2087958"/>
          </a:xfrm>
          <a:prstGeom prst="rect">
            <a:avLst/>
          </a:prstGeom>
        </p:spPr>
        <p:txBody>
          <a:bodyPr anchor="t" anchorCtr="0">
            <a:normAutofit/>
          </a:bodyPr>
          <a:lstStyle>
            <a:lvl1pPr marL="0" indent="0">
              <a:buNone/>
              <a:defRPr sz="1200" b="0" i="0">
                <a:solidFill>
                  <a:schemeClr val="tx1"/>
                </a:solidFill>
                <a:latin typeface="ClanPro-Book" panose="020B0604020101020102" pitchFamily="34" charset="-18"/>
                <a:ea typeface="Open Sans Light" pitchFamily="2" charset="0"/>
                <a:cs typeface="Open Sans Light" pitchFamily="2" charset="0"/>
              </a:defRPr>
            </a:lvl1pPr>
          </a:lstStyle>
          <a:p>
            <a:pPr lvl="0"/>
            <a:r>
              <a:rPr lang="hr-HR" dirty="0"/>
              <a:t>Kliknite da biste uredili matrice</a:t>
            </a:r>
          </a:p>
        </p:txBody>
      </p:sp>
      <p:sp>
        <p:nvSpPr>
          <p:cNvPr id="7" name="Text Placeholder 4">
            <a:extLst>
              <a:ext uri="{FF2B5EF4-FFF2-40B4-BE49-F238E27FC236}">
                <a16:creationId xmlns:a16="http://schemas.microsoft.com/office/drawing/2014/main" id="{2B042DB9-B76E-EB47-86E0-AFBEE9F97EF7}"/>
              </a:ext>
            </a:extLst>
          </p:cNvPr>
          <p:cNvSpPr>
            <a:spLocks noGrp="1"/>
          </p:cNvSpPr>
          <p:nvPr>
            <p:ph type="body" sz="quarter" idx="14"/>
          </p:nvPr>
        </p:nvSpPr>
        <p:spPr>
          <a:xfrm>
            <a:off x="4489480" y="4070441"/>
            <a:ext cx="3213040" cy="2087958"/>
          </a:xfrm>
          <a:prstGeom prst="rect">
            <a:avLst/>
          </a:prstGeom>
        </p:spPr>
        <p:txBody>
          <a:bodyPr anchor="t" anchorCtr="0">
            <a:normAutofit/>
          </a:bodyPr>
          <a:lstStyle>
            <a:lvl1pPr marL="0" indent="0">
              <a:buNone/>
              <a:defRPr sz="1200" b="0" i="0">
                <a:solidFill>
                  <a:schemeClr val="tx1"/>
                </a:solidFill>
                <a:latin typeface="ClanPro-Book" panose="020B0604020101020102" pitchFamily="34" charset="-18"/>
                <a:ea typeface="Open Sans Light" pitchFamily="2" charset="0"/>
                <a:cs typeface="Open Sans Light" pitchFamily="2" charset="0"/>
              </a:defRPr>
            </a:lvl1pPr>
          </a:lstStyle>
          <a:p>
            <a:pPr lvl="0"/>
            <a:r>
              <a:rPr lang="hr-HR" dirty="0"/>
              <a:t>Kliknite da biste uredili matrice</a:t>
            </a:r>
          </a:p>
        </p:txBody>
      </p:sp>
      <p:sp>
        <p:nvSpPr>
          <p:cNvPr id="8" name="Text Placeholder 4">
            <a:extLst>
              <a:ext uri="{FF2B5EF4-FFF2-40B4-BE49-F238E27FC236}">
                <a16:creationId xmlns:a16="http://schemas.microsoft.com/office/drawing/2014/main" id="{CD510C37-239E-002E-653A-DFE76DB555EF}"/>
              </a:ext>
            </a:extLst>
          </p:cNvPr>
          <p:cNvSpPr>
            <a:spLocks noGrp="1"/>
          </p:cNvSpPr>
          <p:nvPr>
            <p:ph type="body" sz="quarter" idx="15"/>
          </p:nvPr>
        </p:nvSpPr>
        <p:spPr>
          <a:xfrm>
            <a:off x="7998712" y="4057153"/>
            <a:ext cx="3213040" cy="2087958"/>
          </a:xfrm>
          <a:prstGeom prst="rect">
            <a:avLst/>
          </a:prstGeom>
        </p:spPr>
        <p:txBody>
          <a:bodyPr anchor="t" anchorCtr="0">
            <a:normAutofit/>
          </a:bodyPr>
          <a:lstStyle>
            <a:lvl1pPr marL="0" indent="0">
              <a:buNone/>
              <a:defRPr sz="1200" b="0" i="0">
                <a:solidFill>
                  <a:schemeClr val="tx1"/>
                </a:solidFill>
                <a:latin typeface="ClanPro-Book" panose="020B0604020101020102" pitchFamily="34" charset="-18"/>
                <a:ea typeface="Open Sans Light" pitchFamily="2" charset="0"/>
                <a:cs typeface="Open Sans Light" pitchFamily="2" charset="0"/>
              </a:defRPr>
            </a:lvl1pPr>
          </a:lstStyle>
          <a:p>
            <a:pPr lvl="0"/>
            <a:r>
              <a:rPr lang="hr-HR" dirty="0"/>
              <a:t>Kliknite da biste uredili matrice</a:t>
            </a:r>
          </a:p>
        </p:txBody>
      </p:sp>
    </p:spTree>
    <p:extLst>
      <p:ext uri="{BB962C8B-B14F-4D97-AF65-F5344CB8AC3E}">
        <p14:creationId xmlns:p14="http://schemas.microsoft.com/office/powerpoint/2010/main" val="22968488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ri stupca (sivi)">
    <p:bg>
      <p:bgPr>
        <a:solidFill>
          <a:srgbClr val="B3B2B3"/>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CC4A153-619A-44FF-2B91-9610654C1F17}"/>
              </a:ext>
            </a:extLst>
          </p:cNvPr>
          <p:cNvSpPr>
            <a:spLocks noGrp="1"/>
          </p:cNvSpPr>
          <p:nvPr>
            <p:ph type="title" hasCustomPrompt="1"/>
          </p:nvPr>
        </p:nvSpPr>
        <p:spPr/>
        <p:txBody>
          <a:bodyPr/>
          <a:lstStyle>
            <a:lvl1pPr>
              <a:defRPr b="1">
                <a:solidFill>
                  <a:schemeClr val="bg1"/>
                </a:solidFill>
              </a:defRPr>
            </a:lvl1pPr>
          </a:lstStyle>
          <a:p>
            <a:r>
              <a:rPr lang="hr-HR" dirty="0"/>
              <a:t>Naslov </a:t>
            </a:r>
            <a:r>
              <a:rPr lang="hr-HR" dirty="0" err="1"/>
              <a:t>slidea</a:t>
            </a:r>
            <a:endParaRPr lang="hr-HR" dirty="0"/>
          </a:p>
        </p:txBody>
      </p:sp>
      <p:sp>
        <p:nvSpPr>
          <p:cNvPr id="3" name="Content Placeholder 2">
            <a:extLst>
              <a:ext uri="{FF2B5EF4-FFF2-40B4-BE49-F238E27FC236}">
                <a16:creationId xmlns:a16="http://schemas.microsoft.com/office/drawing/2014/main" id="{1B7EF1B2-54C4-E0F6-D1A0-6AA99DE609D7}"/>
              </a:ext>
            </a:extLst>
          </p:cNvPr>
          <p:cNvSpPr>
            <a:spLocks noGrp="1"/>
          </p:cNvSpPr>
          <p:nvPr>
            <p:ph sz="quarter" idx="10"/>
          </p:nvPr>
        </p:nvSpPr>
        <p:spPr>
          <a:xfrm>
            <a:off x="971370" y="2144075"/>
            <a:ext cx="3213040" cy="1763891"/>
          </a:xfrm>
          <a:prstGeom prst="rect">
            <a:avLst/>
          </a:prstGeom>
          <a:solidFill>
            <a:schemeClr val="bg2"/>
          </a:solidFill>
        </p:spPr>
        <p:txBody>
          <a:bodyPr/>
          <a:lstStyle>
            <a:lvl1pPr>
              <a:defRPr b="0" i="0">
                <a:latin typeface="Arial" panose="020B0604020202020204" pitchFamily="34" charset="0"/>
                <a:cs typeface="Arial" panose="020B0604020202020204" pitchFamily="34" charset="0"/>
              </a:defRPr>
            </a:lvl1pPr>
          </a:lstStyle>
          <a:p>
            <a:pPr lvl="0"/>
            <a:endParaRPr lang="en-GB" dirty="0"/>
          </a:p>
        </p:txBody>
      </p:sp>
      <p:sp>
        <p:nvSpPr>
          <p:cNvPr id="4" name="Content Placeholder 2">
            <a:extLst>
              <a:ext uri="{FF2B5EF4-FFF2-40B4-BE49-F238E27FC236}">
                <a16:creationId xmlns:a16="http://schemas.microsoft.com/office/drawing/2014/main" id="{A4F28042-EE0A-35A1-51E3-303DF116DA96}"/>
              </a:ext>
            </a:extLst>
          </p:cNvPr>
          <p:cNvSpPr>
            <a:spLocks noGrp="1"/>
          </p:cNvSpPr>
          <p:nvPr>
            <p:ph sz="quarter" idx="11"/>
          </p:nvPr>
        </p:nvSpPr>
        <p:spPr>
          <a:xfrm>
            <a:off x="4489480" y="2144075"/>
            <a:ext cx="3213040" cy="1763891"/>
          </a:xfrm>
          <a:prstGeom prst="rect">
            <a:avLst/>
          </a:prstGeom>
          <a:solidFill>
            <a:schemeClr val="bg2"/>
          </a:solidFill>
        </p:spPr>
        <p:txBody>
          <a:bodyPr/>
          <a:lstStyle>
            <a:lvl1pPr>
              <a:defRPr b="0" i="0">
                <a:latin typeface="Arial" panose="020B0604020202020204" pitchFamily="34" charset="0"/>
                <a:cs typeface="Arial" panose="020B0604020202020204" pitchFamily="34" charset="0"/>
              </a:defRPr>
            </a:lvl1pPr>
          </a:lstStyle>
          <a:p>
            <a:pPr lvl="0"/>
            <a:endParaRPr lang="en-GB" dirty="0"/>
          </a:p>
        </p:txBody>
      </p:sp>
      <p:sp>
        <p:nvSpPr>
          <p:cNvPr id="5" name="Content Placeholder 2">
            <a:extLst>
              <a:ext uri="{FF2B5EF4-FFF2-40B4-BE49-F238E27FC236}">
                <a16:creationId xmlns:a16="http://schemas.microsoft.com/office/drawing/2014/main" id="{C0423ACE-A3BF-1682-6A02-A503117F783B}"/>
              </a:ext>
            </a:extLst>
          </p:cNvPr>
          <p:cNvSpPr>
            <a:spLocks noGrp="1"/>
          </p:cNvSpPr>
          <p:nvPr>
            <p:ph sz="quarter" idx="12"/>
          </p:nvPr>
        </p:nvSpPr>
        <p:spPr>
          <a:xfrm>
            <a:off x="7998712" y="2144075"/>
            <a:ext cx="3213040" cy="1763891"/>
          </a:xfrm>
          <a:prstGeom prst="rect">
            <a:avLst/>
          </a:prstGeom>
          <a:solidFill>
            <a:schemeClr val="bg2"/>
          </a:solidFill>
        </p:spPr>
        <p:txBody>
          <a:bodyPr/>
          <a:lstStyle>
            <a:lvl1pPr>
              <a:defRPr b="0" i="0">
                <a:latin typeface="Arial" panose="020B0604020202020204" pitchFamily="34" charset="0"/>
                <a:cs typeface="Arial" panose="020B0604020202020204" pitchFamily="34" charset="0"/>
              </a:defRPr>
            </a:lvl1pPr>
          </a:lstStyle>
          <a:p>
            <a:pPr lvl="0"/>
            <a:endParaRPr lang="en-GB" dirty="0"/>
          </a:p>
        </p:txBody>
      </p:sp>
      <p:sp>
        <p:nvSpPr>
          <p:cNvPr id="6" name="Text Placeholder 4">
            <a:extLst>
              <a:ext uri="{FF2B5EF4-FFF2-40B4-BE49-F238E27FC236}">
                <a16:creationId xmlns:a16="http://schemas.microsoft.com/office/drawing/2014/main" id="{2653287C-F89D-D642-AF49-636B92EE6F9A}"/>
              </a:ext>
            </a:extLst>
          </p:cNvPr>
          <p:cNvSpPr>
            <a:spLocks noGrp="1"/>
          </p:cNvSpPr>
          <p:nvPr>
            <p:ph type="body" sz="quarter" idx="13"/>
          </p:nvPr>
        </p:nvSpPr>
        <p:spPr>
          <a:xfrm>
            <a:off x="971370" y="4083729"/>
            <a:ext cx="3213040" cy="2087958"/>
          </a:xfrm>
          <a:prstGeom prst="rect">
            <a:avLst/>
          </a:prstGeom>
        </p:spPr>
        <p:txBody>
          <a:bodyPr anchor="t" anchorCtr="0">
            <a:normAutofit/>
          </a:bodyPr>
          <a:lstStyle>
            <a:lvl1pPr marL="0" indent="0">
              <a:buNone/>
              <a:defRPr sz="1200" b="0" i="0">
                <a:solidFill>
                  <a:schemeClr val="bg1"/>
                </a:solidFill>
                <a:latin typeface="ClanPro-Book" panose="020B0604020101020102" pitchFamily="34" charset="-18"/>
                <a:ea typeface="Open Sans Light" pitchFamily="2" charset="0"/>
                <a:cs typeface="Open Sans Light" pitchFamily="2" charset="0"/>
              </a:defRPr>
            </a:lvl1pPr>
          </a:lstStyle>
          <a:p>
            <a:pPr lvl="0"/>
            <a:r>
              <a:rPr lang="hr-HR" dirty="0"/>
              <a:t>Kliknite da biste uredili matrice</a:t>
            </a:r>
          </a:p>
        </p:txBody>
      </p:sp>
      <p:sp>
        <p:nvSpPr>
          <p:cNvPr id="7" name="Text Placeholder 4">
            <a:extLst>
              <a:ext uri="{FF2B5EF4-FFF2-40B4-BE49-F238E27FC236}">
                <a16:creationId xmlns:a16="http://schemas.microsoft.com/office/drawing/2014/main" id="{2B042DB9-B76E-EB47-86E0-AFBEE9F97EF7}"/>
              </a:ext>
            </a:extLst>
          </p:cNvPr>
          <p:cNvSpPr>
            <a:spLocks noGrp="1"/>
          </p:cNvSpPr>
          <p:nvPr>
            <p:ph type="body" sz="quarter" idx="14"/>
          </p:nvPr>
        </p:nvSpPr>
        <p:spPr>
          <a:xfrm>
            <a:off x="4489480" y="4070441"/>
            <a:ext cx="3213040" cy="2087958"/>
          </a:xfrm>
          <a:prstGeom prst="rect">
            <a:avLst/>
          </a:prstGeom>
        </p:spPr>
        <p:txBody>
          <a:bodyPr anchor="t" anchorCtr="0">
            <a:normAutofit/>
          </a:bodyPr>
          <a:lstStyle>
            <a:lvl1pPr marL="0" indent="0">
              <a:buNone/>
              <a:defRPr sz="1200" b="0" i="0">
                <a:solidFill>
                  <a:schemeClr val="bg1"/>
                </a:solidFill>
                <a:latin typeface="ClanPro-Book" panose="020B0604020101020102" pitchFamily="34" charset="-18"/>
                <a:ea typeface="Open Sans Light" pitchFamily="2" charset="0"/>
                <a:cs typeface="Open Sans Light" pitchFamily="2" charset="0"/>
              </a:defRPr>
            </a:lvl1pPr>
          </a:lstStyle>
          <a:p>
            <a:pPr lvl="0"/>
            <a:r>
              <a:rPr lang="hr-HR" dirty="0"/>
              <a:t>Kliknite da biste uredili matrice</a:t>
            </a:r>
          </a:p>
        </p:txBody>
      </p:sp>
      <p:sp>
        <p:nvSpPr>
          <p:cNvPr id="8" name="Text Placeholder 4">
            <a:extLst>
              <a:ext uri="{FF2B5EF4-FFF2-40B4-BE49-F238E27FC236}">
                <a16:creationId xmlns:a16="http://schemas.microsoft.com/office/drawing/2014/main" id="{CD510C37-239E-002E-653A-DFE76DB555EF}"/>
              </a:ext>
            </a:extLst>
          </p:cNvPr>
          <p:cNvSpPr>
            <a:spLocks noGrp="1"/>
          </p:cNvSpPr>
          <p:nvPr>
            <p:ph type="body" sz="quarter" idx="15"/>
          </p:nvPr>
        </p:nvSpPr>
        <p:spPr>
          <a:xfrm>
            <a:off x="7998712" y="4057153"/>
            <a:ext cx="3213040" cy="2087958"/>
          </a:xfrm>
          <a:prstGeom prst="rect">
            <a:avLst/>
          </a:prstGeom>
        </p:spPr>
        <p:txBody>
          <a:bodyPr anchor="t" anchorCtr="0">
            <a:normAutofit/>
          </a:bodyPr>
          <a:lstStyle>
            <a:lvl1pPr marL="0" indent="0">
              <a:buNone/>
              <a:defRPr sz="1200" b="0" i="0">
                <a:solidFill>
                  <a:schemeClr val="bg1"/>
                </a:solidFill>
                <a:latin typeface="ClanPro-Book" panose="020B0604020101020102" pitchFamily="34" charset="-18"/>
                <a:ea typeface="Open Sans Light" pitchFamily="2" charset="0"/>
                <a:cs typeface="Open Sans Light" pitchFamily="2" charset="0"/>
              </a:defRPr>
            </a:lvl1pPr>
          </a:lstStyle>
          <a:p>
            <a:pPr lvl="0"/>
            <a:r>
              <a:rPr lang="hr-HR" dirty="0"/>
              <a:t>Kliknite da biste uredili matrice</a:t>
            </a:r>
          </a:p>
        </p:txBody>
      </p:sp>
    </p:spTree>
    <p:extLst>
      <p:ext uri="{BB962C8B-B14F-4D97-AF65-F5344CB8AC3E}">
        <p14:creationId xmlns:p14="http://schemas.microsoft.com/office/powerpoint/2010/main" val="10509393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ri stupca (zeleni)">
    <p:bg>
      <p:bgPr>
        <a:solidFill>
          <a:srgbClr val="39B44A"/>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CC4A153-619A-44FF-2B91-9610654C1F17}"/>
              </a:ext>
            </a:extLst>
          </p:cNvPr>
          <p:cNvSpPr>
            <a:spLocks noGrp="1"/>
          </p:cNvSpPr>
          <p:nvPr>
            <p:ph type="title" hasCustomPrompt="1"/>
          </p:nvPr>
        </p:nvSpPr>
        <p:spPr/>
        <p:txBody>
          <a:bodyPr/>
          <a:lstStyle>
            <a:lvl1pPr>
              <a:defRPr b="1">
                <a:solidFill>
                  <a:schemeClr val="bg1"/>
                </a:solidFill>
              </a:defRPr>
            </a:lvl1pPr>
          </a:lstStyle>
          <a:p>
            <a:r>
              <a:rPr lang="hr-HR" dirty="0"/>
              <a:t>Naslov </a:t>
            </a:r>
            <a:r>
              <a:rPr lang="hr-HR" dirty="0" err="1"/>
              <a:t>slidea</a:t>
            </a:r>
            <a:endParaRPr lang="hr-HR" dirty="0"/>
          </a:p>
        </p:txBody>
      </p:sp>
      <p:sp>
        <p:nvSpPr>
          <p:cNvPr id="3" name="Content Placeholder 2">
            <a:extLst>
              <a:ext uri="{FF2B5EF4-FFF2-40B4-BE49-F238E27FC236}">
                <a16:creationId xmlns:a16="http://schemas.microsoft.com/office/drawing/2014/main" id="{1B7EF1B2-54C4-E0F6-D1A0-6AA99DE609D7}"/>
              </a:ext>
            </a:extLst>
          </p:cNvPr>
          <p:cNvSpPr>
            <a:spLocks noGrp="1"/>
          </p:cNvSpPr>
          <p:nvPr>
            <p:ph sz="quarter" idx="10"/>
          </p:nvPr>
        </p:nvSpPr>
        <p:spPr>
          <a:xfrm>
            <a:off x="971370" y="2144075"/>
            <a:ext cx="3213040" cy="1763891"/>
          </a:xfrm>
          <a:prstGeom prst="rect">
            <a:avLst/>
          </a:prstGeom>
          <a:solidFill>
            <a:schemeClr val="bg2"/>
          </a:solidFill>
        </p:spPr>
        <p:txBody>
          <a:bodyPr/>
          <a:lstStyle>
            <a:lvl1pPr>
              <a:defRPr b="0" i="0">
                <a:latin typeface="Arial" panose="020B0604020202020204" pitchFamily="34" charset="0"/>
                <a:cs typeface="Arial" panose="020B0604020202020204" pitchFamily="34" charset="0"/>
              </a:defRPr>
            </a:lvl1pPr>
          </a:lstStyle>
          <a:p>
            <a:pPr lvl="0"/>
            <a:endParaRPr lang="en-GB" dirty="0"/>
          </a:p>
        </p:txBody>
      </p:sp>
      <p:sp>
        <p:nvSpPr>
          <p:cNvPr id="4" name="Content Placeholder 2">
            <a:extLst>
              <a:ext uri="{FF2B5EF4-FFF2-40B4-BE49-F238E27FC236}">
                <a16:creationId xmlns:a16="http://schemas.microsoft.com/office/drawing/2014/main" id="{A4F28042-EE0A-35A1-51E3-303DF116DA96}"/>
              </a:ext>
            </a:extLst>
          </p:cNvPr>
          <p:cNvSpPr>
            <a:spLocks noGrp="1"/>
          </p:cNvSpPr>
          <p:nvPr>
            <p:ph sz="quarter" idx="11"/>
          </p:nvPr>
        </p:nvSpPr>
        <p:spPr>
          <a:xfrm>
            <a:off x="4489480" y="2144075"/>
            <a:ext cx="3213040" cy="1763891"/>
          </a:xfrm>
          <a:prstGeom prst="rect">
            <a:avLst/>
          </a:prstGeom>
          <a:solidFill>
            <a:schemeClr val="bg2"/>
          </a:solidFill>
        </p:spPr>
        <p:txBody>
          <a:bodyPr/>
          <a:lstStyle>
            <a:lvl1pPr>
              <a:defRPr b="0" i="0">
                <a:latin typeface="Arial" panose="020B0604020202020204" pitchFamily="34" charset="0"/>
                <a:cs typeface="Arial" panose="020B0604020202020204" pitchFamily="34" charset="0"/>
              </a:defRPr>
            </a:lvl1pPr>
          </a:lstStyle>
          <a:p>
            <a:pPr lvl="0"/>
            <a:endParaRPr lang="en-GB" dirty="0"/>
          </a:p>
        </p:txBody>
      </p:sp>
      <p:sp>
        <p:nvSpPr>
          <p:cNvPr id="5" name="Content Placeholder 2">
            <a:extLst>
              <a:ext uri="{FF2B5EF4-FFF2-40B4-BE49-F238E27FC236}">
                <a16:creationId xmlns:a16="http://schemas.microsoft.com/office/drawing/2014/main" id="{C0423ACE-A3BF-1682-6A02-A503117F783B}"/>
              </a:ext>
            </a:extLst>
          </p:cNvPr>
          <p:cNvSpPr>
            <a:spLocks noGrp="1"/>
          </p:cNvSpPr>
          <p:nvPr>
            <p:ph sz="quarter" idx="12"/>
          </p:nvPr>
        </p:nvSpPr>
        <p:spPr>
          <a:xfrm>
            <a:off x="7998712" y="2144075"/>
            <a:ext cx="3213040" cy="1763891"/>
          </a:xfrm>
          <a:prstGeom prst="rect">
            <a:avLst/>
          </a:prstGeom>
          <a:solidFill>
            <a:schemeClr val="bg2"/>
          </a:solidFill>
        </p:spPr>
        <p:txBody>
          <a:bodyPr/>
          <a:lstStyle>
            <a:lvl1pPr>
              <a:defRPr b="0" i="0">
                <a:latin typeface="Arial" panose="020B0604020202020204" pitchFamily="34" charset="0"/>
                <a:cs typeface="Arial" panose="020B0604020202020204" pitchFamily="34" charset="0"/>
              </a:defRPr>
            </a:lvl1pPr>
          </a:lstStyle>
          <a:p>
            <a:pPr lvl="0"/>
            <a:endParaRPr lang="en-GB" dirty="0"/>
          </a:p>
        </p:txBody>
      </p:sp>
      <p:sp>
        <p:nvSpPr>
          <p:cNvPr id="6" name="Text Placeholder 4">
            <a:extLst>
              <a:ext uri="{FF2B5EF4-FFF2-40B4-BE49-F238E27FC236}">
                <a16:creationId xmlns:a16="http://schemas.microsoft.com/office/drawing/2014/main" id="{2653287C-F89D-D642-AF49-636B92EE6F9A}"/>
              </a:ext>
            </a:extLst>
          </p:cNvPr>
          <p:cNvSpPr>
            <a:spLocks noGrp="1"/>
          </p:cNvSpPr>
          <p:nvPr>
            <p:ph type="body" sz="quarter" idx="13"/>
          </p:nvPr>
        </p:nvSpPr>
        <p:spPr>
          <a:xfrm>
            <a:off x="971370" y="4083729"/>
            <a:ext cx="3213040" cy="2087958"/>
          </a:xfrm>
          <a:prstGeom prst="rect">
            <a:avLst/>
          </a:prstGeom>
        </p:spPr>
        <p:txBody>
          <a:bodyPr anchor="t" anchorCtr="0">
            <a:normAutofit/>
          </a:bodyPr>
          <a:lstStyle>
            <a:lvl1pPr marL="0" indent="0">
              <a:buNone/>
              <a:defRPr sz="1200" b="0" i="0">
                <a:solidFill>
                  <a:schemeClr val="bg1"/>
                </a:solidFill>
                <a:latin typeface="ClanPro-Book" panose="020B0604020101020102" pitchFamily="34" charset="-18"/>
                <a:ea typeface="Open Sans Light" pitchFamily="2" charset="0"/>
                <a:cs typeface="Open Sans Light" pitchFamily="2" charset="0"/>
              </a:defRPr>
            </a:lvl1pPr>
          </a:lstStyle>
          <a:p>
            <a:pPr lvl="0"/>
            <a:r>
              <a:rPr lang="hr-HR" dirty="0"/>
              <a:t>Kliknite da biste uredili matrice</a:t>
            </a:r>
          </a:p>
        </p:txBody>
      </p:sp>
      <p:sp>
        <p:nvSpPr>
          <p:cNvPr id="7" name="Text Placeholder 4">
            <a:extLst>
              <a:ext uri="{FF2B5EF4-FFF2-40B4-BE49-F238E27FC236}">
                <a16:creationId xmlns:a16="http://schemas.microsoft.com/office/drawing/2014/main" id="{2B042DB9-B76E-EB47-86E0-AFBEE9F97EF7}"/>
              </a:ext>
            </a:extLst>
          </p:cNvPr>
          <p:cNvSpPr>
            <a:spLocks noGrp="1"/>
          </p:cNvSpPr>
          <p:nvPr>
            <p:ph type="body" sz="quarter" idx="14"/>
          </p:nvPr>
        </p:nvSpPr>
        <p:spPr>
          <a:xfrm>
            <a:off x="4489480" y="4070441"/>
            <a:ext cx="3213040" cy="2087958"/>
          </a:xfrm>
          <a:prstGeom prst="rect">
            <a:avLst/>
          </a:prstGeom>
        </p:spPr>
        <p:txBody>
          <a:bodyPr anchor="t" anchorCtr="0">
            <a:normAutofit/>
          </a:bodyPr>
          <a:lstStyle>
            <a:lvl1pPr marL="0" indent="0">
              <a:buNone/>
              <a:defRPr sz="1200" b="0" i="0">
                <a:solidFill>
                  <a:schemeClr val="bg1"/>
                </a:solidFill>
                <a:latin typeface="ClanPro-Book" panose="020B0604020101020102" pitchFamily="34" charset="-18"/>
                <a:ea typeface="Open Sans Light" pitchFamily="2" charset="0"/>
                <a:cs typeface="Open Sans Light" pitchFamily="2" charset="0"/>
              </a:defRPr>
            </a:lvl1pPr>
          </a:lstStyle>
          <a:p>
            <a:pPr lvl="0"/>
            <a:r>
              <a:rPr lang="hr-HR" dirty="0"/>
              <a:t>Kliknite da biste uredili matrice</a:t>
            </a:r>
          </a:p>
        </p:txBody>
      </p:sp>
      <p:sp>
        <p:nvSpPr>
          <p:cNvPr id="8" name="Text Placeholder 4">
            <a:extLst>
              <a:ext uri="{FF2B5EF4-FFF2-40B4-BE49-F238E27FC236}">
                <a16:creationId xmlns:a16="http://schemas.microsoft.com/office/drawing/2014/main" id="{CD510C37-239E-002E-653A-DFE76DB555EF}"/>
              </a:ext>
            </a:extLst>
          </p:cNvPr>
          <p:cNvSpPr>
            <a:spLocks noGrp="1"/>
          </p:cNvSpPr>
          <p:nvPr>
            <p:ph type="body" sz="quarter" idx="15"/>
          </p:nvPr>
        </p:nvSpPr>
        <p:spPr>
          <a:xfrm>
            <a:off x="7998712" y="4057153"/>
            <a:ext cx="3213040" cy="2087958"/>
          </a:xfrm>
          <a:prstGeom prst="rect">
            <a:avLst/>
          </a:prstGeom>
        </p:spPr>
        <p:txBody>
          <a:bodyPr anchor="t" anchorCtr="0">
            <a:normAutofit/>
          </a:bodyPr>
          <a:lstStyle>
            <a:lvl1pPr marL="0" indent="0">
              <a:buNone/>
              <a:defRPr sz="1200" b="0" i="0">
                <a:solidFill>
                  <a:schemeClr val="bg1"/>
                </a:solidFill>
                <a:latin typeface="ClanPro-Book" panose="020B0604020101020102" pitchFamily="34" charset="-18"/>
                <a:ea typeface="Open Sans Light" pitchFamily="2" charset="0"/>
                <a:cs typeface="Open Sans Light" pitchFamily="2" charset="0"/>
              </a:defRPr>
            </a:lvl1pPr>
          </a:lstStyle>
          <a:p>
            <a:pPr lvl="0"/>
            <a:r>
              <a:rPr lang="hr-HR" dirty="0"/>
              <a:t>Kliknite da biste uredili matrice</a:t>
            </a:r>
          </a:p>
        </p:txBody>
      </p:sp>
    </p:spTree>
    <p:extLst>
      <p:ext uri="{BB962C8B-B14F-4D97-AF65-F5344CB8AC3E}">
        <p14:creationId xmlns:p14="http://schemas.microsoft.com/office/powerpoint/2010/main" val="23992246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va stupca (jedan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65EE885-84DD-4C9A-8FFD-B54526E2ADAC}"/>
              </a:ext>
            </a:extLst>
          </p:cNvPr>
          <p:cNvSpPr>
            <a:spLocks noGrp="1"/>
          </p:cNvSpPr>
          <p:nvPr>
            <p:ph type="title" hasCustomPrompt="1"/>
          </p:nvPr>
        </p:nvSpPr>
        <p:spPr/>
        <p:txBody>
          <a:bodyPr/>
          <a:lstStyle>
            <a:lvl1pPr>
              <a:defRPr>
                <a:solidFill>
                  <a:schemeClr val="tx1"/>
                </a:solidFill>
              </a:defRPr>
            </a:lvl1pPr>
          </a:lstStyle>
          <a:p>
            <a:r>
              <a:rPr lang="hr-HR" dirty="0"/>
              <a:t>Naslov </a:t>
            </a:r>
            <a:r>
              <a:rPr lang="hr-HR" dirty="0" err="1"/>
              <a:t>slidea</a:t>
            </a:r>
            <a:endParaRPr lang="hr-HR" dirty="0"/>
          </a:p>
        </p:txBody>
      </p:sp>
      <p:sp>
        <p:nvSpPr>
          <p:cNvPr id="3" name="Rezervirano mjesto sadržaja 2">
            <a:extLst>
              <a:ext uri="{FF2B5EF4-FFF2-40B4-BE49-F238E27FC236}">
                <a16:creationId xmlns:a16="http://schemas.microsoft.com/office/drawing/2014/main" id="{D4760A41-8EEB-D12F-E315-9E01A7901F29}"/>
              </a:ext>
            </a:extLst>
          </p:cNvPr>
          <p:cNvSpPr>
            <a:spLocks noGrp="1"/>
          </p:cNvSpPr>
          <p:nvPr>
            <p:ph sz="half" idx="1"/>
          </p:nvPr>
        </p:nvSpPr>
        <p:spPr>
          <a:xfrm>
            <a:off x="838200" y="1825625"/>
            <a:ext cx="5181600" cy="4351338"/>
          </a:xfrm>
        </p:spPr>
        <p:txBody>
          <a:bodyPr anchor="b" anchorCtr="0">
            <a:normAutofit/>
          </a:bodyPr>
          <a:lstStyle>
            <a:lvl1pP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
        <p:nvSpPr>
          <p:cNvPr id="4" name="Rezervirano mjesto sadržaja 3">
            <a:extLst>
              <a:ext uri="{FF2B5EF4-FFF2-40B4-BE49-F238E27FC236}">
                <a16:creationId xmlns:a16="http://schemas.microsoft.com/office/drawing/2014/main" id="{690AF4F8-BBEA-A6B8-2698-715961656828}"/>
              </a:ext>
            </a:extLst>
          </p:cNvPr>
          <p:cNvSpPr>
            <a:spLocks noGrp="1"/>
          </p:cNvSpPr>
          <p:nvPr>
            <p:ph sz="half" idx="2"/>
          </p:nvPr>
        </p:nvSpPr>
        <p:spPr>
          <a:xfrm>
            <a:off x="6172200" y="1825625"/>
            <a:ext cx="5181600" cy="4351338"/>
          </a:xfrm>
        </p:spPr>
        <p:txBody>
          <a:bodyPr anchor="b" anchorCtr="0">
            <a:normAutofit/>
          </a:bodyPr>
          <a:lstStyle>
            <a:lvl1pP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Tree>
    <p:extLst>
      <p:ext uri="{BB962C8B-B14F-4D97-AF65-F5344CB8AC3E}">
        <p14:creationId xmlns:p14="http://schemas.microsoft.com/office/powerpoint/2010/main" val="25959027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tle Image and content">
    <p:spTree>
      <p:nvGrpSpPr>
        <p:cNvPr id="1" name=""/>
        <p:cNvGrpSpPr/>
        <p:nvPr/>
      </p:nvGrpSpPr>
      <p:grpSpPr>
        <a:xfrm>
          <a:off x="0" y="0"/>
          <a:ext cx="0" cy="0"/>
          <a:chOff x="0" y="0"/>
          <a:chExt cx="0" cy="0"/>
        </a:xfrm>
      </p:grpSpPr>
      <p:sp>
        <p:nvSpPr>
          <p:cNvPr id="15" name="Espace réservé pour une image  14">
            <a:extLst>
              <a:ext uri="{FF2B5EF4-FFF2-40B4-BE49-F238E27FC236}">
                <a16:creationId xmlns:a16="http://schemas.microsoft.com/office/drawing/2014/main" id="{8FC08ADE-1240-D044-8D99-C826C67559A7}"/>
              </a:ext>
            </a:extLst>
          </p:cNvPr>
          <p:cNvSpPr>
            <a:spLocks noGrp="1"/>
          </p:cNvSpPr>
          <p:nvPr>
            <p:ph type="pic" sz="quarter" idx="10"/>
          </p:nvPr>
        </p:nvSpPr>
        <p:spPr>
          <a:xfrm>
            <a:off x="231775" y="287337"/>
            <a:ext cx="11747500" cy="1839845"/>
          </a:xfrm>
        </p:spPr>
        <p:txBody>
          <a:bodyPr/>
          <a:lstStyle/>
          <a:p>
            <a:endParaRPr lang="fr-FR" dirty="0"/>
          </a:p>
        </p:txBody>
      </p:sp>
      <p:sp>
        <p:nvSpPr>
          <p:cNvPr id="17" name="Espace réservé du texte 9">
            <a:extLst>
              <a:ext uri="{FF2B5EF4-FFF2-40B4-BE49-F238E27FC236}">
                <a16:creationId xmlns:a16="http://schemas.microsoft.com/office/drawing/2014/main" id="{4D323FB2-2D02-953D-D383-52884B90F3B1}"/>
              </a:ext>
            </a:extLst>
          </p:cNvPr>
          <p:cNvSpPr>
            <a:spLocks noGrp="1"/>
          </p:cNvSpPr>
          <p:nvPr>
            <p:ph type="body" sz="quarter" idx="13" hasCustomPrompt="1"/>
          </p:nvPr>
        </p:nvSpPr>
        <p:spPr>
          <a:xfrm>
            <a:off x="463084" y="2348745"/>
            <a:ext cx="4165244" cy="4052055"/>
          </a:xfrm>
        </p:spPr>
        <p:txBody>
          <a:bodyPr>
            <a:noAutofit/>
          </a:bodyPr>
          <a:lstStyle>
            <a:lvl1pPr marL="0" indent="0">
              <a:lnSpc>
                <a:spcPct val="90000"/>
              </a:lnSpc>
              <a:buNone/>
              <a:defRPr sz="7500" b="1" i="0">
                <a:latin typeface="ClanPro-Bold" panose="020B0804020101020102" pitchFamily="34" charset="-18"/>
              </a:defRPr>
            </a:lvl1pPr>
          </a:lstStyle>
          <a:p>
            <a:pPr lvl="0"/>
            <a:r>
              <a:rPr lang="fr-FR" dirty="0"/>
              <a:t>Lorem ipsum </a:t>
            </a:r>
            <a:r>
              <a:rPr lang="fr-FR" dirty="0" err="1"/>
              <a:t>dolor</a:t>
            </a:r>
            <a:r>
              <a:rPr lang="fr-FR" dirty="0"/>
              <a:t> </a:t>
            </a:r>
            <a:r>
              <a:rPr lang="fr-FR" dirty="0" err="1"/>
              <a:t>sit</a:t>
            </a:r>
            <a:r>
              <a:rPr lang="fr-FR" dirty="0"/>
              <a:t> </a:t>
            </a:r>
            <a:r>
              <a:rPr lang="fr-FR" dirty="0" err="1"/>
              <a:t>amet</a:t>
            </a:r>
            <a:endParaRPr lang="fr-FR" dirty="0"/>
          </a:p>
        </p:txBody>
      </p:sp>
      <p:sp>
        <p:nvSpPr>
          <p:cNvPr id="3" name="Rezervirano mjesto sadržaja 2">
            <a:extLst>
              <a:ext uri="{FF2B5EF4-FFF2-40B4-BE49-F238E27FC236}">
                <a16:creationId xmlns:a16="http://schemas.microsoft.com/office/drawing/2014/main" id="{B8350EF9-B46C-403C-4804-7CF1448225DD}"/>
              </a:ext>
            </a:extLst>
          </p:cNvPr>
          <p:cNvSpPr>
            <a:spLocks noGrp="1"/>
          </p:cNvSpPr>
          <p:nvPr>
            <p:ph sz="half" idx="1" hasCustomPrompt="1"/>
          </p:nvPr>
        </p:nvSpPr>
        <p:spPr>
          <a:xfrm>
            <a:off x="5084379" y="2348745"/>
            <a:ext cx="6644537" cy="4052055"/>
          </a:xfrm>
        </p:spPr>
        <p:txBody>
          <a:bodyPr anchor="t" anchorCtr="0">
            <a:normAutofit/>
          </a:bodyPr>
          <a:lstStyle>
            <a:lvl1pP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Tree>
    <p:extLst>
      <p:ext uri="{BB962C8B-B14F-4D97-AF65-F5344CB8AC3E}">
        <p14:creationId xmlns:p14="http://schemas.microsoft.com/office/powerpoint/2010/main" val="36993544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ocus">
    <p:bg>
      <p:bgPr>
        <a:solidFill>
          <a:schemeClr val="bg2"/>
        </a:solidFill>
        <a:effectLst/>
      </p:bgPr>
    </p:bg>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7F183837-C2A4-69C9-592F-83A6F5D5E1C2}"/>
              </a:ext>
            </a:extLst>
          </p:cNvPr>
          <p:cNvSpPr>
            <a:spLocks noGrp="1"/>
          </p:cNvSpPr>
          <p:nvPr>
            <p:ph type="body" sz="quarter" idx="10"/>
          </p:nvPr>
        </p:nvSpPr>
        <p:spPr>
          <a:xfrm>
            <a:off x="986669" y="1346084"/>
            <a:ext cx="10218662" cy="4165832"/>
          </a:xfrm>
        </p:spPr>
        <p:txBody>
          <a:bodyPr>
            <a:normAutofit/>
          </a:bodyPr>
          <a:lstStyle>
            <a:lvl1pPr marL="0" indent="0">
              <a:buNone/>
              <a:defRPr sz="6000" b="1">
                <a:solidFill>
                  <a:srgbClr val="D22226"/>
                </a:solidFill>
                <a:latin typeface="ClanPro-Bold" panose="020B0804020101020102" pitchFamily="34" charset="-18"/>
              </a:defRPr>
            </a:lvl1pPr>
          </a:lstStyle>
          <a:p>
            <a:pPr lvl="0"/>
            <a:r>
              <a:rPr lang="fr-FR" dirty="0"/>
              <a:t>Cliquez pour modifier les styles du texte du masque</a:t>
            </a:r>
          </a:p>
        </p:txBody>
      </p:sp>
    </p:spTree>
    <p:extLst>
      <p:ext uri="{BB962C8B-B14F-4D97-AF65-F5344CB8AC3E}">
        <p14:creationId xmlns:p14="http://schemas.microsoft.com/office/powerpoint/2010/main" val="3984219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ocus 2">
    <p:bg>
      <p:bgPr>
        <a:solidFill>
          <a:srgbClr val="39B44A"/>
        </a:solidFill>
        <a:effectLst/>
      </p:bgPr>
    </p:bg>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7F183837-C2A4-69C9-592F-83A6F5D5E1C2}"/>
              </a:ext>
            </a:extLst>
          </p:cNvPr>
          <p:cNvSpPr>
            <a:spLocks noGrp="1"/>
          </p:cNvSpPr>
          <p:nvPr>
            <p:ph type="body" sz="quarter" idx="10"/>
          </p:nvPr>
        </p:nvSpPr>
        <p:spPr>
          <a:xfrm>
            <a:off x="986669" y="1346084"/>
            <a:ext cx="10218662" cy="4165832"/>
          </a:xfrm>
        </p:spPr>
        <p:txBody>
          <a:bodyPr>
            <a:normAutofit/>
          </a:bodyPr>
          <a:lstStyle>
            <a:lvl1pPr marL="0" indent="0">
              <a:buNone/>
              <a:defRPr sz="6000" b="1">
                <a:solidFill>
                  <a:schemeClr val="bg1"/>
                </a:solidFill>
                <a:latin typeface="ClanPro-Bold" panose="020B0804020101020102" pitchFamily="34" charset="-18"/>
              </a:defRPr>
            </a:lvl1pPr>
          </a:lstStyle>
          <a:p>
            <a:pPr lvl="0"/>
            <a:r>
              <a:rPr lang="fr-FR" dirty="0"/>
              <a:t>Cliquez pour modifier les styles du texte du masque</a:t>
            </a:r>
          </a:p>
        </p:txBody>
      </p:sp>
    </p:spTree>
    <p:extLst>
      <p:ext uri="{BB962C8B-B14F-4D97-AF65-F5344CB8AC3E}">
        <p14:creationId xmlns:p14="http://schemas.microsoft.com/office/powerpoint/2010/main" val="10042726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ocus 3">
    <p:bg>
      <p:bgPr>
        <a:solidFill>
          <a:srgbClr val="D22226"/>
        </a:solidFill>
        <a:effectLst/>
      </p:bgPr>
    </p:bg>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7F183837-C2A4-69C9-592F-83A6F5D5E1C2}"/>
              </a:ext>
            </a:extLst>
          </p:cNvPr>
          <p:cNvSpPr>
            <a:spLocks noGrp="1"/>
          </p:cNvSpPr>
          <p:nvPr>
            <p:ph type="body" sz="quarter" idx="10"/>
          </p:nvPr>
        </p:nvSpPr>
        <p:spPr>
          <a:xfrm>
            <a:off x="986669" y="1346084"/>
            <a:ext cx="10218662" cy="4165832"/>
          </a:xfrm>
        </p:spPr>
        <p:txBody>
          <a:bodyPr>
            <a:normAutofit/>
          </a:bodyPr>
          <a:lstStyle>
            <a:lvl1pPr marL="0" indent="0">
              <a:buNone/>
              <a:defRPr sz="6000" b="1">
                <a:solidFill>
                  <a:schemeClr val="bg1"/>
                </a:solidFill>
                <a:latin typeface="ClanPro-Bold" panose="020B0804020101020102" pitchFamily="34" charset="-18"/>
              </a:defRPr>
            </a:lvl1pPr>
          </a:lstStyle>
          <a:p>
            <a:pPr lvl="0"/>
            <a:r>
              <a:rPr lang="fr-FR" dirty="0"/>
              <a:t>Cliquez pour modifier les styles du texte du masque</a:t>
            </a:r>
          </a:p>
        </p:txBody>
      </p:sp>
    </p:spTree>
    <p:extLst>
      <p:ext uri="{BB962C8B-B14F-4D97-AF65-F5344CB8AC3E}">
        <p14:creationId xmlns:p14="http://schemas.microsoft.com/office/powerpoint/2010/main" val="7303191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 &amp; content (bijeli)">
    <p:spTree>
      <p:nvGrpSpPr>
        <p:cNvPr id="1" name=""/>
        <p:cNvGrpSpPr/>
        <p:nvPr/>
      </p:nvGrpSpPr>
      <p:grpSpPr>
        <a:xfrm>
          <a:off x="0" y="0"/>
          <a:ext cx="0" cy="0"/>
          <a:chOff x="0" y="0"/>
          <a:chExt cx="0" cy="0"/>
        </a:xfrm>
      </p:grpSpPr>
      <p:sp>
        <p:nvSpPr>
          <p:cNvPr id="22" name="Espace réservé du texte 21">
            <a:extLst>
              <a:ext uri="{FF2B5EF4-FFF2-40B4-BE49-F238E27FC236}">
                <a16:creationId xmlns:a16="http://schemas.microsoft.com/office/drawing/2014/main" id="{47F61A86-AC51-EAB4-A356-96797DA54523}"/>
              </a:ext>
            </a:extLst>
          </p:cNvPr>
          <p:cNvSpPr>
            <a:spLocks noGrp="1"/>
          </p:cNvSpPr>
          <p:nvPr>
            <p:ph type="body" sz="quarter" idx="14" hasCustomPrompt="1"/>
          </p:nvPr>
        </p:nvSpPr>
        <p:spPr>
          <a:xfrm>
            <a:off x="541868" y="1584672"/>
            <a:ext cx="3860800" cy="436562"/>
          </a:xfrm>
        </p:spPr>
        <p:txBody>
          <a:bodyPr>
            <a:noAutofit/>
          </a:bodyPr>
          <a:lstStyle>
            <a:lvl1pPr>
              <a:defRPr sz="2000" b="1"/>
            </a:lvl1pPr>
            <a:lvl2pPr>
              <a:defRPr sz="1800"/>
            </a:lvl2pPr>
            <a:lvl3pPr>
              <a:defRPr sz="1600"/>
            </a:lvl3pPr>
            <a:lvl4pPr>
              <a:defRPr sz="1400"/>
            </a:lvl4pPr>
            <a:lvl5pPr>
              <a:defRPr sz="1400"/>
            </a:lvl5pPr>
          </a:lstStyle>
          <a:p>
            <a:pPr lvl="0"/>
            <a:r>
              <a:rPr lang="fr-FR" dirty="0"/>
              <a:t>Lorem ipsum </a:t>
            </a:r>
            <a:r>
              <a:rPr lang="fr-FR" dirty="0" err="1"/>
              <a:t>dolor</a:t>
            </a:r>
            <a:r>
              <a:rPr lang="fr-FR" dirty="0"/>
              <a:t> si </a:t>
            </a:r>
            <a:r>
              <a:rPr lang="fr-FR" dirty="0" err="1"/>
              <a:t>amet</a:t>
            </a:r>
            <a:endParaRPr lang="fr-FR" dirty="0"/>
          </a:p>
        </p:txBody>
      </p:sp>
      <p:sp>
        <p:nvSpPr>
          <p:cNvPr id="15" name="Espace réservé pour une image  14">
            <a:extLst>
              <a:ext uri="{FF2B5EF4-FFF2-40B4-BE49-F238E27FC236}">
                <a16:creationId xmlns:a16="http://schemas.microsoft.com/office/drawing/2014/main" id="{13BD704E-67E4-32C4-7190-895996968C43}"/>
              </a:ext>
            </a:extLst>
          </p:cNvPr>
          <p:cNvSpPr>
            <a:spLocks noGrp="1"/>
          </p:cNvSpPr>
          <p:nvPr>
            <p:ph type="pic" sz="quarter" idx="10"/>
          </p:nvPr>
        </p:nvSpPr>
        <p:spPr>
          <a:xfrm>
            <a:off x="6402389" y="0"/>
            <a:ext cx="5789612" cy="6858000"/>
          </a:xfrm>
        </p:spPr>
        <p:txBody>
          <a:bodyPr/>
          <a:lstStyle/>
          <a:p>
            <a:endParaRPr lang="fr-FR"/>
          </a:p>
        </p:txBody>
      </p:sp>
      <p:sp>
        <p:nvSpPr>
          <p:cNvPr id="16" name="Espace réservé du texte 9">
            <a:extLst>
              <a:ext uri="{FF2B5EF4-FFF2-40B4-BE49-F238E27FC236}">
                <a16:creationId xmlns:a16="http://schemas.microsoft.com/office/drawing/2014/main" id="{9D7C90AC-BD31-37A8-7424-F63508AD37B6}"/>
              </a:ext>
            </a:extLst>
          </p:cNvPr>
          <p:cNvSpPr>
            <a:spLocks noGrp="1"/>
          </p:cNvSpPr>
          <p:nvPr>
            <p:ph type="body" sz="quarter" idx="13" hasCustomPrompt="1"/>
          </p:nvPr>
        </p:nvSpPr>
        <p:spPr>
          <a:xfrm>
            <a:off x="4584700" y="457103"/>
            <a:ext cx="4165244" cy="4329447"/>
          </a:xfrm>
        </p:spPr>
        <p:txBody>
          <a:bodyPr>
            <a:noAutofit/>
          </a:bodyPr>
          <a:lstStyle>
            <a:lvl1pPr marL="0" indent="0">
              <a:lnSpc>
                <a:spcPct val="90000"/>
              </a:lnSpc>
              <a:buNone/>
              <a:defRPr sz="7800" b="1" i="0">
                <a:solidFill>
                  <a:schemeClr val="accent1"/>
                </a:solidFill>
                <a:latin typeface="ClanPro-Bold" panose="020B0804020101020102" pitchFamily="34" charset="-18"/>
              </a:defRPr>
            </a:lvl1pPr>
          </a:lstStyle>
          <a:p>
            <a:pPr lvl="0"/>
            <a:r>
              <a:rPr lang="fr-FR" dirty="0"/>
              <a:t>Lorem ipsum </a:t>
            </a:r>
            <a:r>
              <a:rPr lang="fr-FR" dirty="0" err="1"/>
              <a:t>dolor</a:t>
            </a:r>
            <a:r>
              <a:rPr lang="fr-FR" dirty="0"/>
              <a:t> </a:t>
            </a:r>
            <a:r>
              <a:rPr lang="fr-FR" dirty="0" err="1"/>
              <a:t>sit</a:t>
            </a:r>
            <a:r>
              <a:rPr lang="fr-FR" dirty="0"/>
              <a:t> </a:t>
            </a:r>
            <a:r>
              <a:rPr lang="fr-FR" dirty="0" err="1"/>
              <a:t>amet</a:t>
            </a:r>
            <a:endParaRPr lang="fr-FR" dirty="0"/>
          </a:p>
        </p:txBody>
      </p:sp>
      <p:sp>
        <p:nvSpPr>
          <p:cNvPr id="2" name="Rezervirano mjesto sadržaja 2">
            <a:extLst>
              <a:ext uri="{FF2B5EF4-FFF2-40B4-BE49-F238E27FC236}">
                <a16:creationId xmlns:a16="http://schemas.microsoft.com/office/drawing/2014/main" id="{1A6BC2F3-3237-C6A7-B36E-1343F3370706}"/>
              </a:ext>
            </a:extLst>
          </p:cNvPr>
          <p:cNvSpPr>
            <a:spLocks noGrp="1"/>
          </p:cNvSpPr>
          <p:nvPr>
            <p:ph sz="half" idx="1" hasCustomPrompt="1"/>
          </p:nvPr>
        </p:nvSpPr>
        <p:spPr>
          <a:xfrm>
            <a:off x="541869" y="2348745"/>
            <a:ext cx="3860799" cy="4052055"/>
          </a:xfrm>
        </p:spPr>
        <p:txBody>
          <a:bodyPr anchor="t" anchorCtr="0">
            <a:normAutofit/>
          </a:bodyPr>
          <a:lstStyle>
            <a:lvl1pP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Tree>
    <p:extLst>
      <p:ext uri="{BB962C8B-B14F-4D97-AF65-F5344CB8AC3E}">
        <p14:creationId xmlns:p14="http://schemas.microsoft.com/office/powerpoint/2010/main" val="16125007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Image &amp; content (sivi)">
    <p:bg>
      <p:bgPr>
        <a:solidFill>
          <a:srgbClr val="B3B2B3"/>
        </a:solidFill>
        <a:effectLst/>
      </p:bgPr>
    </p:bg>
    <p:spTree>
      <p:nvGrpSpPr>
        <p:cNvPr id="1" name=""/>
        <p:cNvGrpSpPr/>
        <p:nvPr/>
      </p:nvGrpSpPr>
      <p:grpSpPr>
        <a:xfrm>
          <a:off x="0" y="0"/>
          <a:ext cx="0" cy="0"/>
          <a:chOff x="0" y="0"/>
          <a:chExt cx="0" cy="0"/>
        </a:xfrm>
      </p:grpSpPr>
      <p:sp>
        <p:nvSpPr>
          <p:cNvPr id="22" name="Espace réservé du texte 21">
            <a:extLst>
              <a:ext uri="{FF2B5EF4-FFF2-40B4-BE49-F238E27FC236}">
                <a16:creationId xmlns:a16="http://schemas.microsoft.com/office/drawing/2014/main" id="{47F61A86-AC51-EAB4-A356-96797DA54523}"/>
              </a:ext>
            </a:extLst>
          </p:cNvPr>
          <p:cNvSpPr>
            <a:spLocks noGrp="1"/>
          </p:cNvSpPr>
          <p:nvPr>
            <p:ph type="body" sz="quarter" idx="14" hasCustomPrompt="1"/>
          </p:nvPr>
        </p:nvSpPr>
        <p:spPr>
          <a:xfrm>
            <a:off x="541868" y="1584672"/>
            <a:ext cx="3860800" cy="436562"/>
          </a:xfrm>
        </p:spPr>
        <p:txBody>
          <a:bodyPr>
            <a:noAutofit/>
          </a:bodyPr>
          <a:lstStyle>
            <a:lvl1pPr>
              <a:defRPr sz="2000" b="1">
                <a:solidFill>
                  <a:schemeClr val="bg1"/>
                </a:solidFill>
              </a:defRPr>
            </a:lvl1pPr>
            <a:lvl2pPr>
              <a:defRPr sz="1800"/>
            </a:lvl2pPr>
            <a:lvl3pPr>
              <a:defRPr sz="1600"/>
            </a:lvl3pPr>
            <a:lvl4pPr>
              <a:defRPr sz="1400"/>
            </a:lvl4pPr>
            <a:lvl5pPr>
              <a:defRPr sz="1400"/>
            </a:lvl5pPr>
          </a:lstStyle>
          <a:p>
            <a:pPr lvl="0"/>
            <a:r>
              <a:rPr lang="fr-FR" dirty="0"/>
              <a:t>Lorem ipsum </a:t>
            </a:r>
            <a:r>
              <a:rPr lang="fr-FR" dirty="0" err="1"/>
              <a:t>dolor</a:t>
            </a:r>
            <a:r>
              <a:rPr lang="fr-FR" dirty="0"/>
              <a:t> si </a:t>
            </a:r>
            <a:r>
              <a:rPr lang="fr-FR" dirty="0" err="1"/>
              <a:t>amet</a:t>
            </a:r>
            <a:endParaRPr lang="fr-FR" dirty="0"/>
          </a:p>
        </p:txBody>
      </p:sp>
      <p:sp>
        <p:nvSpPr>
          <p:cNvPr id="15" name="Espace réservé pour une image  14">
            <a:extLst>
              <a:ext uri="{FF2B5EF4-FFF2-40B4-BE49-F238E27FC236}">
                <a16:creationId xmlns:a16="http://schemas.microsoft.com/office/drawing/2014/main" id="{13BD704E-67E4-32C4-7190-895996968C43}"/>
              </a:ext>
            </a:extLst>
          </p:cNvPr>
          <p:cNvSpPr>
            <a:spLocks noGrp="1"/>
          </p:cNvSpPr>
          <p:nvPr>
            <p:ph type="pic" sz="quarter" idx="10"/>
          </p:nvPr>
        </p:nvSpPr>
        <p:spPr>
          <a:xfrm>
            <a:off x="6402389" y="0"/>
            <a:ext cx="5789612" cy="6858000"/>
          </a:xfrm>
        </p:spPr>
        <p:txBody>
          <a:bodyPr/>
          <a:lstStyle/>
          <a:p>
            <a:endParaRPr lang="fr-FR"/>
          </a:p>
        </p:txBody>
      </p:sp>
      <p:sp>
        <p:nvSpPr>
          <p:cNvPr id="16" name="Espace réservé du texte 9">
            <a:extLst>
              <a:ext uri="{FF2B5EF4-FFF2-40B4-BE49-F238E27FC236}">
                <a16:creationId xmlns:a16="http://schemas.microsoft.com/office/drawing/2014/main" id="{9D7C90AC-BD31-37A8-7424-F63508AD37B6}"/>
              </a:ext>
            </a:extLst>
          </p:cNvPr>
          <p:cNvSpPr>
            <a:spLocks noGrp="1"/>
          </p:cNvSpPr>
          <p:nvPr>
            <p:ph type="body" sz="quarter" idx="13" hasCustomPrompt="1"/>
          </p:nvPr>
        </p:nvSpPr>
        <p:spPr>
          <a:xfrm>
            <a:off x="4584700" y="457103"/>
            <a:ext cx="4165244" cy="4329447"/>
          </a:xfrm>
        </p:spPr>
        <p:txBody>
          <a:bodyPr>
            <a:noAutofit/>
          </a:bodyPr>
          <a:lstStyle>
            <a:lvl1pPr marL="0" indent="0">
              <a:lnSpc>
                <a:spcPct val="90000"/>
              </a:lnSpc>
              <a:buNone/>
              <a:defRPr sz="7800" b="1" i="0">
                <a:solidFill>
                  <a:schemeClr val="accent1"/>
                </a:solidFill>
                <a:latin typeface="ClanPro-Bold" panose="020B0804020101020102" pitchFamily="34" charset="-18"/>
              </a:defRPr>
            </a:lvl1pPr>
          </a:lstStyle>
          <a:p>
            <a:pPr lvl="0"/>
            <a:r>
              <a:rPr lang="fr-FR" dirty="0"/>
              <a:t>Lorem ipsum </a:t>
            </a:r>
            <a:r>
              <a:rPr lang="fr-FR" dirty="0" err="1"/>
              <a:t>dolor</a:t>
            </a:r>
            <a:r>
              <a:rPr lang="fr-FR" dirty="0"/>
              <a:t> </a:t>
            </a:r>
            <a:r>
              <a:rPr lang="fr-FR" dirty="0" err="1"/>
              <a:t>sit</a:t>
            </a:r>
            <a:r>
              <a:rPr lang="fr-FR" dirty="0"/>
              <a:t> </a:t>
            </a:r>
            <a:r>
              <a:rPr lang="fr-FR" dirty="0" err="1"/>
              <a:t>amet</a:t>
            </a:r>
            <a:endParaRPr lang="fr-FR" dirty="0"/>
          </a:p>
        </p:txBody>
      </p:sp>
      <p:sp>
        <p:nvSpPr>
          <p:cNvPr id="2" name="Rezervirano mjesto sadržaja 2">
            <a:extLst>
              <a:ext uri="{FF2B5EF4-FFF2-40B4-BE49-F238E27FC236}">
                <a16:creationId xmlns:a16="http://schemas.microsoft.com/office/drawing/2014/main" id="{1A6BC2F3-3237-C6A7-B36E-1343F3370706}"/>
              </a:ext>
            </a:extLst>
          </p:cNvPr>
          <p:cNvSpPr>
            <a:spLocks noGrp="1"/>
          </p:cNvSpPr>
          <p:nvPr>
            <p:ph sz="half" idx="1" hasCustomPrompt="1"/>
          </p:nvPr>
        </p:nvSpPr>
        <p:spPr>
          <a:xfrm>
            <a:off x="541869" y="2348745"/>
            <a:ext cx="3860799" cy="4052055"/>
          </a:xfrm>
        </p:spPr>
        <p:txBody>
          <a:bodyPr anchor="t" anchorCtr="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Tree>
    <p:extLst>
      <p:ext uri="{BB962C8B-B14F-4D97-AF65-F5344CB8AC3E}">
        <p14:creationId xmlns:p14="http://schemas.microsoft.com/office/powerpoint/2010/main" val="1697705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zicijski slide (plava)">
    <p:spTree>
      <p:nvGrpSpPr>
        <p:cNvPr id="1" name=""/>
        <p:cNvGrpSpPr/>
        <p:nvPr/>
      </p:nvGrpSpPr>
      <p:grpSpPr>
        <a:xfrm>
          <a:off x="0" y="0"/>
          <a:ext cx="0" cy="0"/>
          <a:chOff x="0" y="0"/>
          <a:chExt cx="0" cy="0"/>
        </a:xfrm>
      </p:grpSpPr>
      <p:sp>
        <p:nvSpPr>
          <p:cNvPr id="8" name="Sous-titre 11">
            <a:extLst>
              <a:ext uri="{FF2B5EF4-FFF2-40B4-BE49-F238E27FC236}">
                <a16:creationId xmlns:a16="http://schemas.microsoft.com/office/drawing/2014/main" id="{62BD2045-79AA-C220-7FCB-E075529903AF}"/>
              </a:ext>
            </a:extLst>
          </p:cNvPr>
          <p:cNvSpPr>
            <a:spLocks noGrp="1"/>
          </p:cNvSpPr>
          <p:nvPr>
            <p:ph type="subTitle" idx="1"/>
          </p:nvPr>
        </p:nvSpPr>
        <p:spPr>
          <a:xfrm>
            <a:off x="571500" y="4744311"/>
            <a:ext cx="6718300" cy="1102895"/>
          </a:xfrm>
        </p:spPr>
        <p:txBody>
          <a:bodyPr>
            <a:normAutofit/>
          </a:bodyPr>
          <a:lstStyle>
            <a:lvl1pPr marL="0" indent="0">
              <a:buNone/>
              <a:defRPr sz="1800" b="0" i="0">
                <a:solidFill>
                  <a:schemeClr val="bg1"/>
                </a:solidFill>
                <a:latin typeface="ClanPro-Book" panose="020B0604020101020102" pitchFamily="34" charset="-18"/>
              </a:defRPr>
            </a:lvl1pPr>
          </a:lstStyle>
          <a:p>
            <a:pPr algn="l"/>
            <a:endParaRPr lang="fr-FR" sz="1600" dirty="0">
              <a:latin typeface="ClanPro-Medium" panose="020B0604020101020102" pitchFamily="34" charset="77"/>
            </a:endParaRPr>
          </a:p>
        </p:txBody>
      </p:sp>
      <p:sp>
        <p:nvSpPr>
          <p:cNvPr id="10" name="Espace réservé du texte 9">
            <a:extLst>
              <a:ext uri="{FF2B5EF4-FFF2-40B4-BE49-F238E27FC236}">
                <a16:creationId xmlns:a16="http://schemas.microsoft.com/office/drawing/2014/main" id="{E9DCDC8F-50B7-3298-6CF2-A0F7993AB0BC}"/>
              </a:ext>
            </a:extLst>
          </p:cNvPr>
          <p:cNvSpPr>
            <a:spLocks noGrp="1"/>
          </p:cNvSpPr>
          <p:nvPr>
            <p:ph type="body" sz="quarter" idx="13" hasCustomPrompt="1"/>
          </p:nvPr>
        </p:nvSpPr>
        <p:spPr>
          <a:xfrm>
            <a:off x="571500" y="889000"/>
            <a:ext cx="7099300" cy="3357536"/>
          </a:xfrm>
        </p:spPr>
        <p:txBody>
          <a:bodyPr>
            <a:noAutofit/>
          </a:bodyPr>
          <a:lstStyle>
            <a:lvl1pPr marL="0" indent="0">
              <a:lnSpc>
                <a:spcPct val="90000"/>
              </a:lnSpc>
              <a:buNone/>
              <a:defRPr sz="8000" b="1" i="0">
                <a:solidFill>
                  <a:schemeClr val="bg1"/>
                </a:solidFill>
                <a:latin typeface="ClanPro-Bold" panose="020B0804020101020102" pitchFamily="34" charset="-18"/>
              </a:defRPr>
            </a:lvl1pPr>
          </a:lstStyle>
          <a:p>
            <a:pPr lvl="0"/>
            <a:r>
              <a:rPr lang="fr-FR" dirty="0"/>
              <a:t>Click to </a:t>
            </a:r>
            <a:r>
              <a:rPr lang="fr-FR" dirty="0" err="1"/>
              <a:t>add</a:t>
            </a:r>
            <a:r>
              <a:rPr lang="fr-FR" dirty="0"/>
              <a:t> a </a:t>
            </a:r>
            <a:r>
              <a:rPr lang="fr-FR" dirty="0" err="1"/>
              <a:t>tittle</a:t>
            </a:r>
            <a:r>
              <a:rPr lang="fr-FR" dirty="0"/>
              <a:t> Lorem ipsum</a:t>
            </a:r>
          </a:p>
        </p:txBody>
      </p:sp>
    </p:spTree>
    <p:extLst>
      <p:ext uri="{BB962C8B-B14F-4D97-AF65-F5344CB8AC3E}">
        <p14:creationId xmlns:p14="http://schemas.microsoft.com/office/powerpoint/2010/main" val="22369521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Image &amp; content (plavi)">
    <p:bg>
      <p:bgPr>
        <a:solidFill>
          <a:srgbClr val="06A1DC"/>
        </a:solidFill>
        <a:effectLst/>
      </p:bgPr>
    </p:bg>
    <p:spTree>
      <p:nvGrpSpPr>
        <p:cNvPr id="1" name=""/>
        <p:cNvGrpSpPr/>
        <p:nvPr/>
      </p:nvGrpSpPr>
      <p:grpSpPr>
        <a:xfrm>
          <a:off x="0" y="0"/>
          <a:ext cx="0" cy="0"/>
          <a:chOff x="0" y="0"/>
          <a:chExt cx="0" cy="0"/>
        </a:xfrm>
      </p:grpSpPr>
      <p:sp>
        <p:nvSpPr>
          <p:cNvPr id="22" name="Espace réservé du texte 21">
            <a:extLst>
              <a:ext uri="{FF2B5EF4-FFF2-40B4-BE49-F238E27FC236}">
                <a16:creationId xmlns:a16="http://schemas.microsoft.com/office/drawing/2014/main" id="{47F61A86-AC51-EAB4-A356-96797DA54523}"/>
              </a:ext>
            </a:extLst>
          </p:cNvPr>
          <p:cNvSpPr>
            <a:spLocks noGrp="1"/>
          </p:cNvSpPr>
          <p:nvPr>
            <p:ph type="body" sz="quarter" idx="14" hasCustomPrompt="1"/>
          </p:nvPr>
        </p:nvSpPr>
        <p:spPr>
          <a:xfrm>
            <a:off x="541868" y="1584672"/>
            <a:ext cx="3860800" cy="436562"/>
          </a:xfrm>
        </p:spPr>
        <p:txBody>
          <a:bodyPr>
            <a:noAutofit/>
          </a:bodyPr>
          <a:lstStyle>
            <a:lvl1pPr>
              <a:defRPr sz="2000" b="1">
                <a:solidFill>
                  <a:schemeClr val="bg1"/>
                </a:solidFill>
              </a:defRPr>
            </a:lvl1pPr>
            <a:lvl2pPr>
              <a:defRPr sz="1800"/>
            </a:lvl2pPr>
            <a:lvl3pPr>
              <a:defRPr sz="1600"/>
            </a:lvl3pPr>
            <a:lvl4pPr>
              <a:defRPr sz="1400"/>
            </a:lvl4pPr>
            <a:lvl5pPr>
              <a:defRPr sz="1400"/>
            </a:lvl5pPr>
          </a:lstStyle>
          <a:p>
            <a:pPr lvl="0"/>
            <a:r>
              <a:rPr lang="fr-FR" dirty="0"/>
              <a:t>Lorem ipsum </a:t>
            </a:r>
            <a:r>
              <a:rPr lang="fr-FR" dirty="0" err="1"/>
              <a:t>dolor</a:t>
            </a:r>
            <a:r>
              <a:rPr lang="fr-FR" dirty="0"/>
              <a:t> si </a:t>
            </a:r>
            <a:r>
              <a:rPr lang="fr-FR" dirty="0" err="1"/>
              <a:t>amet</a:t>
            </a:r>
            <a:endParaRPr lang="fr-FR" dirty="0"/>
          </a:p>
        </p:txBody>
      </p:sp>
      <p:sp>
        <p:nvSpPr>
          <p:cNvPr id="15" name="Espace réservé pour une image  14">
            <a:extLst>
              <a:ext uri="{FF2B5EF4-FFF2-40B4-BE49-F238E27FC236}">
                <a16:creationId xmlns:a16="http://schemas.microsoft.com/office/drawing/2014/main" id="{13BD704E-67E4-32C4-7190-895996968C43}"/>
              </a:ext>
            </a:extLst>
          </p:cNvPr>
          <p:cNvSpPr>
            <a:spLocks noGrp="1"/>
          </p:cNvSpPr>
          <p:nvPr>
            <p:ph type="pic" sz="quarter" idx="10"/>
          </p:nvPr>
        </p:nvSpPr>
        <p:spPr>
          <a:xfrm>
            <a:off x="6402389" y="0"/>
            <a:ext cx="5789612" cy="6858000"/>
          </a:xfrm>
        </p:spPr>
        <p:txBody>
          <a:bodyPr/>
          <a:lstStyle/>
          <a:p>
            <a:endParaRPr lang="fr-FR"/>
          </a:p>
        </p:txBody>
      </p:sp>
      <p:sp>
        <p:nvSpPr>
          <p:cNvPr id="16" name="Espace réservé du texte 9">
            <a:extLst>
              <a:ext uri="{FF2B5EF4-FFF2-40B4-BE49-F238E27FC236}">
                <a16:creationId xmlns:a16="http://schemas.microsoft.com/office/drawing/2014/main" id="{9D7C90AC-BD31-37A8-7424-F63508AD37B6}"/>
              </a:ext>
            </a:extLst>
          </p:cNvPr>
          <p:cNvSpPr>
            <a:spLocks noGrp="1"/>
          </p:cNvSpPr>
          <p:nvPr>
            <p:ph type="body" sz="quarter" idx="13" hasCustomPrompt="1"/>
          </p:nvPr>
        </p:nvSpPr>
        <p:spPr>
          <a:xfrm>
            <a:off x="4584700" y="457103"/>
            <a:ext cx="4165244" cy="4329447"/>
          </a:xfrm>
        </p:spPr>
        <p:txBody>
          <a:bodyPr>
            <a:noAutofit/>
          </a:bodyPr>
          <a:lstStyle>
            <a:lvl1pPr marL="0" indent="0">
              <a:lnSpc>
                <a:spcPct val="90000"/>
              </a:lnSpc>
              <a:buNone/>
              <a:defRPr sz="7800" b="1" i="0">
                <a:solidFill>
                  <a:schemeClr val="bg1"/>
                </a:solidFill>
                <a:latin typeface="ClanPro-Bold" panose="020B0804020101020102" pitchFamily="34" charset="-18"/>
              </a:defRPr>
            </a:lvl1pPr>
          </a:lstStyle>
          <a:p>
            <a:pPr lvl="0"/>
            <a:r>
              <a:rPr lang="fr-FR" dirty="0"/>
              <a:t>Lorem ipsum </a:t>
            </a:r>
            <a:r>
              <a:rPr lang="fr-FR" dirty="0" err="1"/>
              <a:t>dolor</a:t>
            </a:r>
            <a:r>
              <a:rPr lang="fr-FR" dirty="0"/>
              <a:t> </a:t>
            </a:r>
            <a:r>
              <a:rPr lang="fr-FR" dirty="0" err="1"/>
              <a:t>sit</a:t>
            </a:r>
            <a:r>
              <a:rPr lang="fr-FR" dirty="0"/>
              <a:t> </a:t>
            </a:r>
            <a:r>
              <a:rPr lang="fr-FR" dirty="0" err="1"/>
              <a:t>amet</a:t>
            </a:r>
            <a:endParaRPr lang="fr-FR" dirty="0"/>
          </a:p>
        </p:txBody>
      </p:sp>
      <p:sp>
        <p:nvSpPr>
          <p:cNvPr id="2" name="Rezervirano mjesto sadržaja 2">
            <a:extLst>
              <a:ext uri="{FF2B5EF4-FFF2-40B4-BE49-F238E27FC236}">
                <a16:creationId xmlns:a16="http://schemas.microsoft.com/office/drawing/2014/main" id="{1A6BC2F3-3237-C6A7-B36E-1343F3370706}"/>
              </a:ext>
            </a:extLst>
          </p:cNvPr>
          <p:cNvSpPr>
            <a:spLocks noGrp="1"/>
          </p:cNvSpPr>
          <p:nvPr>
            <p:ph sz="half" idx="1" hasCustomPrompt="1"/>
          </p:nvPr>
        </p:nvSpPr>
        <p:spPr>
          <a:xfrm>
            <a:off x="541869" y="2348745"/>
            <a:ext cx="3860799" cy="4052055"/>
          </a:xfrm>
        </p:spPr>
        <p:txBody>
          <a:bodyPr anchor="t" anchorCtr="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Tree>
    <p:extLst>
      <p:ext uri="{BB962C8B-B14F-4D97-AF65-F5344CB8AC3E}">
        <p14:creationId xmlns:p14="http://schemas.microsoft.com/office/powerpoint/2010/main" val="36463018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 &amp; content 2">
    <p:bg>
      <p:bgPr>
        <a:solidFill>
          <a:schemeClr val="bg1"/>
        </a:solidFill>
        <a:effectLst/>
      </p:bgPr>
    </p:bg>
    <p:spTree>
      <p:nvGrpSpPr>
        <p:cNvPr id="1" name=""/>
        <p:cNvGrpSpPr/>
        <p:nvPr/>
      </p:nvGrpSpPr>
      <p:grpSpPr>
        <a:xfrm>
          <a:off x="0" y="0"/>
          <a:ext cx="0" cy="0"/>
          <a:chOff x="0" y="0"/>
          <a:chExt cx="0" cy="0"/>
        </a:xfrm>
      </p:grpSpPr>
      <p:sp>
        <p:nvSpPr>
          <p:cNvPr id="26" name="Espace réservé pour une image  25">
            <a:extLst>
              <a:ext uri="{FF2B5EF4-FFF2-40B4-BE49-F238E27FC236}">
                <a16:creationId xmlns:a16="http://schemas.microsoft.com/office/drawing/2014/main" id="{E6130A89-7F23-CD0A-23E8-49E9B43FB397}"/>
              </a:ext>
            </a:extLst>
          </p:cNvPr>
          <p:cNvSpPr>
            <a:spLocks noGrp="1"/>
          </p:cNvSpPr>
          <p:nvPr>
            <p:ph type="pic" sz="quarter" idx="22"/>
          </p:nvPr>
        </p:nvSpPr>
        <p:spPr>
          <a:xfrm>
            <a:off x="365125" y="485775"/>
            <a:ext cx="5105400" cy="5983288"/>
          </a:xfrm>
        </p:spPr>
        <p:txBody>
          <a:bodyPr/>
          <a:lstStyle/>
          <a:p>
            <a:endParaRPr lang="fr-FR"/>
          </a:p>
        </p:txBody>
      </p:sp>
      <p:sp>
        <p:nvSpPr>
          <p:cNvPr id="9" name="Espace réservé du texte 9">
            <a:extLst>
              <a:ext uri="{FF2B5EF4-FFF2-40B4-BE49-F238E27FC236}">
                <a16:creationId xmlns:a16="http://schemas.microsoft.com/office/drawing/2014/main" id="{DE307B85-30A6-0C55-0567-763F92EC9075}"/>
              </a:ext>
            </a:extLst>
          </p:cNvPr>
          <p:cNvSpPr>
            <a:spLocks noGrp="1"/>
          </p:cNvSpPr>
          <p:nvPr>
            <p:ph type="body" sz="quarter" idx="13" hasCustomPrompt="1"/>
          </p:nvPr>
        </p:nvSpPr>
        <p:spPr>
          <a:xfrm>
            <a:off x="5861243" y="485138"/>
            <a:ext cx="5965353" cy="1015664"/>
          </a:xfrm>
        </p:spPr>
        <p:txBody>
          <a:bodyPr anchor="b">
            <a:noAutofit/>
          </a:bodyPr>
          <a:lstStyle>
            <a:lvl1pPr marL="0" indent="0">
              <a:buNone/>
              <a:defRPr sz="5400" b="1" i="0">
                <a:solidFill>
                  <a:schemeClr val="tx1"/>
                </a:solidFill>
                <a:latin typeface="ClanPro-Bold" panose="020B0804020101020102" pitchFamily="34" charset="-18"/>
              </a:defRPr>
            </a:lvl1pPr>
          </a:lstStyle>
          <a:p>
            <a:pPr lvl="0"/>
            <a:r>
              <a:rPr lang="fr-FR" dirty="0"/>
              <a:t>Lorem ipsum</a:t>
            </a:r>
          </a:p>
        </p:txBody>
      </p:sp>
      <p:sp>
        <p:nvSpPr>
          <p:cNvPr id="2" name="Rezervirano mjesto sadržaja 2">
            <a:extLst>
              <a:ext uri="{FF2B5EF4-FFF2-40B4-BE49-F238E27FC236}">
                <a16:creationId xmlns:a16="http://schemas.microsoft.com/office/drawing/2014/main" id="{8CB2A7CE-5E3E-5572-7FAC-591C9269885A}"/>
              </a:ext>
            </a:extLst>
          </p:cNvPr>
          <p:cNvSpPr>
            <a:spLocks noGrp="1"/>
          </p:cNvSpPr>
          <p:nvPr>
            <p:ph sz="half" idx="1" hasCustomPrompt="1"/>
          </p:nvPr>
        </p:nvSpPr>
        <p:spPr>
          <a:xfrm>
            <a:off x="5861243" y="2348745"/>
            <a:ext cx="5965353" cy="4120318"/>
          </a:xfrm>
        </p:spPr>
        <p:txBody>
          <a:bodyPr anchor="t" anchorCtr="0">
            <a:normAutofit/>
          </a:bodyPr>
          <a:lstStyle>
            <a:lvl1pP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Tree>
    <p:extLst>
      <p:ext uri="{BB962C8B-B14F-4D97-AF65-F5344CB8AC3E}">
        <p14:creationId xmlns:p14="http://schemas.microsoft.com/office/powerpoint/2010/main" val="30100092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 image 2 content">
    <p:spTree>
      <p:nvGrpSpPr>
        <p:cNvPr id="1" name=""/>
        <p:cNvGrpSpPr/>
        <p:nvPr/>
      </p:nvGrpSpPr>
      <p:grpSpPr>
        <a:xfrm>
          <a:off x="0" y="0"/>
          <a:ext cx="0" cy="0"/>
          <a:chOff x="0" y="0"/>
          <a:chExt cx="0" cy="0"/>
        </a:xfrm>
      </p:grpSpPr>
      <p:sp>
        <p:nvSpPr>
          <p:cNvPr id="13" name="Espace réservé pour une image  12">
            <a:extLst>
              <a:ext uri="{FF2B5EF4-FFF2-40B4-BE49-F238E27FC236}">
                <a16:creationId xmlns:a16="http://schemas.microsoft.com/office/drawing/2014/main" id="{C88EEBE5-D51D-4283-5DB1-DFD7C79DD926}"/>
              </a:ext>
            </a:extLst>
          </p:cNvPr>
          <p:cNvSpPr>
            <a:spLocks noGrp="1"/>
          </p:cNvSpPr>
          <p:nvPr>
            <p:ph type="pic" sz="quarter" idx="10"/>
          </p:nvPr>
        </p:nvSpPr>
        <p:spPr>
          <a:xfrm>
            <a:off x="6224814" y="282575"/>
            <a:ext cx="5327650" cy="3429000"/>
          </a:xfrm>
        </p:spPr>
        <p:txBody>
          <a:bodyPr/>
          <a:lstStyle/>
          <a:p>
            <a:endParaRPr lang="fr-FR"/>
          </a:p>
        </p:txBody>
      </p:sp>
      <p:sp>
        <p:nvSpPr>
          <p:cNvPr id="14" name="Espace réservé pour une image  12">
            <a:extLst>
              <a:ext uri="{FF2B5EF4-FFF2-40B4-BE49-F238E27FC236}">
                <a16:creationId xmlns:a16="http://schemas.microsoft.com/office/drawing/2014/main" id="{309F0FD9-DDF9-A98F-EB87-BC70149C77E3}"/>
              </a:ext>
            </a:extLst>
          </p:cNvPr>
          <p:cNvSpPr>
            <a:spLocks noGrp="1"/>
          </p:cNvSpPr>
          <p:nvPr>
            <p:ph type="pic" sz="quarter" idx="11"/>
          </p:nvPr>
        </p:nvSpPr>
        <p:spPr>
          <a:xfrm>
            <a:off x="552434" y="282575"/>
            <a:ext cx="5327650" cy="3429000"/>
          </a:xfrm>
        </p:spPr>
        <p:txBody>
          <a:bodyPr/>
          <a:lstStyle/>
          <a:p>
            <a:endParaRPr lang="fr-FR"/>
          </a:p>
        </p:txBody>
      </p:sp>
      <p:sp>
        <p:nvSpPr>
          <p:cNvPr id="15" name="Espace réservé du texte 9">
            <a:extLst>
              <a:ext uri="{FF2B5EF4-FFF2-40B4-BE49-F238E27FC236}">
                <a16:creationId xmlns:a16="http://schemas.microsoft.com/office/drawing/2014/main" id="{A885E5E2-DE44-BAEE-2F97-41A9794E6214}"/>
              </a:ext>
            </a:extLst>
          </p:cNvPr>
          <p:cNvSpPr>
            <a:spLocks noGrp="1"/>
          </p:cNvSpPr>
          <p:nvPr>
            <p:ph type="body" sz="quarter" idx="13" hasCustomPrompt="1"/>
          </p:nvPr>
        </p:nvSpPr>
        <p:spPr>
          <a:xfrm>
            <a:off x="547461" y="3956507"/>
            <a:ext cx="5327651" cy="1015664"/>
          </a:xfrm>
        </p:spPr>
        <p:txBody>
          <a:bodyPr anchor="b">
            <a:noAutofit/>
          </a:bodyPr>
          <a:lstStyle>
            <a:lvl1pPr marL="0" indent="0">
              <a:buNone/>
              <a:defRPr sz="5400" b="1" i="0">
                <a:solidFill>
                  <a:schemeClr val="tx1"/>
                </a:solidFill>
                <a:latin typeface="ClanPro-Bold" panose="020B0804020101020102" pitchFamily="34" charset="-18"/>
              </a:defRPr>
            </a:lvl1pPr>
          </a:lstStyle>
          <a:p>
            <a:pPr lvl="0"/>
            <a:r>
              <a:rPr lang="fr-FR" dirty="0"/>
              <a:t>Lorem ipsum</a:t>
            </a:r>
          </a:p>
        </p:txBody>
      </p:sp>
      <p:sp>
        <p:nvSpPr>
          <p:cNvPr id="16" name="Espace réservé du texte 9">
            <a:extLst>
              <a:ext uri="{FF2B5EF4-FFF2-40B4-BE49-F238E27FC236}">
                <a16:creationId xmlns:a16="http://schemas.microsoft.com/office/drawing/2014/main" id="{B43C8BAF-2C80-299E-7411-578934EA8BEF}"/>
              </a:ext>
            </a:extLst>
          </p:cNvPr>
          <p:cNvSpPr>
            <a:spLocks noGrp="1"/>
          </p:cNvSpPr>
          <p:nvPr>
            <p:ph type="body" sz="quarter" idx="14" hasCustomPrompt="1"/>
          </p:nvPr>
        </p:nvSpPr>
        <p:spPr>
          <a:xfrm>
            <a:off x="6204343" y="3956507"/>
            <a:ext cx="5327651" cy="1015664"/>
          </a:xfrm>
        </p:spPr>
        <p:txBody>
          <a:bodyPr anchor="b">
            <a:noAutofit/>
          </a:bodyPr>
          <a:lstStyle>
            <a:lvl1pPr marL="0" indent="0">
              <a:buNone/>
              <a:defRPr sz="5400" b="1" i="0">
                <a:solidFill>
                  <a:schemeClr val="tx1"/>
                </a:solidFill>
                <a:latin typeface="ClanPro-Bold" panose="020B0804020101020102" pitchFamily="34" charset="-18"/>
              </a:defRPr>
            </a:lvl1pPr>
          </a:lstStyle>
          <a:p>
            <a:pPr lvl="0"/>
            <a:r>
              <a:rPr lang="fr-FR" dirty="0" err="1"/>
              <a:t>Dolor</a:t>
            </a:r>
            <a:r>
              <a:rPr lang="fr-FR" dirty="0"/>
              <a:t> </a:t>
            </a:r>
            <a:r>
              <a:rPr lang="fr-FR" dirty="0" err="1"/>
              <a:t>sit</a:t>
            </a:r>
            <a:r>
              <a:rPr lang="fr-FR" dirty="0"/>
              <a:t> </a:t>
            </a:r>
            <a:r>
              <a:rPr lang="fr-FR" dirty="0" err="1"/>
              <a:t>amet</a:t>
            </a:r>
            <a:endParaRPr lang="fr-FR" dirty="0"/>
          </a:p>
        </p:txBody>
      </p:sp>
      <p:sp>
        <p:nvSpPr>
          <p:cNvPr id="2" name="Rezervirano mjesto sadržaja 2">
            <a:extLst>
              <a:ext uri="{FF2B5EF4-FFF2-40B4-BE49-F238E27FC236}">
                <a16:creationId xmlns:a16="http://schemas.microsoft.com/office/drawing/2014/main" id="{517E2A4D-700F-7A63-669E-CA71AC9DDDF7}"/>
              </a:ext>
            </a:extLst>
          </p:cNvPr>
          <p:cNvSpPr>
            <a:spLocks noGrp="1"/>
          </p:cNvSpPr>
          <p:nvPr>
            <p:ph sz="half" idx="1" hasCustomPrompt="1"/>
          </p:nvPr>
        </p:nvSpPr>
        <p:spPr>
          <a:xfrm>
            <a:off x="6204343" y="5217103"/>
            <a:ext cx="5348121" cy="1251960"/>
          </a:xfrm>
        </p:spPr>
        <p:txBody>
          <a:bodyPr anchor="t" anchorCtr="0">
            <a:normAutofit/>
          </a:bodyPr>
          <a:lstStyle>
            <a:lvl1pP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
        <p:nvSpPr>
          <p:cNvPr id="3" name="Rezervirano mjesto sadržaja 2">
            <a:extLst>
              <a:ext uri="{FF2B5EF4-FFF2-40B4-BE49-F238E27FC236}">
                <a16:creationId xmlns:a16="http://schemas.microsoft.com/office/drawing/2014/main" id="{6117E819-3A36-0FD7-C9E0-B799D235B711}"/>
              </a:ext>
            </a:extLst>
          </p:cNvPr>
          <p:cNvSpPr>
            <a:spLocks noGrp="1"/>
          </p:cNvSpPr>
          <p:nvPr>
            <p:ph sz="half" idx="15" hasCustomPrompt="1"/>
          </p:nvPr>
        </p:nvSpPr>
        <p:spPr>
          <a:xfrm>
            <a:off x="547461" y="5215820"/>
            <a:ext cx="5348121" cy="1251960"/>
          </a:xfrm>
        </p:spPr>
        <p:txBody>
          <a:bodyPr anchor="t" anchorCtr="0">
            <a:normAutofit/>
          </a:bodyPr>
          <a:lstStyle>
            <a:lvl1pP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Tree>
    <p:extLst>
      <p:ext uri="{BB962C8B-B14F-4D97-AF65-F5344CB8AC3E}">
        <p14:creationId xmlns:p14="http://schemas.microsoft.com/office/powerpoint/2010/main" val="2054394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 images &amp; content">
    <p:spTree>
      <p:nvGrpSpPr>
        <p:cNvPr id="1" name=""/>
        <p:cNvGrpSpPr/>
        <p:nvPr/>
      </p:nvGrpSpPr>
      <p:grpSpPr>
        <a:xfrm>
          <a:off x="0" y="0"/>
          <a:ext cx="0" cy="0"/>
          <a:chOff x="0" y="0"/>
          <a:chExt cx="0" cy="0"/>
        </a:xfrm>
      </p:grpSpPr>
      <p:sp>
        <p:nvSpPr>
          <p:cNvPr id="13" name="Espace réservé pour une image  12">
            <a:extLst>
              <a:ext uri="{FF2B5EF4-FFF2-40B4-BE49-F238E27FC236}">
                <a16:creationId xmlns:a16="http://schemas.microsoft.com/office/drawing/2014/main" id="{F9B46349-4E9D-87DC-131F-E4400CEC7E33}"/>
              </a:ext>
            </a:extLst>
          </p:cNvPr>
          <p:cNvSpPr>
            <a:spLocks noGrp="1"/>
          </p:cNvSpPr>
          <p:nvPr>
            <p:ph type="pic" sz="quarter" idx="12"/>
          </p:nvPr>
        </p:nvSpPr>
        <p:spPr>
          <a:xfrm>
            <a:off x="552434" y="3552717"/>
            <a:ext cx="5327650" cy="2985467"/>
          </a:xfrm>
        </p:spPr>
        <p:txBody>
          <a:bodyPr/>
          <a:lstStyle/>
          <a:p>
            <a:endParaRPr lang="fr-FR"/>
          </a:p>
        </p:txBody>
      </p:sp>
      <p:sp>
        <p:nvSpPr>
          <p:cNvPr id="12" name="Espace réservé pour une image  12">
            <a:extLst>
              <a:ext uri="{FF2B5EF4-FFF2-40B4-BE49-F238E27FC236}">
                <a16:creationId xmlns:a16="http://schemas.microsoft.com/office/drawing/2014/main" id="{7F6B42EB-8183-3D20-FC9D-8FAA996314E8}"/>
              </a:ext>
            </a:extLst>
          </p:cNvPr>
          <p:cNvSpPr>
            <a:spLocks noGrp="1"/>
          </p:cNvSpPr>
          <p:nvPr>
            <p:ph type="pic" sz="quarter" idx="11"/>
          </p:nvPr>
        </p:nvSpPr>
        <p:spPr>
          <a:xfrm>
            <a:off x="552434" y="282575"/>
            <a:ext cx="5327650" cy="2985467"/>
          </a:xfrm>
        </p:spPr>
        <p:txBody>
          <a:bodyPr/>
          <a:lstStyle/>
          <a:p>
            <a:endParaRPr lang="fr-FR"/>
          </a:p>
        </p:txBody>
      </p:sp>
      <p:sp>
        <p:nvSpPr>
          <p:cNvPr id="14" name="Espace réservé du texte 9">
            <a:extLst>
              <a:ext uri="{FF2B5EF4-FFF2-40B4-BE49-F238E27FC236}">
                <a16:creationId xmlns:a16="http://schemas.microsoft.com/office/drawing/2014/main" id="{B0B5AF78-98AE-F50A-3FA6-D425B07CAB67}"/>
              </a:ext>
            </a:extLst>
          </p:cNvPr>
          <p:cNvSpPr>
            <a:spLocks noGrp="1"/>
          </p:cNvSpPr>
          <p:nvPr>
            <p:ph type="body" sz="quarter" idx="14" hasCustomPrompt="1"/>
          </p:nvPr>
        </p:nvSpPr>
        <p:spPr>
          <a:xfrm>
            <a:off x="6095999" y="282575"/>
            <a:ext cx="5710463" cy="1015664"/>
          </a:xfrm>
        </p:spPr>
        <p:txBody>
          <a:bodyPr anchor="ctr">
            <a:noAutofit/>
          </a:bodyPr>
          <a:lstStyle>
            <a:lvl1pPr marL="0" indent="0">
              <a:buNone/>
              <a:defRPr sz="5400" b="1" i="0">
                <a:solidFill>
                  <a:schemeClr val="tx1"/>
                </a:solidFill>
                <a:latin typeface="ClanPro-Bold" panose="020B0804020101020102" pitchFamily="34" charset="-18"/>
              </a:defRPr>
            </a:lvl1pPr>
          </a:lstStyle>
          <a:p>
            <a:pPr lvl="0"/>
            <a:r>
              <a:rPr lang="fr-FR" dirty="0" err="1"/>
              <a:t>Dolor</a:t>
            </a:r>
            <a:r>
              <a:rPr lang="fr-FR" dirty="0"/>
              <a:t> </a:t>
            </a:r>
            <a:r>
              <a:rPr lang="fr-FR" dirty="0" err="1"/>
              <a:t>sit</a:t>
            </a:r>
            <a:r>
              <a:rPr lang="fr-FR" dirty="0"/>
              <a:t> </a:t>
            </a:r>
            <a:r>
              <a:rPr lang="fr-FR" dirty="0" err="1"/>
              <a:t>amet</a:t>
            </a:r>
            <a:endParaRPr lang="fr-FR" dirty="0"/>
          </a:p>
        </p:txBody>
      </p:sp>
      <p:sp>
        <p:nvSpPr>
          <p:cNvPr id="2" name="Rezervirano mjesto sadržaja 2">
            <a:extLst>
              <a:ext uri="{FF2B5EF4-FFF2-40B4-BE49-F238E27FC236}">
                <a16:creationId xmlns:a16="http://schemas.microsoft.com/office/drawing/2014/main" id="{5B14EE85-D5FD-152F-EE47-5001DE6007C5}"/>
              </a:ext>
            </a:extLst>
          </p:cNvPr>
          <p:cNvSpPr>
            <a:spLocks noGrp="1"/>
          </p:cNvSpPr>
          <p:nvPr>
            <p:ph sz="half" idx="1" hasCustomPrompt="1"/>
          </p:nvPr>
        </p:nvSpPr>
        <p:spPr>
          <a:xfrm>
            <a:off x="6095999" y="2348744"/>
            <a:ext cx="5710463" cy="4189439"/>
          </a:xfrm>
        </p:spPr>
        <p:txBody>
          <a:bodyPr anchor="t" anchorCtr="0">
            <a:normAutofit/>
          </a:bodyPr>
          <a:lstStyle>
            <a:lvl1pP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Tree>
    <p:extLst>
      <p:ext uri="{BB962C8B-B14F-4D97-AF65-F5344CB8AC3E}">
        <p14:creationId xmlns:p14="http://schemas.microsoft.com/office/powerpoint/2010/main" val="29453890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9461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Završni (M)">
    <p:spTree>
      <p:nvGrpSpPr>
        <p:cNvPr id="1" name=""/>
        <p:cNvGrpSpPr/>
        <p:nvPr/>
      </p:nvGrpSpPr>
      <p:grpSpPr>
        <a:xfrm>
          <a:off x="0" y="0"/>
          <a:ext cx="0" cy="0"/>
          <a:chOff x="0" y="0"/>
          <a:chExt cx="0" cy="0"/>
        </a:xfrm>
      </p:grpSpPr>
      <p:pic>
        <p:nvPicPr>
          <p:cNvPr id="5" name="Image 4" descr="Une image contenant Visage humain, sourire, verres, Accessoire de mode&#10;&#10;Description générée automatiquement">
            <a:extLst>
              <a:ext uri="{FF2B5EF4-FFF2-40B4-BE49-F238E27FC236}">
                <a16:creationId xmlns:a16="http://schemas.microsoft.com/office/drawing/2014/main" id="{D159E777-40A7-4EF7-F680-CA97F12EC1CF}"/>
              </a:ext>
            </a:extLst>
          </p:cNvPr>
          <p:cNvPicPr>
            <a:picLocks noChangeAspect="1"/>
          </p:cNvPicPr>
          <p:nvPr userDrawn="1"/>
        </p:nvPicPr>
        <p:blipFill rotWithShape="1">
          <a:blip r:embed="rId2"/>
          <a:srcRect l="2165" r="4798"/>
          <a:stretch/>
        </p:blipFill>
        <p:spPr>
          <a:xfrm>
            <a:off x="0" y="0"/>
            <a:ext cx="12192000" cy="6858000"/>
          </a:xfrm>
          <a:prstGeom prst="rect">
            <a:avLst/>
          </a:prstGeom>
        </p:spPr>
      </p:pic>
      <p:pic>
        <p:nvPicPr>
          <p:cNvPr id="6" name="Image 6">
            <a:extLst>
              <a:ext uri="{FF2B5EF4-FFF2-40B4-BE49-F238E27FC236}">
                <a16:creationId xmlns:a16="http://schemas.microsoft.com/office/drawing/2014/main" id="{49CF0C14-70B9-6605-FB59-5A4B685BF995}"/>
              </a:ext>
            </a:extLst>
          </p:cNvPr>
          <p:cNvPicPr>
            <a:picLocks noChangeAspect="1"/>
          </p:cNvPicPr>
          <p:nvPr userDrawn="1"/>
        </p:nvPicPr>
        <p:blipFill>
          <a:blip r:embed="rId3"/>
          <a:stretch>
            <a:fillRect/>
          </a:stretch>
        </p:blipFill>
        <p:spPr>
          <a:xfrm>
            <a:off x="467945" y="420506"/>
            <a:ext cx="2749388" cy="3008494"/>
          </a:xfrm>
          <a:prstGeom prst="rect">
            <a:avLst/>
          </a:prstGeom>
        </p:spPr>
      </p:pic>
      <p:sp>
        <p:nvSpPr>
          <p:cNvPr id="2" name="Titre 1">
            <a:extLst>
              <a:ext uri="{FF2B5EF4-FFF2-40B4-BE49-F238E27FC236}">
                <a16:creationId xmlns:a16="http://schemas.microsoft.com/office/drawing/2014/main" id="{2F65C025-74F1-4024-6335-430082A1797E}"/>
              </a:ext>
            </a:extLst>
          </p:cNvPr>
          <p:cNvSpPr>
            <a:spLocks noGrp="1"/>
          </p:cNvSpPr>
          <p:nvPr>
            <p:ph type="title" hasCustomPrompt="1"/>
          </p:nvPr>
        </p:nvSpPr>
        <p:spPr>
          <a:xfrm>
            <a:off x="467945" y="2040191"/>
            <a:ext cx="7431741" cy="3307975"/>
          </a:xfrm>
        </p:spPr>
        <p:txBody>
          <a:bodyPr anchor="b">
            <a:normAutofit/>
          </a:bodyPr>
          <a:lstStyle>
            <a:lvl1pPr>
              <a:defRPr sz="9000" b="1">
                <a:latin typeface="ClanPro-Bold" panose="020B0804020101020102" pitchFamily="34" charset="-18"/>
              </a:defRPr>
            </a:lvl1pPr>
          </a:lstStyle>
          <a:p>
            <a:r>
              <a:rPr lang="hr-HR" dirty="0"/>
              <a:t>Hvala</a:t>
            </a:r>
            <a:endParaRPr lang="fr-FR" dirty="0"/>
          </a:p>
        </p:txBody>
      </p:sp>
      <p:sp>
        <p:nvSpPr>
          <p:cNvPr id="8" name="Espace réservé du texte 5">
            <a:extLst>
              <a:ext uri="{FF2B5EF4-FFF2-40B4-BE49-F238E27FC236}">
                <a16:creationId xmlns:a16="http://schemas.microsoft.com/office/drawing/2014/main" id="{BD6CA968-166B-2096-EA75-1AB2AE969A48}"/>
              </a:ext>
            </a:extLst>
          </p:cNvPr>
          <p:cNvSpPr>
            <a:spLocks noGrp="1"/>
          </p:cNvSpPr>
          <p:nvPr>
            <p:ph type="body" sz="quarter" idx="12" hasCustomPrompt="1"/>
          </p:nvPr>
        </p:nvSpPr>
        <p:spPr>
          <a:xfrm>
            <a:off x="467945" y="5443168"/>
            <a:ext cx="5140325" cy="951819"/>
          </a:xfrm>
        </p:spPr>
        <p:txBody>
          <a:bodyPr>
            <a:noAutofit/>
          </a:bodyPr>
          <a:lstStyle>
            <a:lvl1pPr marL="0" indent="0">
              <a:spcBef>
                <a:spcPts val="400"/>
              </a:spcBef>
              <a:buNone/>
              <a:defRPr sz="1600">
                <a:latin typeface="ClanPro-Book" panose="020B0604020101020102" pitchFamily="34" charset="-18"/>
              </a:defRPr>
            </a:lvl1pPr>
          </a:lstStyle>
          <a:p>
            <a:pPr lvl="0"/>
            <a:r>
              <a:rPr lang="fr-FR" dirty="0"/>
              <a:t>+385 </a:t>
            </a:r>
            <a:r>
              <a:rPr lang="hr-HR" dirty="0"/>
              <a:t>99 000 000</a:t>
            </a:r>
            <a:endParaRPr lang="fr-FR" dirty="0"/>
          </a:p>
          <a:p>
            <a:pPr lvl="0"/>
            <a:r>
              <a:rPr lang="fr-FR" dirty="0"/>
              <a:t>info@</a:t>
            </a:r>
            <a:r>
              <a:rPr lang="hr-HR" dirty="0" err="1"/>
              <a:t>hzz</a:t>
            </a:r>
            <a:r>
              <a:rPr lang="fr-FR" dirty="0"/>
              <a:t>.</a:t>
            </a:r>
            <a:r>
              <a:rPr lang="fr-FR" dirty="0" err="1"/>
              <a:t>hr</a:t>
            </a:r>
            <a:endParaRPr lang="fr-FR" dirty="0"/>
          </a:p>
          <a:p>
            <a:pPr lvl="0"/>
            <a:r>
              <a:rPr lang="hr-HR" dirty="0"/>
              <a:t>Ulica 3, 10 000 Zagreb</a:t>
            </a:r>
            <a:endParaRPr lang="fr-FR" dirty="0"/>
          </a:p>
        </p:txBody>
      </p:sp>
    </p:spTree>
    <p:extLst>
      <p:ext uri="{BB962C8B-B14F-4D97-AF65-F5344CB8AC3E}">
        <p14:creationId xmlns:p14="http://schemas.microsoft.com/office/powerpoint/2010/main" val="31342230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Završni (Ž)">
    <p:spTree>
      <p:nvGrpSpPr>
        <p:cNvPr id="1" name=""/>
        <p:cNvGrpSpPr/>
        <p:nvPr/>
      </p:nvGrpSpPr>
      <p:grpSpPr>
        <a:xfrm>
          <a:off x="0" y="0"/>
          <a:ext cx="0" cy="0"/>
          <a:chOff x="0" y="0"/>
          <a:chExt cx="0" cy="0"/>
        </a:xfrm>
      </p:grpSpPr>
      <p:pic>
        <p:nvPicPr>
          <p:cNvPr id="3" name="Image 4">
            <a:extLst>
              <a:ext uri="{FF2B5EF4-FFF2-40B4-BE49-F238E27FC236}">
                <a16:creationId xmlns:a16="http://schemas.microsoft.com/office/drawing/2014/main" id="{1B841CC3-7830-4930-307A-8494592E990E}"/>
              </a:ext>
            </a:extLst>
          </p:cNvPr>
          <p:cNvPicPr>
            <a:picLocks noChangeAspect="1"/>
          </p:cNvPicPr>
          <p:nvPr userDrawn="1"/>
        </p:nvPicPr>
        <p:blipFill rotWithShape="1">
          <a:blip r:embed="rId2"/>
          <a:srcRect r="6962"/>
          <a:stretch/>
        </p:blipFill>
        <p:spPr>
          <a:xfrm>
            <a:off x="0" y="0"/>
            <a:ext cx="12192000" cy="6858000"/>
          </a:xfrm>
          <a:prstGeom prst="rect">
            <a:avLst/>
          </a:prstGeom>
        </p:spPr>
      </p:pic>
      <p:pic>
        <p:nvPicPr>
          <p:cNvPr id="6" name="Image 6">
            <a:extLst>
              <a:ext uri="{FF2B5EF4-FFF2-40B4-BE49-F238E27FC236}">
                <a16:creationId xmlns:a16="http://schemas.microsoft.com/office/drawing/2014/main" id="{49CF0C14-70B9-6605-FB59-5A4B685BF995}"/>
              </a:ext>
            </a:extLst>
          </p:cNvPr>
          <p:cNvPicPr>
            <a:picLocks noChangeAspect="1"/>
          </p:cNvPicPr>
          <p:nvPr userDrawn="1"/>
        </p:nvPicPr>
        <p:blipFill>
          <a:blip r:embed="rId3"/>
          <a:stretch>
            <a:fillRect/>
          </a:stretch>
        </p:blipFill>
        <p:spPr>
          <a:xfrm>
            <a:off x="467945" y="420506"/>
            <a:ext cx="2749388" cy="3008494"/>
          </a:xfrm>
          <a:prstGeom prst="rect">
            <a:avLst/>
          </a:prstGeom>
        </p:spPr>
      </p:pic>
      <p:sp>
        <p:nvSpPr>
          <p:cNvPr id="2" name="Titre 1">
            <a:extLst>
              <a:ext uri="{FF2B5EF4-FFF2-40B4-BE49-F238E27FC236}">
                <a16:creationId xmlns:a16="http://schemas.microsoft.com/office/drawing/2014/main" id="{2F65C025-74F1-4024-6335-430082A1797E}"/>
              </a:ext>
            </a:extLst>
          </p:cNvPr>
          <p:cNvSpPr>
            <a:spLocks noGrp="1"/>
          </p:cNvSpPr>
          <p:nvPr>
            <p:ph type="title" hasCustomPrompt="1"/>
          </p:nvPr>
        </p:nvSpPr>
        <p:spPr>
          <a:xfrm>
            <a:off x="467945" y="2040191"/>
            <a:ext cx="7431741" cy="3307975"/>
          </a:xfrm>
        </p:spPr>
        <p:txBody>
          <a:bodyPr anchor="b">
            <a:normAutofit/>
          </a:bodyPr>
          <a:lstStyle>
            <a:lvl1pPr>
              <a:defRPr sz="9000" b="1">
                <a:latin typeface="ClanPro-Bold" panose="020B0804020101020102" pitchFamily="34" charset="-18"/>
              </a:defRPr>
            </a:lvl1pPr>
          </a:lstStyle>
          <a:p>
            <a:r>
              <a:rPr lang="hr-HR" dirty="0"/>
              <a:t>Hvala</a:t>
            </a:r>
            <a:endParaRPr lang="fr-FR" dirty="0"/>
          </a:p>
        </p:txBody>
      </p:sp>
      <p:sp>
        <p:nvSpPr>
          <p:cNvPr id="8" name="Espace réservé du texte 5">
            <a:extLst>
              <a:ext uri="{FF2B5EF4-FFF2-40B4-BE49-F238E27FC236}">
                <a16:creationId xmlns:a16="http://schemas.microsoft.com/office/drawing/2014/main" id="{BD6CA968-166B-2096-EA75-1AB2AE969A48}"/>
              </a:ext>
            </a:extLst>
          </p:cNvPr>
          <p:cNvSpPr>
            <a:spLocks noGrp="1"/>
          </p:cNvSpPr>
          <p:nvPr>
            <p:ph type="body" sz="quarter" idx="12" hasCustomPrompt="1"/>
          </p:nvPr>
        </p:nvSpPr>
        <p:spPr>
          <a:xfrm>
            <a:off x="467945" y="5443168"/>
            <a:ext cx="5140325" cy="951819"/>
          </a:xfrm>
        </p:spPr>
        <p:txBody>
          <a:bodyPr>
            <a:noAutofit/>
          </a:bodyPr>
          <a:lstStyle>
            <a:lvl1pPr marL="0" indent="0">
              <a:spcBef>
                <a:spcPts val="400"/>
              </a:spcBef>
              <a:buNone/>
              <a:defRPr sz="1600">
                <a:latin typeface="ClanPro-Book" panose="020B0604020101020102" pitchFamily="34" charset="-18"/>
              </a:defRPr>
            </a:lvl1pPr>
          </a:lstStyle>
          <a:p>
            <a:pPr lvl="0"/>
            <a:r>
              <a:rPr lang="fr-FR" dirty="0"/>
              <a:t>+385 </a:t>
            </a:r>
            <a:r>
              <a:rPr lang="hr-HR" dirty="0"/>
              <a:t>99 000 000</a:t>
            </a:r>
            <a:endParaRPr lang="fr-FR" dirty="0"/>
          </a:p>
          <a:p>
            <a:pPr lvl="0"/>
            <a:r>
              <a:rPr lang="fr-FR" dirty="0"/>
              <a:t>info@</a:t>
            </a:r>
            <a:r>
              <a:rPr lang="hr-HR" dirty="0" err="1"/>
              <a:t>hzz</a:t>
            </a:r>
            <a:r>
              <a:rPr lang="fr-FR" dirty="0"/>
              <a:t>.</a:t>
            </a:r>
            <a:r>
              <a:rPr lang="fr-FR" dirty="0" err="1"/>
              <a:t>hr</a:t>
            </a:r>
            <a:endParaRPr lang="fr-FR" dirty="0"/>
          </a:p>
          <a:p>
            <a:pPr lvl="0"/>
            <a:r>
              <a:rPr lang="hr-HR" dirty="0"/>
              <a:t>Ulica 3, 10 000 Zagreb</a:t>
            </a:r>
            <a:endParaRPr lang="fr-FR" dirty="0"/>
          </a:p>
        </p:txBody>
      </p:sp>
    </p:spTree>
    <p:extLst>
      <p:ext uri="{BB962C8B-B14F-4D97-AF65-F5344CB8AC3E}">
        <p14:creationId xmlns:p14="http://schemas.microsoft.com/office/powerpoint/2010/main" val="3486095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Završni (Bijeli)">
    <p:spTree>
      <p:nvGrpSpPr>
        <p:cNvPr id="1" name=""/>
        <p:cNvGrpSpPr/>
        <p:nvPr/>
      </p:nvGrpSpPr>
      <p:grpSpPr>
        <a:xfrm>
          <a:off x="0" y="0"/>
          <a:ext cx="0" cy="0"/>
          <a:chOff x="0" y="0"/>
          <a:chExt cx="0" cy="0"/>
        </a:xfrm>
      </p:grpSpPr>
      <p:pic>
        <p:nvPicPr>
          <p:cNvPr id="6" name="Image 6">
            <a:extLst>
              <a:ext uri="{FF2B5EF4-FFF2-40B4-BE49-F238E27FC236}">
                <a16:creationId xmlns:a16="http://schemas.microsoft.com/office/drawing/2014/main" id="{49CF0C14-70B9-6605-FB59-5A4B685BF995}"/>
              </a:ext>
            </a:extLst>
          </p:cNvPr>
          <p:cNvPicPr>
            <a:picLocks noChangeAspect="1"/>
          </p:cNvPicPr>
          <p:nvPr userDrawn="1"/>
        </p:nvPicPr>
        <p:blipFill>
          <a:blip r:embed="rId2"/>
          <a:stretch>
            <a:fillRect/>
          </a:stretch>
        </p:blipFill>
        <p:spPr>
          <a:xfrm>
            <a:off x="9161549" y="3533421"/>
            <a:ext cx="2432146" cy="2661355"/>
          </a:xfrm>
          <a:prstGeom prst="rect">
            <a:avLst/>
          </a:prstGeom>
        </p:spPr>
      </p:pic>
      <p:sp>
        <p:nvSpPr>
          <p:cNvPr id="2" name="Titre 1">
            <a:extLst>
              <a:ext uri="{FF2B5EF4-FFF2-40B4-BE49-F238E27FC236}">
                <a16:creationId xmlns:a16="http://schemas.microsoft.com/office/drawing/2014/main" id="{2F65C025-74F1-4024-6335-430082A1797E}"/>
              </a:ext>
            </a:extLst>
          </p:cNvPr>
          <p:cNvSpPr>
            <a:spLocks noGrp="1"/>
          </p:cNvSpPr>
          <p:nvPr>
            <p:ph type="title" hasCustomPrompt="1"/>
          </p:nvPr>
        </p:nvSpPr>
        <p:spPr>
          <a:xfrm>
            <a:off x="467945" y="2040191"/>
            <a:ext cx="7431741" cy="3307975"/>
          </a:xfrm>
        </p:spPr>
        <p:txBody>
          <a:bodyPr anchor="b">
            <a:normAutofit/>
          </a:bodyPr>
          <a:lstStyle>
            <a:lvl1pPr>
              <a:defRPr sz="9000" b="1">
                <a:latin typeface="ClanPro-Bold" panose="020B0804020101020102" pitchFamily="34" charset="-18"/>
              </a:defRPr>
            </a:lvl1pPr>
          </a:lstStyle>
          <a:p>
            <a:r>
              <a:rPr lang="hr-HR" dirty="0"/>
              <a:t>Hvala</a:t>
            </a:r>
            <a:endParaRPr lang="fr-FR" dirty="0"/>
          </a:p>
        </p:txBody>
      </p:sp>
      <p:sp>
        <p:nvSpPr>
          <p:cNvPr id="8" name="Espace réservé du texte 5">
            <a:extLst>
              <a:ext uri="{FF2B5EF4-FFF2-40B4-BE49-F238E27FC236}">
                <a16:creationId xmlns:a16="http://schemas.microsoft.com/office/drawing/2014/main" id="{BD6CA968-166B-2096-EA75-1AB2AE969A48}"/>
              </a:ext>
            </a:extLst>
          </p:cNvPr>
          <p:cNvSpPr>
            <a:spLocks noGrp="1"/>
          </p:cNvSpPr>
          <p:nvPr>
            <p:ph type="body" sz="quarter" idx="12" hasCustomPrompt="1"/>
          </p:nvPr>
        </p:nvSpPr>
        <p:spPr>
          <a:xfrm>
            <a:off x="467945" y="5443168"/>
            <a:ext cx="5140325" cy="951819"/>
          </a:xfrm>
        </p:spPr>
        <p:txBody>
          <a:bodyPr>
            <a:noAutofit/>
          </a:bodyPr>
          <a:lstStyle>
            <a:lvl1pPr marL="0" indent="0">
              <a:spcBef>
                <a:spcPts val="400"/>
              </a:spcBef>
              <a:buNone/>
              <a:defRPr sz="1600">
                <a:latin typeface="ClanPro-Book" panose="020B0604020101020102" pitchFamily="34" charset="-18"/>
              </a:defRPr>
            </a:lvl1pPr>
          </a:lstStyle>
          <a:p>
            <a:pPr lvl="0"/>
            <a:r>
              <a:rPr lang="fr-FR" dirty="0"/>
              <a:t>+385 </a:t>
            </a:r>
            <a:r>
              <a:rPr lang="hr-HR" dirty="0"/>
              <a:t>99 000 000</a:t>
            </a:r>
            <a:endParaRPr lang="fr-FR" dirty="0"/>
          </a:p>
          <a:p>
            <a:pPr lvl="0"/>
            <a:r>
              <a:rPr lang="fr-FR" dirty="0"/>
              <a:t>info@</a:t>
            </a:r>
            <a:r>
              <a:rPr lang="hr-HR" dirty="0" err="1"/>
              <a:t>hzz</a:t>
            </a:r>
            <a:r>
              <a:rPr lang="fr-FR" dirty="0"/>
              <a:t>.</a:t>
            </a:r>
            <a:r>
              <a:rPr lang="fr-FR" dirty="0" err="1"/>
              <a:t>hr</a:t>
            </a:r>
            <a:endParaRPr lang="fr-FR" dirty="0"/>
          </a:p>
          <a:p>
            <a:pPr lvl="0"/>
            <a:r>
              <a:rPr lang="hr-HR" dirty="0"/>
              <a:t>Ulica 3, 10 000 Zagreb</a:t>
            </a:r>
            <a:endParaRPr lang="fr-FR" dirty="0"/>
          </a:p>
        </p:txBody>
      </p:sp>
    </p:spTree>
    <p:extLst>
      <p:ext uri="{BB962C8B-B14F-4D97-AF65-F5344CB8AC3E}">
        <p14:creationId xmlns:p14="http://schemas.microsoft.com/office/powerpoint/2010/main" val="3422595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r-H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r-HR"/>
          </a:p>
        </p:txBody>
      </p:sp>
      <p:sp>
        <p:nvSpPr>
          <p:cNvPr id="4" name="Date Placeholder 3"/>
          <p:cNvSpPr>
            <a:spLocks noGrp="1"/>
          </p:cNvSpPr>
          <p:nvPr>
            <p:ph type="dt" sz="half" idx="10"/>
          </p:nvPr>
        </p:nvSpPr>
        <p:spPr/>
        <p:txBody>
          <a:bodyPr/>
          <a:lstStyle/>
          <a:p>
            <a:fld id="{A6BE617E-8234-43E5-8EEC-2B5090423876}" type="datetimeFigureOut">
              <a:rPr lang="hr-HR" smtClean="0"/>
              <a:t>4.2.2025.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AC115F9F-6340-4765-9BAB-B4FDB27D75CA}" type="slidenum">
              <a:rPr lang="hr-HR" smtClean="0"/>
              <a:t>‹#›</a:t>
            </a:fld>
            <a:endParaRPr lang="hr-HR"/>
          </a:p>
        </p:txBody>
      </p:sp>
    </p:spTree>
    <p:extLst>
      <p:ext uri="{BB962C8B-B14F-4D97-AF65-F5344CB8AC3E}">
        <p14:creationId xmlns:p14="http://schemas.microsoft.com/office/powerpoint/2010/main" val="40472706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A6BE617E-8234-43E5-8EEC-2B5090423876}" type="datetimeFigureOut">
              <a:rPr lang="hr-HR" smtClean="0"/>
              <a:t>4.2.2025.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AC115F9F-6340-4765-9BAB-B4FDB27D75CA}" type="slidenum">
              <a:rPr lang="hr-HR" smtClean="0"/>
              <a:t>‹#›</a:t>
            </a:fld>
            <a:endParaRPr lang="hr-HR"/>
          </a:p>
        </p:txBody>
      </p:sp>
    </p:spTree>
    <p:extLst>
      <p:ext uri="{BB962C8B-B14F-4D97-AF65-F5344CB8AC3E}">
        <p14:creationId xmlns:p14="http://schemas.microsoft.com/office/powerpoint/2010/main" val="3265938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ekstualni slide (bijel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B95D84C-4C9E-136D-FEEE-9796895D070C}"/>
              </a:ext>
            </a:extLst>
          </p:cNvPr>
          <p:cNvSpPr>
            <a:spLocks noGrp="1"/>
          </p:cNvSpPr>
          <p:nvPr>
            <p:ph type="title" hasCustomPrompt="1"/>
          </p:nvPr>
        </p:nvSpPr>
        <p:spPr/>
        <p:txBody>
          <a:bodyPr>
            <a:noAutofit/>
          </a:bodyPr>
          <a:lstStyle>
            <a:lvl1pPr>
              <a:defRPr sz="4800" b="1"/>
            </a:lvl1pPr>
          </a:lstStyle>
          <a:p>
            <a:r>
              <a:rPr lang="hr-HR" dirty="0"/>
              <a:t>Naslov </a:t>
            </a:r>
            <a:r>
              <a:rPr lang="hr-HR" dirty="0" err="1"/>
              <a:t>slidea</a:t>
            </a:r>
            <a:endParaRPr lang="hr-HR" dirty="0"/>
          </a:p>
        </p:txBody>
      </p:sp>
      <p:sp>
        <p:nvSpPr>
          <p:cNvPr id="3" name="Rezervirano mjesto sadržaja 2">
            <a:extLst>
              <a:ext uri="{FF2B5EF4-FFF2-40B4-BE49-F238E27FC236}">
                <a16:creationId xmlns:a16="http://schemas.microsoft.com/office/drawing/2014/main" id="{7A964C9C-AA93-1A36-4A7A-2BD6B53CE639}"/>
              </a:ext>
            </a:extLst>
          </p:cNvPr>
          <p:cNvSpPr>
            <a:spLocks noGrp="1"/>
          </p:cNvSpPr>
          <p:nvPr>
            <p:ph idx="1"/>
          </p:nvPr>
        </p:nvSpPr>
        <p:spPr>
          <a:noFill/>
        </p:spPr>
        <p:txBody>
          <a:bodyPr anchor="b" anchorCtr="0">
            <a:normAutofit/>
          </a:bodyPr>
          <a:lstStyle>
            <a:lvl1pPr>
              <a:defRPr sz="1400"/>
            </a:lvl1pPr>
            <a:lvl2pPr>
              <a:defRPr sz="1200"/>
            </a:lvl2pPr>
            <a:lvl3pPr>
              <a:defRPr sz="1100"/>
            </a:lvl3pPr>
            <a:lvl4pPr>
              <a:defRPr sz="1050"/>
            </a:lvl4pPr>
            <a:lvl5pPr>
              <a:defRPr sz="1050"/>
            </a:lvl5p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Tree>
    <p:extLst>
      <p:ext uri="{BB962C8B-B14F-4D97-AF65-F5344CB8AC3E}">
        <p14:creationId xmlns:p14="http://schemas.microsoft.com/office/powerpoint/2010/main" val="12142245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r-H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BE617E-8234-43E5-8EEC-2B5090423876}" type="datetimeFigureOut">
              <a:rPr lang="hr-HR" smtClean="0"/>
              <a:t>4.2.2025.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AC115F9F-6340-4765-9BAB-B4FDB27D75CA}" type="slidenum">
              <a:rPr lang="hr-HR" smtClean="0"/>
              <a:t>‹#›</a:t>
            </a:fld>
            <a:endParaRPr lang="hr-HR"/>
          </a:p>
        </p:txBody>
      </p:sp>
    </p:spTree>
    <p:extLst>
      <p:ext uri="{BB962C8B-B14F-4D97-AF65-F5344CB8AC3E}">
        <p14:creationId xmlns:p14="http://schemas.microsoft.com/office/powerpoint/2010/main" val="41600037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p:cNvSpPr>
            <a:spLocks noGrp="1"/>
          </p:cNvSpPr>
          <p:nvPr>
            <p:ph type="dt" sz="half" idx="10"/>
          </p:nvPr>
        </p:nvSpPr>
        <p:spPr/>
        <p:txBody>
          <a:bodyPr/>
          <a:lstStyle/>
          <a:p>
            <a:fld id="{A6BE617E-8234-43E5-8EEC-2B5090423876}" type="datetimeFigureOut">
              <a:rPr lang="hr-HR" smtClean="0"/>
              <a:t>4.2.2025.</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AC115F9F-6340-4765-9BAB-B4FDB27D75CA}" type="slidenum">
              <a:rPr lang="hr-HR" smtClean="0"/>
              <a:t>‹#›</a:t>
            </a:fld>
            <a:endParaRPr lang="hr-HR"/>
          </a:p>
        </p:txBody>
      </p:sp>
    </p:spTree>
    <p:extLst>
      <p:ext uri="{BB962C8B-B14F-4D97-AF65-F5344CB8AC3E}">
        <p14:creationId xmlns:p14="http://schemas.microsoft.com/office/powerpoint/2010/main" val="35376967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hr-H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p:cNvSpPr>
            <a:spLocks noGrp="1"/>
          </p:cNvSpPr>
          <p:nvPr>
            <p:ph type="dt" sz="half" idx="10"/>
          </p:nvPr>
        </p:nvSpPr>
        <p:spPr/>
        <p:txBody>
          <a:bodyPr/>
          <a:lstStyle/>
          <a:p>
            <a:fld id="{A6BE617E-8234-43E5-8EEC-2B5090423876}" type="datetimeFigureOut">
              <a:rPr lang="hr-HR" smtClean="0"/>
              <a:t>4.2.2025.</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AC115F9F-6340-4765-9BAB-B4FDB27D75CA}" type="slidenum">
              <a:rPr lang="hr-HR" smtClean="0"/>
              <a:t>‹#›</a:t>
            </a:fld>
            <a:endParaRPr lang="hr-HR"/>
          </a:p>
        </p:txBody>
      </p:sp>
    </p:spTree>
    <p:extLst>
      <p:ext uri="{BB962C8B-B14F-4D97-AF65-F5344CB8AC3E}">
        <p14:creationId xmlns:p14="http://schemas.microsoft.com/office/powerpoint/2010/main" val="42409959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Date Placeholder 2"/>
          <p:cNvSpPr>
            <a:spLocks noGrp="1"/>
          </p:cNvSpPr>
          <p:nvPr>
            <p:ph type="dt" sz="half" idx="10"/>
          </p:nvPr>
        </p:nvSpPr>
        <p:spPr/>
        <p:txBody>
          <a:bodyPr/>
          <a:lstStyle/>
          <a:p>
            <a:fld id="{A6BE617E-8234-43E5-8EEC-2B5090423876}" type="datetimeFigureOut">
              <a:rPr lang="hr-HR" smtClean="0"/>
              <a:t>4.2.2025.</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AC115F9F-6340-4765-9BAB-B4FDB27D75CA}" type="slidenum">
              <a:rPr lang="hr-HR" smtClean="0"/>
              <a:t>‹#›</a:t>
            </a:fld>
            <a:endParaRPr lang="hr-HR"/>
          </a:p>
        </p:txBody>
      </p:sp>
    </p:spTree>
    <p:extLst>
      <p:ext uri="{BB962C8B-B14F-4D97-AF65-F5344CB8AC3E}">
        <p14:creationId xmlns:p14="http://schemas.microsoft.com/office/powerpoint/2010/main" val="4950949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BE617E-8234-43E5-8EEC-2B5090423876}" type="datetimeFigureOut">
              <a:rPr lang="hr-HR" smtClean="0"/>
              <a:t>4.2.2025.</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AC115F9F-6340-4765-9BAB-B4FDB27D75CA}" type="slidenum">
              <a:rPr lang="hr-HR" smtClean="0"/>
              <a:t>‹#›</a:t>
            </a:fld>
            <a:endParaRPr lang="hr-HR"/>
          </a:p>
        </p:txBody>
      </p:sp>
    </p:spTree>
    <p:extLst>
      <p:ext uri="{BB962C8B-B14F-4D97-AF65-F5344CB8AC3E}">
        <p14:creationId xmlns:p14="http://schemas.microsoft.com/office/powerpoint/2010/main" val="34465762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6BE617E-8234-43E5-8EEC-2B5090423876}" type="datetimeFigureOut">
              <a:rPr lang="hr-HR" smtClean="0"/>
              <a:t>4.2.2025.</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AC115F9F-6340-4765-9BAB-B4FDB27D75CA}" type="slidenum">
              <a:rPr lang="hr-HR" smtClean="0"/>
              <a:t>‹#›</a:t>
            </a:fld>
            <a:endParaRPr lang="hr-HR"/>
          </a:p>
        </p:txBody>
      </p:sp>
    </p:spTree>
    <p:extLst>
      <p:ext uri="{BB962C8B-B14F-4D97-AF65-F5344CB8AC3E}">
        <p14:creationId xmlns:p14="http://schemas.microsoft.com/office/powerpoint/2010/main" val="21259732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6BE617E-8234-43E5-8EEC-2B5090423876}" type="datetimeFigureOut">
              <a:rPr lang="hr-HR" smtClean="0"/>
              <a:t>4.2.2025.</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AC115F9F-6340-4765-9BAB-B4FDB27D75CA}" type="slidenum">
              <a:rPr lang="hr-HR" smtClean="0"/>
              <a:t>‹#›</a:t>
            </a:fld>
            <a:endParaRPr lang="hr-HR"/>
          </a:p>
        </p:txBody>
      </p:sp>
    </p:spTree>
    <p:extLst>
      <p:ext uri="{BB962C8B-B14F-4D97-AF65-F5344CB8AC3E}">
        <p14:creationId xmlns:p14="http://schemas.microsoft.com/office/powerpoint/2010/main" val="10736153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A6BE617E-8234-43E5-8EEC-2B5090423876}" type="datetimeFigureOut">
              <a:rPr lang="hr-HR" smtClean="0"/>
              <a:t>4.2.2025.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AC115F9F-6340-4765-9BAB-B4FDB27D75CA}" type="slidenum">
              <a:rPr lang="hr-HR" smtClean="0"/>
              <a:t>‹#›</a:t>
            </a:fld>
            <a:endParaRPr lang="hr-HR"/>
          </a:p>
        </p:txBody>
      </p:sp>
    </p:spTree>
    <p:extLst>
      <p:ext uri="{BB962C8B-B14F-4D97-AF65-F5344CB8AC3E}">
        <p14:creationId xmlns:p14="http://schemas.microsoft.com/office/powerpoint/2010/main" val="12869168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A6BE617E-8234-43E5-8EEC-2B5090423876}" type="datetimeFigureOut">
              <a:rPr lang="hr-HR" smtClean="0"/>
              <a:t>4.2.2025.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AC115F9F-6340-4765-9BAB-B4FDB27D75CA}" type="slidenum">
              <a:rPr lang="hr-HR" smtClean="0"/>
              <a:t>‹#›</a:t>
            </a:fld>
            <a:endParaRPr lang="hr-HR"/>
          </a:p>
        </p:txBody>
      </p:sp>
    </p:spTree>
    <p:extLst>
      <p:ext uri="{BB962C8B-B14F-4D97-AF65-F5344CB8AC3E}">
        <p14:creationId xmlns:p14="http://schemas.microsoft.com/office/powerpoint/2010/main" val="39891512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6_prijelazni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0E31D5-25C9-1B45-83B9-1B2321DF9DE0}"/>
              </a:ext>
            </a:extLst>
          </p:cNvPr>
          <p:cNvPicPr>
            <a:picLocks noChangeAspect="1"/>
          </p:cNvPicPr>
          <p:nvPr userDrawn="1"/>
        </p:nvPicPr>
        <p:blipFill>
          <a:blip r:embed="rId2"/>
          <a:srcRect/>
          <a:stretch/>
        </p:blipFill>
        <p:spPr>
          <a:xfrm>
            <a:off x="3" y="0"/>
            <a:ext cx="12184890" cy="1751578"/>
          </a:xfrm>
          <a:prstGeom prst="rect">
            <a:avLst/>
          </a:prstGeom>
        </p:spPr>
      </p:pic>
      <p:sp>
        <p:nvSpPr>
          <p:cNvPr id="3" name="Title Placeholder 5">
            <a:extLst>
              <a:ext uri="{FF2B5EF4-FFF2-40B4-BE49-F238E27FC236}">
                <a16:creationId xmlns:a16="http://schemas.microsoft.com/office/drawing/2014/main" id="{9471D106-8265-0D47-98DF-6C0F5379AA1B}"/>
              </a:ext>
            </a:extLst>
          </p:cNvPr>
          <p:cNvSpPr>
            <a:spLocks noGrp="1"/>
          </p:cNvSpPr>
          <p:nvPr>
            <p:ph type="title" hasCustomPrompt="1"/>
          </p:nvPr>
        </p:nvSpPr>
        <p:spPr bwMode="auto">
          <a:xfrm>
            <a:off x="475866" y="0"/>
            <a:ext cx="9052042" cy="1008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a:bodyPr>
          <a:lstStyle>
            <a:lvl1pPr>
              <a:defRPr sz="3200" b="0" i="0">
                <a:solidFill>
                  <a:schemeClr val="bg1"/>
                </a:solidFill>
                <a:latin typeface="Calibri" panose="020F0502020204030204" pitchFamily="34" charset="0"/>
                <a:cs typeface="Calibri" panose="020F0502020204030204" pitchFamily="34" charset="0"/>
              </a:defRPr>
            </a:lvl1pPr>
          </a:lstStyle>
          <a:p>
            <a:pPr lvl="0"/>
            <a:r>
              <a:rPr lang="en-US" dirty="0" err="1"/>
              <a:t>Naslov</a:t>
            </a:r>
            <a:endParaRPr lang="en-GB" dirty="0"/>
          </a:p>
        </p:txBody>
      </p:sp>
      <p:sp>
        <p:nvSpPr>
          <p:cNvPr id="4" name="Text Placeholder 3">
            <a:extLst>
              <a:ext uri="{FF2B5EF4-FFF2-40B4-BE49-F238E27FC236}">
                <a16:creationId xmlns:a16="http://schemas.microsoft.com/office/drawing/2014/main" id="{CDE02C71-CA61-1F44-BB59-A3ABFBEDF784}"/>
              </a:ext>
            </a:extLst>
          </p:cNvPr>
          <p:cNvSpPr>
            <a:spLocks noGrp="1"/>
          </p:cNvSpPr>
          <p:nvPr>
            <p:ph type="body" sz="quarter" idx="10" hasCustomPrompt="1"/>
          </p:nvPr>
        </p:nvSpPr>
        <p:spPr>
          <a:xfrm>
            <a:off x="475865" y="1891620"/>
            <a:ext cx="5353334" cy="4453337"/>
          </a:xfrm>
          <a:prstGeom prst="rect">
            <a:avLst/>
          </a:prstGeom>
        </p:spPr>
        <p:txBody>
          <a:bodyPr lIns="0" tIns="45710" rIns="0" bIns="45710">
            <a:noAutofit/>
          </a:bodyPr>
          <a:lstStyle>
            <a:lvl1pPr marL="57150" indent="0">
              <a:lnSpc>
                <a:spcPct val="95000"/>
              </a:lnSpc>
              <a:spcBef>
                <a:spcPts val="1110"/>
              </a:spcBef>
              <a:buClr>
                <a:schemeClr val="bg1"/>
              </a:buClr>
              <a:buSzPct val="60000"/>
              <a:buFontTx/>
              <a:buNone/>
              <a:defRPr sz="1800" b="0" i="0">
                <a:solidFill>
                  <a:srgbClr val="39454F"/>
                </a:solidFill>
                <a:latin typeface="Calibri Light" panose="020F0302020204030204" pitchFamily="34" charset="0"/>
                <a:cs typeface="Calibri Light" panose="020F0302020204030204" pitchFamily="34" charset="0"/>
              </a:defRPr>
            </a:lvl1pPr>
            <a:lvl2pPr marL="174625" indent="0">
              <a:lnSpc>
                <a:spcPct val="95000"/>
              </a:lnSpc>
              <a:spcBef>
                <a:spcPts val="450"/>
              </a:spcBef>
              <a:buClr>
                <a:schemeClr val="bg1"/>
              </a:buClr>
              <a:buSzPct val="60000"/>
              <a:buFontTx/>
              <a:buNone/>
              <a:defRPr sz="2000" b="0" i="0">
                <a:solidFill>
                  <a:schemeClr val="bg1"/>
                </a:solidFill>
                <a:latin typeface="Raleway Light" panose="020B0403030101060003" pitchFamily="34" charset="77"/>
                <a:cs typeface="Raleway Light" panose="020B0403030101060003" pitchFamily="34" charset="77"/>
              </a:defRPr>
            </a:lvl2pPr>
            <a:lvl3pPr marL="288925" indent="0">
              <a:buClr>
                <a:schemeClr val="bg1"/>
              </a:buClr>
              <a:buSzPct val="60000"/>
              <a:buFontTx/>
              <a:buNone/>
              <a:defRPr sz="1800" b="0" i="0">
                <a:solidFill>
                  <a:schemeClr val="bg1"/>
                </a:solidFill>
                <a:latin typeface="Raleway Light" panose="020B0403030101060003" pitchFamily="34" charset="77"/>
                <a:cs typeface="Raleway Light" panose="020B0403030101060003" pitchFamily="34" charset="77"/>
              </a:defRPr>
            </a:lvl3pPr>
            <a:lvl4pPr marL="403225" indent="0">
              <a:buClr>
                <a:schemeClr val="bg1"/>
              </a:buClr>
              <a:buSzPct val="60000"/>
              <a:buFontTx/>
              <a:buNone/>
              <a:defRPr sz="1600" b="0" i="0">
                <a:solidFill>
                  <a:schemeClr val="bg1"/>
                </a:solidFill>
                <a:latin typeface="Raleway Light" panose="020B0403030101060003" pitchFamily="34" charset="77"/>
                <a:cs typeface="Raleway Light" panose="020B0403030101060003" pitchFamily="34" charset="77"/>
              </a:defRPr>
            </a:lvl4pPr>
            <a:lvl5pPr marL="517525" indent="0">
              <a:buClr>
                <a:schemeClr val="bg1"/>
              </a:buClr>
              <a:buSzPct val="60000"/>
              <a:buFontTx/>
              <a:buNone/>
              <a:defRPr sz="1400" b="0" i="0">
                <a:solidFill>
                  <a:schemeClr val="bg1"/>
                </a:solidFill>
                <a:latin typeface="Raleway Light" panose="020B0403030101060003" pitchFamily="34" charset="77"/>
                <a:cs typeface="Raleway Light" panose="020B0403030101060003" pitchFamily="34" charset="77"/>
              </a:defRPr>
            </a:lvl5pPr>
          </a:lstStyle>
          <a:p>
            <a:pPr lvl="0"/>
            <a:r>
              <a:rPr lang="en-US" dirty="0" err="1"/>
              <a:t>Tekst</a:t>
            </a:r>
            <a:endParaRPr lang="en-US" dirty="0"/>
          </a:p>
        </p:txBody>
      </p:sp>
      <p:sp>
        <p:nvSpPr>
          <p:cNvPr id="6" name="Text Placeholder 3">
            <a:extLst>
              <a:ext uri="{FF2B5EF4-FFF2-40B4-BE49-F238E27FC236}">
                <a16:creationId xmlns:a16="http://schemas.microsoft.com/office/drawing/2014/main" id="{5E3E3B6E-9470-B645-9630-6E6475BC0071}"/>
              </a:ext>
            </a:extLst>
          </p:cNvPr>
          <p:cNvSpPr>
            <a:spLocks noGrp="1"/>
          </p:cNvSpPr>
          <p:nvPr>
            <p:ph type="body" sz="quarter" idx="11" hasCustomPrompt="1"/>
          </p:nvPr>
        </p:nvSpPr>
        <p:spPr>
          <a:xfrm>
            <a:off x="6134100" y="1891621"/>
            <a:ext cx="5353334" cy="4453337"/>
          </a:xfrm>
          <a:prstGeom prst="rect">
            <a:avLst/>
          </a:prstGeom>
        </p:spPr>
        <p:txBody>
          <a:bodyPr lIns="0" tIns="45710" rIns="0" bIns="45710">
            <a:noAutofit/>
          </a:bodyPr>
          <a:lstStyle>
            <a:lvl1pPr marL="57150" indent="0">
              <a:lnSpc>
                <a:spcPct val="95000"/>
              </a:lnSpc>
              <a:spcBef>
                <a:spcPts val="1110"/>
              </a:spcBef>
              <a:buClr>
                <a:schemeClr val="bg1"/>
              </a:buClr>
              <a:buSzPct val="60000"/>
              <a:buFont typeface="Arial" panose="020B0604020202020204" pitchFamily="34" charset="0"/>
              <a:buNone/>
              <a:defRPr sz="1800" b="0" i="0" baseline="0">
                <a:solidFill>
                  <a:srgbClr val="39454F"/>
                </a:solidFill>
                <a:latin typeface="Calibri Light" panose="020F0302020204030204" pitchFamily="34" charset="0"/>
                <a:cs typeface="Calibri Light" panose="020F0302020204030204" pitchFamily="34" charset="0"/>
              </a:defRPr>
            </a:lvl1pPr>
            <a:lvl2pPr marL="174625" indent="0">
              <a:lnSpc>
                <a:spcPct val="95000"/>
              </a:lnSpc>
              <a:spcBef>
                <a:spcPts val="450"/>
              </a:spcBef>
              <a:buClr>
                <a:schemeClr val="bg1"/>
              </a:buClr>
              <a:buSzPct val="60000"/>
              <a:buFont typeface="Arial" panose="020B0604020202020204" pitchFamily="34" charset="0"/>
              <a:buNone/>
              <a:defRPr sz="2000" b="0" i="0">
                <a:solidFill>
                  <a:schemeClr val="bg1"/>
                </a:solidFill>
                <a:latin typeface="Raleway Light" panose="020B0403030101060003" pitchFamily="34" charset="77"/>
                <a:cs typeface="Raleway Light" panose="020B0403030101060003" pitchFamily="34" charset="77"/>
              </a:defRPr>
            </a:lvl2pPr>
            <a:lvl3pPr marL="288925" indent="0">
              <a:buClr>
                <a:schemeClr val="bg1"/>
              </a:buClr>
              <a:buSzPct val="60000"/>
              <a:buFont typeface="Arial" panose="020B0604020202020204" pitchFamily="34" charset="0"/>
              <a:buNone/>
              <a:defRPr sz="1800" b="0" i="0">
                <a:solidFill>
                  <a:schemeClr val="bg1"/>
                </a:solidFill>
                <a:latin typeface="Raleway Light" panose="020B0403030101060003" pitchFamily="34" charset="77"/>
                <a:cs typeface="Raleway Light" panose="020B0403030101060003" pitchFamily="34" charset="77"/>
              </a:defRPr>
            </a:lvl3pPr>
            <a:lvl4pPr marL="403225" indent="0">
              <a:buClr>
                <a:schemeClr val="bg1"/>
              </a:buClr>
              <a:buSzPct val="60000"/>
              <a:buFont typeface="Arial" panose="020B0604020202020204" pitchFamily="34" charset="0"/>
              <a:buNone/>
              <a:defRPr sz="1600" b="0" i="0">
                <a:solidFill>
                  <a:schemeClr val="bg1"/>
                </a:solidFill>
                <a:latin typeface="Raleway Light" panose="020B0403030101060003" pitchFamily="34" charset="77"/>
                <a:cs typeface="Raleway Light" panose="020B0403030101060003" pitchFamily="34" charset="77"/>
              </a:defRPr>
            </a:lvl4pPr>
            <a:lvl5pPr marL="517525" indent="0">
              <a:buClr>
                <a:schemeClr val="bg1"/>
              </a:buClr>
              <a:buSzPct val="60000"/>
              <a:buFont typeface="Arial" panose="020B0604020202020204" pitchFamily="34" charset="0"/>
              <a:buNone/>
              <a:defRPr sz="1400" b="0" i="0">
                <a:solidFill>
                  <a:schemeClr val="bg1"/>
                </a:solidFill>
                <a:latin typeface="Raleway Light" panose="020B0403030101060003" pitchFamily="34" charset="77"/>
                <a:cs typeface="Raleway Light" panose="020B0403030101060003" pitchFamily="34" charset="77"/>
              </a:defRPr>
            </a:lvl5pPr>
          </a:lstStyle>
          <a:p>
            <a:pPr lvl="0"/>
            <a:r>
              <a:rPr lang="en-US" dirty="0" err="1"/>
              <a:t>Tekst</a:t>
            </a:r>
            <a:endParaRPr lang="en-US" dirty="0"/>
          </a:p>
        </p:txBody>
      </p:sp>
    </p:spTree>
    <p:extLst>
      <p:ext uri="{BB962C8B-B14F-4D97-AF65-F5344CB8AC3E}">
        <p14:creationId xmlns:p14="http://schemas.microsoft.com/office/powerpoint/2010/main" val="2910858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ekstualni slide (siv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B95D84C-4C9E-136D-FEEE-9796895D070C}"/>
              </a:ext>
            </a:extLst>
          </p:cNvPr>
          <p:cNvSpPr>
            <a:spLocks noGrp="1"/>
          </p:cNvSpPr>
          <p:nvPr>
            <p:ph type="title" hasCustomPrompt="1"/>
          </p:nvPr>
        </p:nvSpPr>
        <p:spPr/>
        <p:txBody>
          <a:bodyPr>
            <a:noAutofit/>
          </a:bodyPr>
          <a:lstStyle>
            <a:lvl1pPr>
              <a:defRPr sz="4800" b="1">
                <a:solidFill>
                  <a:schemeClr val="bg1"/>
                </a:solidFill>
              </a:defRPr>
            </a:lvl1pPr>
          </a:lstStyle>
          <a:p>
            <a:r>
              <a:rPr lang="hr-HR" dirty="0"/>
              <a:t>Naslov </a:t>
            </a:r>
            <a:r>
              <a:rPr lang="hr-HR" dirty="0" err="1"/>
              <a:t>slidea</a:t>
            </a:r>
            <a:endParaRPr lang="hr-HR" dirty="0"/>
          </a:p>
        </p:txBody>
      </p:sp>
      <p:sp>
        <p:nvSpPr>
          <p:cNvPr id="3" name="Rezervirano mjesto sadržaja 2">
            <a:extLst>
              <a:ext uri="{FF2B5EF4-FFF2-40B4-BE49-F238E27FC236}">
                <a16:creationId xmlns:a16="http://schemas.microsoft.com/office/drawing/2014/main" id="{7A964C9C-AA93-1A36-4A7A-2BD6B53CE639}"/>
              </a:ext>
            </a:extLst>
          </p:cNvPr>
          <p:cNvSpPr>
            <a:spLocks noGrp="1"/>
          </p:cNvSpPr>
          <p:nvPr>
            <p:ph idx="1"/>
          </p:nvPr>
        </p:nvSpPr>
        <p:spPr>
          <a:noFill/>
        </p:spPr>
        <p:txBody>
          <a:bodyPr anchor="b" anchorCtr="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Tree>
    <p:extLst>
      <p:ext uri="{BB962C8B-B14F-4D97-AF65-F5344CB8AC3E}">
        <p14:creationId xmlns:p14="http://schemas.microsoft.com/office/powerpoint/2010/main" val="7645361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prijelazni slide">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63"/>
            <a:ext cx="1218565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6250" y="5959475"/>
            <a:ext cx="1749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Placeholder 5">
            <a:extLst>
              <a:ext uri="{FF2B5EF4-FFF2-40B4-BE49-F238E27FC236}">
                <a16:creationId xmlns:a16="http://schemas.microsoft.com/office/drawing/2014/main" id="{0D97E39E-3ED3-274C-8C50-72B714456437}"/>
              </a:ext>
            </a:extLst>
          </p:cNvPr>
          <p:cNvSpPr>
            <a:spLocks noGrp="1"/>
          </p:cNvSpPr>
          <p:nvPr>
            <p:ph type="title"/>
          </p:nvPr>
        </p:nvSpPr>
        <p:spPr bwMode="auto">
          <a:xfrm>
            <a:off x="475865" y="1361992"/>
            <a:ext cx="11011569" cy="1008123"/>
          </a:xfrm>
          <a:prstGeom prst="rect">
            <a:avLst/>
          </a:prstGeom>
          <a:noFill/>
          <a:ln>
            <a:noFill/>
          </a:ln>
          <a:extLst>
            <a:ext uri="{909E8E84-426E-40dd-AFC4-6F175D3DCCD1}"/>
            <a:ext uri="{91240B29-F687-4f45-9708-019B960494DF}"/>
          </a:extLst>
        </p:spPr>
        <p:txBody>
          <a:bodyPr anchor="b">
            <a:normAutofit/>
          </a:bodyPr>
          <a:lstStyle>
            <a:lvl1pPr>
              <a:defRPr sz="3000" b="0" i="0">
                <a:solidFill>
                  <a:srgbClr val="464646"/>
                </a:solidFill>
                <a:latin typeface="Calibri Light" panose="020F0302020204030204" pitchFamily="34" charset="0"/>
                <a:cs typeface="Calibri Light" panose="020F0302020204030204" pitchFamily="34" charset="0"/>
              </a:defRPr>
            </a:lvl1pPr>
          </a:lstStyle>
          <a:p>
            <a:pPr lvl="0"/>
            <a:r>
              <a:rPr lang="en-US"/>
              <a:t>Click to edit Master title style</a:t>
            </a:r>
            <a:endParaRPr lang="en-GB" dirty="0"/>
          </a:p>
        </p:txBody>
      </p:sp>
      <p:sp>
        <p:nvSpPr>
          <p:cNvPr id="10" name="Text Placeholder 23">
            <a:extLst>
              <a:ext uri="{FF2B5EF4-FFF2-40B4-BE49-F238E27FC236}">
                <a16:creationId xmlns:a16="http://schemas.microsoft.com/office/drawing/2014/main" id="{CE1FDCE3-2983-C348-904B-A5122CF0F569}"/>
              </a:ext>
            </a:extLst>
          </p:cNvPr>
          <p:cNvSpPr>
            <a:spLocks noGrp="1"/>
          </p:cNvSpPr>
          <p:nvPr>
            <p:ph type="body" sz="quarter" idx="13"/>
          </p:nvPr>
        </p:nvSpPr>
        <p:spPr>
          <a:xfrm>
            <a:off x="476251" y="2492125"/>
            <a:ext cx="11011183" cy="568325"/>
          </a:xfrm>
          <a:prstGeom prst="rect">
            <a:avLst/>
          </a:prstGeom>
        </p:spPr>
        <p:txBody>
          <a:bodyPr anchor="t" anchorCtr="0"/>
          <a:lstStyle>
            <a:lvl1pPr marL="0" indent="0">
              <a:buFontTx/>
              <a:buNone/>
              <a:defRPr b="0" i="0">
                <a:solidFill>
                  <a:srgbClr val="464646"/>
                </a:solidFill>
                <a:latin typeface="Calibri Light" panose="020F0302020204030204" pitchFamily="34" charset="0"/>
                <a:cs typeface="Calibri Light" panose="020F0302020204030204" pitchFamily="34" charset="0"/>
              </a:defRPr>
            </a:lvl1pPr>
          </a:lstStyle>
          <a:p>
            <a:pPr lvl="0"/>
            <a:r>
              <a:rPr lang="en-US"/>
              <a:t>Edit Master text styles</a:t>
            </a:r>
          </a:p>
        </p:txBody>
      </p:sp>
    </p:spTree>
    <p:extLst>
      <p:ext uri="{BB962C8B-B14F-4D97-AF65-F5344CB8AC3E}">
        <p14:creationId xmlns:p14="http://schemas.microsoft.com/office/powerpoint/2010/main" val="35310044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naslov-desno teks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CF12568-7B78-AB48-827B-9A2DF1019D8A}"/>
              </a:ext>
            </a:extLst>
          </p:cNvPr>
          <p:cNvPicPr>
            <a:picLocks noChangeAspect="1"/>
          </p:cNvPicPr>
          <p:nvPr userDrawn="1"/>
        </p:nvPicPr>
        <p:blipFill>
          <a:blip r:embed="rId2"/>
          <a:srcRect/>
          <a:stretch/>
        </p:blipFill>
        <p:spPr>
          <a:xfrm>
            <a:off x="0" y="1"/>
            <a:ext cx="6289882" cy="6858000"/>
          </a:xfrm>
          <a:prstGeom prst="rect">
            <a:avLst/>
          </a:prstGeom>
        </p:spPr>
      </p:pic>
      <p:sp>
        <p:nvSpPr>
          <p:cNvPr id="13" name="Title Placeholder 5">
            <a:extLst>
              <a:ext uri="{FF2B5EF4-FFF2-40B4-BE49-F238E27FC236}">
                <a16:creationId xmlns:a16="http://schemas.microsoft.com/office/drawing/2014/main" id="{9E737B2D-F6FD-8147-9F47-22CAA0AAC793}"/>
              </a:ext>
            </a:extLst>
          </p:cNvPr>
          <p:cNvSpPr>
            <a:spLocks noGrp="1"/>
          </p:cNvSpPr>
          <p:nvPr>
            <p:ph type="title" hasCustomPrompt="1"/>
          </p:nvPr>
        </p:nvSpPr>
        <p:spPr bwMode="auto">
          <a:xfrm>
            <a:off x="475866" y="1681566"/>
            <a:ext cx="4375103" cy="21484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normAutofit/>
          </a:bodyPr>
          <a:lstStyle>
            <a:lvl1pPr>
              <a:defRPr sz="3200" b="0" i="0">
                <a:solidFill>
                  <a:schemeClr val="bg1"/>
                </a:solidFill>
                <a:latin typeface="Calibri" panose="020F0502020204030204" pitchFamily="34" charset="0"/>
                <a:cs typeface="Calibri" panose="020F0502020204030204" pitchFamily="34" charset="0"/>
              </a:defRPr>
            </a:lvl1pPr>
          </a:lstStyle>
          <a:p>
            <a:pPr lvl="0"/>
            <a:r>
              <a:rPr lang="en-US" dirty="0" err="1"/>
              <a:t>Naslov</a:t>
            </a:r>
            <a:endParaRPr lang="en-GB" dirty="0"/>
          </a:p>
        </p:txBody>
      </p:sp>
      <p:sp>
        <p:nvSpPr>
          <p:cNvPr id="7" name="Text Placeholder 2">
            <a:extLst>
              <a:ext uri="{FF2B5EF4-FFF2-40B4-BE49-F238E27FC236}">
                <a16:creationId xmlns:a16="http://schemas.microsoft.com/office/drawing/2014/main" id="{CD9CAD08-D73E-7545-87F9-60CAF1DF4B7C}"/>
              </a:ext>
            </a:extLst>
          </p:cNvPr>
          <p:cNvSpPr>
            <a:spLocks noGrp="1"/>
          </p:cNvSpPr>
          <p:nvPr>
            <p:ph type="body" idx="1" hasCustomPrompt="1"/>
          </p:nvPr>
        </p:nvSpPr>
        <p:spPr>
          <a:xfrm>
            <a:off x="6096000" y="472698"/>
            <a:ext cx="5353334" cy="5912604"/>
          </a:xfrm>
          <a:prstGeom prst="rect">
            <a:avLst/>
          </a:prstGeom>
          <a:noFill/>
        </p:spPr>
        <p:txBody>
          <a:bodyPr anchor="ctr"/>
          <a:lstStyle>
            <a:lvl1pPr marL="0" indent="0">
              <a:lnSpc>
                <a:spcPct val="100000"/>
              </a:lnSpc>
              <a:buNone/>
              <a:defRPr sz="1800" b="0" i="0">
                <a:solidFill>
                  <a:srgbClr val="39454F"/>
                </a:solidFill>
                <a:latin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Tekst</a:t>
            </a:r>
            <a:endParaRPr lang="en-GB" dirty="0"/>
          </a:p>
        </p:txBody>
      </p:sp>
      <p:sp>
        <p:nvSpPr>
          <p:cNvPr id="9" name="Text Placeholder 23">
            <a:extLst>
              <a:ext uri="{FF2B5EF4-FFF2-40B4-BE49-F238E27FC236}">
                <a16:creationId xmlns:a16="http://schemas.microsoft.com/office/drawing/2014/main" id="{74639483-DB0B-5646-B468-54ACD76059A7}"/>
              </a:ext>
            </a:extLst>
          </p:cNvPr>
          <p:cNvSpPr>
            <a:spLocks noGrp="1"/>
          </p:cNvSpPr>
          <p:nvPr>
            <p:ph type="body" sz="quarter" idx="13" hasCustomPrompt="1"/>
          </p:nvPr>
        </p:nvSpPr>
        <p:spPr>
          <a:xfrm>
            <a:off x="476250" y="4007710"/>
            <a:ext cx="4374719" cy="976520"/>
          </a:xfrm>
          <a:prstGeom prst="rect">
            <a:avLst/>
          </a:prstGeom>
        </p:spPr>
        <p:txBody>
          <a:bodyPr anchor="t" anchorCtr="0"/>
          <a:lstStyle>
            <a:lvl1pPr marL="0" indent="0">
              <a:buFontTx/>
              <a:buNone/>
              <a:defRPr b="0" i="0">
                <a:solidFill>
                  <a:schemeClr val="bg1"/>
                </a:solidFill>
                <a:latin typeface="Calibri Light" panose="020F0302020204030204" pitchFamily="34" charset="0"/>
                <a:cs typeface="Calibri Light" panose="020F0302020204030204" pitchFamily="34" charset="0"/>
              </a:defRPr>
            </a:lvl1pPr>
          </a:lstStyle>
          <a:p>
            <a:pPr lvl="0"/>
            <a:r>
              <a:rPr lang="en-HR" dirty="0"/>
              <a:t>Podnaslov</a:t>
            </a:r>
          </a:p>
        </p:txBody>
      </p:sp>
      <p:pic>
        <p:nvPicPr>
          <p:cNvPr id="11" name="Picture 10">
            <a:extLst>
              <a:ext uri="{FF2B5EF4-FFF2-40B4-BE49-F238E27FC236}">
                <a16:creationId xmlns:a16="http://schemas.microsoft.com/office/drawing/2014/main" id="{2E0C4F11-FDB4-534B-B839-3873EF31BCD8}"/>
              </a:ext>
            </a:extLst>
          </p:cNvPr>
          <p:cNvPicPr>
            <a:picLocks noChangeAspect="1"/>
          </p:cNvPicPr>
          <p:nvPr userDrawn="1"/>
        </p:nvPicPr>
        <p:blipFill>
          <a:blip r:embed="rId3"/>
          <a:stretch>
            <a:fillRect/>
          </a:stretch>
        </p:blipFill>
        <p:spPr>
          <a:xfrm>
            <a:off x="475864" y="5959628"/>
            <a:ext cx="1750438" cy="600357"/>
          </a:xfrm>
          <a:prstGeom prst="rect">
            <a:avLst/>
          </a:prstGeom>
        </p:spPr>
      </p:pic>
    </p:spTree>
    <p:extLst>
      <p:ext uri="{BB962C8B-B14F-4D97-AF65-F5344CB8AC3E}">
        <p14:creationId xmlns:p14="http://schemas.microsoft.com/office/powerpoint/2010/main" val="18773631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Naslovna">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200" y="841375"/>
            <a:ext cx="241935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09CFF6-660A-7746-925C-5D7C015515B0}"/>
              </a:ext>
            </a:extLst>
          </p:cNvPr>
          <p:cNvSpPr>
            <a:spLocks noGrp="1"/>
          </p:cNvSpPr>
          <p:nvPr>
            <p:ph type="ctrTitle"/>
          </p:nvPr>
        </p:nvSpPr>
        <p:spPr>
          <a:xfrm>
            <a:off x="838200" y="1386627"/>
            <a:ext cx="9829800" cy="2208075"/>
          </a:xfrm>
        </p:spPr>
        <p:txBody>
          <a:bodyPr anchor="b"/>
          <a:lstStyle>
            <a:lvl1pPr algn="l">
              <a:defRPr sz="4000" b="0" i="0">
                <a:solidFill>
                  <a:schemeClr val="bg1"/>
                </a:solidFill>
                <a:latin typeface="+mj-lt"/>
                <a:cs typeface="Calibri" panose="020F0502020204030204" pitchFamily="34" charset="0"/>
              </a:defRPr>
            </a:lvl1pPr>
          </a:lstStyle>
          <a:p>
            <a:r>
              <a:rPr lang="en-US"/>
              <a:t>Click to edit Master title style</a:t>
            </a:r>
            <a:endParaRPr lang="en-HR" dirty="0"/>
          </a:p>
        </p:txBody>
      </p:sp>
      <p:sp>
        <p:nvSpPr>
          <p:cNvPr id="3" name="Subtitle 2">
            <a:extLst>
              <a:ext uri="{FF2B5EF4-FFF2-40B4-BE49-F238E27FC236}">
                <a16:creationId xmlns:a16="http://schemas.microsoft.com/office/drawing/2014/main" id="{E720077D-4627-DC4A-83E2-C5847A51D69A}"/>
              </a:ext>
            </a:extLst>
          </p:cNvPr>
          <p:cNvSpPr>
            <a:spLocks noGrp="1"/>
          </p:cNvSpPr>
          <p:nvPr>
            <p:ph type="subTitle" idx="1"/>
          </p:nvPr>
        </p:nvSpPr>
        <p:spPr>
          <a:xfrm>
            <a:off x="838200" y="3637882"/>
            <a:ext cx="9829800" cy="945993"/>
          </a:xfrm>
          <a:prstGeom prst="rect">
            <a:avLst/>
          </a:prstGeom>
          <a:noFill/>
          <a:ln>
            <a:noFill/>
          </a:ln>
        </p:spPr>
        <p:txBody>
          <a:bodyPr>
            <a:normAutofit/>
          </a:bodyPr>
          <a:lstStyle>
            <a:lvl1pPr marL="0" indent="0" algn="l">
              <a:buNone/>
              <a:defRPr sz="2400" b="0" i="0">
                <a:solidFill>
                  <a:schemeClr val="bg1"/>
                </a:solidFill>
                <a:latin typeface="+mj-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24" name="Text Placeholder 23">
            <a:extLst>
              <a:ext uri="{FF2B5EF4-FFF2-40B4-BE49-F238E27FC236}">
                <a16:creationId xmlns:a16="http://schemas.microsoft.com/office/drawing/2014/main" id="{0B7A1ED1-BF0D-4F4F-9BC1-553776FF1C5D}"/>
              </a:ext>
            </a:extLst>
          </p:cNvPr>
          <p:cNvSpPr>
            <a:spLocks noGrp="1"/>
          </p:cNvSpPr>
          <p:nvPr>
            <p:ph type="body" sz="quarter" idx="10"/>
          </p:nvPr>
        </p:nvSpPr>
        <p:spPr>
          <a:xfrm>
            <a:off x="838200" y="5005874"/>
            <a:ext cx="9829800" cy="307574"/>
          </a:xfrm>
          <a:prstGeom prst="rect">
            <a:avLst/>
          </a:prstGeom>
          <a:noFill/>
        </p:spPr>
        <p:txBody>
          <a:bodyPr>
            <a:normAutofit/>
          </a:bodyPr>
          <a:lstStyle>
            <a:lvl1pPr marL="0" indent="0">
              <a:buNone/>
              <a:defRPr sz="1600" b="0" i="0">
                <a:solidFill>
                  <a:schemeClr val="bg1"/>
                </a:solidFill>
                <a:latin typeface="Calibri Light" panose="020F0302020204030204" pitchFamily="34" charset="0"/>
                <a:cs typeface="Calibri Light" panose="020F0302020204030204" pitchFamily="34" charset="0"/>
              </a:defRPr>
            </a:lvl1pPr>
          </a:lstStyle>
          <a:p>
            <a:pPr lvl="0"/>
            <a:r>
              <a:rPr lang="en-US"/>
              <a:t>Edit Master text styles</a:t>
            </a:r>
          </a:p>
        </p:txBody>
      </p:sp>
      <p:sp>
        <p:nvSpPr>
          <p:cNvPr id="25" name="Text Placeholder 23">
            <a:extLst>
              <a:ext uri="{FF2B5EF4-FFF2-40B4-BE49-F238E27FC236}">
                <a16:creationId xmlns:a16="http://schemas.microsoft.com/office/drawing/2014/main" id="{EE166FF1-5F0C-1246-AF4B-4572840405E2}"/>
              </a:ext>
            </a:extLst>
          </p:cNvPr>
          <p:cNvSpPr>
            <a:spLocks noGrp="1"/>
          </p:cNvSpPr>
          <p:nvPr>
            <p:ph type="body" sz="quarter" idx="11"/>
          </p:nvPr>
        </p:nvSpPr>
        <p:spPr>
          <a:xfrm>
            <a:off x="838200" y="5356627"/>
            <a:ext cx="9829800" cy="307573"/>
          </a:xfrm>
          <a:prstGeom prst="rect">
            <a:avLst/>
          </a:prstGeom>
          <a:noFill/>
        </p:spPr>
        <p:txBody>
          <a:bodyPr>
            <a:normAutofit/>
          </a:bodyPr>
          <a:lstStyle>
            <a:lvl1pPr marL="0" indent="0">
              <a:buNone/>
              <a:defRPr sz="1600" b="0" i="0">
                <a:solidFill>
                  <a:schemeClr val="bg1"/>
                </a:solidFill>
                <a:latin typeface="Calibri Light" panose="020F0302020204030204" pitchFamily="34" charset="0"/>
                <a:cs typeface="Calibri Light" panose="020F0302020204030204" pitchFamily="34" charset="0"/>
              </a:defRPr>
            </a:lvl1pPr>
          </a:lstStyle>
          <a:p>
            <a:pPr lvl="0"/>
            <a:r>
              <a:rPr lang="en-US"/>
              <a:t>Edit Master text styles</a:t>
            </a:r>
          </a:p>
        </p:txBody>
      </p:sp>
      <p:sp>
        <p:nvSpPr>
          <p:cNvPr id="26" name="Text Placeholder 23">
            <a:extLst>
              <a:ext uri="{FF2B5EF4-FFF2-40B4-BE49-F238E27FC236}">
                <a16:creationId xmlns:a16="http://schemas.microsoft.com/office/drawing/2014/main" id="{92ED8C85-AE43-764E-8B31-9AD156F07B41}"/>
              </a:ext>
            </a:extLst>
          </p:cNvPr>
          <p:cNvSpPr>
            <a:spLocks noGrp="1"/>
          </p:cNvSpPr>
          <p:nvPr>
            <p:ph type="body" sz="quarter" idx="12"/>
          </p:nvPr>
        </p:nvSpPr>
        <p:spPr>
          <a:xfrm>
            <a:off x="838200" y="5707379"/>
            <a:ext cx="9829800" cy="307573"/>
          </a:xfrm>
          <a:prstGeom prst="rect">
            <a:avLst/>
          </a:prstGeom>
          <a:noFill/>
        </p:spPr>
        <p:txBody>
          <a:bodyPr>
            <a:normAutofit/>
          </a:bodyPr>
          <a:lstStyle>
            <a:lvl1pPr marL="0" indent="0">
              <a:buNone/>
              <a:defRPr sz="1600" b="0" i="0">
                <a:solidFill>
                  <a:schemeClr val="bg1"/>
                </a:solidFill>
                <a:latin typeface="Calibri Light" panose="020F0302020204030204" pitchFamily="34" charset="0"/>
                <a:cs typeface="Calibri Light" panose="020F0302020204030204" pitchFamily="34" charset="0"/>
              </a:defRPr>
            </a:lvl1pPr>
          </a:lstStyle>
          <a:p>
            <a:pPr lvl="0"/>
            <a:r>
              <a:rPr lang="en-US"/>
              <a:t>Edit Master text styles</a:t>
            </a:r>
          </a:p>
        </p:txBody>
      </p:sp>
    </p:spTree>
    <p:extLst>
      <p:ext uri="{BB962C8B-B14F-4D97-AF65-F5344CB8AC3E}">
        <p14:creationId xmlns:p14="http://schemas.microsoft.com/office/powerpoint/2010/main" val="831804041"/>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kcija">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200" y="841375"/>
            <a:ext cx="241935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1FB5AF8-69D3-5E44-A2C0-D91C53CEAC98}"/>
              </a:ext>
            </a:extLst>
          </p:cNvPr>
          <p:cNvSpPr>
            <a:spLocks noGrp="1"/>
          </p:cNvSpPr>
          <p:nvPr>
            <p:ph type="title"/>
          </p:nvPr>
        </p:nvSpPr>
        <p:spPr>
          <a:xfrm>
            <a:off x="831850" y="2205038"/>
            <a:ext cx="10515600" cy="2852737"/>
          </a:xfrm>
        </p:spPr>
        <p:txBody>
          <a:bodyPr anchor="b"/>
          <a:lstStyle>
            <a:lvl1pPr>
              <a:defRPr sz="4000" b="0" i="0">
                <a:solidFill>
                  <a:schemeClr val="bg1"/>
                </a:solidFill>
                <a:latin typeface="+mj-lt"/>
              </a:defRPr>
            </a:lvl1pPr>
          </a:lstStyle>
          <a:p>
            <a:r>
              <a:rPr lang="en-US"/>
              <a:t>Click to edit Master title style</a:t>
            </a:r>
            <a:endParaRPr lang="en-HR" dirty="0"/>
          </a:p>
        </p:txBody>
      </p:sp>
      <p:sp>
        <p:nvSpPr>
          <p:cNvPr id="3" name="Text Placeholder 2">
            <a:extLst>
              <a:ext uri="{FF2B5EF4-FFF2-40B4-BE49-F238E27FC236}">
                <a16:creationId xmlns:a16="http://schemas.microsoft.com/office/drawing/2014/main" id="{3F1A34EE-02D1-4F49-9AEB-D65BEAA8DBBA}"/>
              </a:ext>
            </a:extLst>
          </p:cNvPr>
          <p:cNvSpPr>
            <a:spLocks noGrp="1"/>
          </p:cNvSpPr>
          <p:nvPr>
            <p:ph type="body" idx="1"/>
          </p:nvPr>
        </p:nvSpPr>
        <p:spPr>
          <a:xfrm>
            <a:off x="831850" y="5148262"/>
            <a:ext cx="10515600" cy="941388"/>
          </a:xfrm>
          <a:prstGeom prst="rect">
            <a:avLst/>
          </a:prstGeom>
          <a:noFill/>
        </p:spPr>
        <p:txBody>
          <a:bodyPr/>
          <a:lstStyle>
            <a:lvl1pPr marL="0" indent="0">
              <a:buNone/>
              <a:defRPr sz="2200" b="0" i="0">
                <a:solidFill>
                  <a:schemeClr val="bg1"/>
                </a:solidFill>
                <a:latin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985064728"/>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Sekcija">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200" y="841375"/>
            <a:ext cx="241935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8D2AAE75-DAEB-E240-894C-251352692A05}"/>
              </a:ext>
            </a:extLst>
          </p:cNvPr>
          <p:cNvSpPr>
            <a:spLocks noGrp="1"/>
          </p:cNvSpPr>
          <p:nvPr>
            <p:ph type="title"/>
          </p:nvPr>
        </p:nvSpPr>
        <p:spPr>
          <a:xfrm>
            <a:off x="831850" y="2205038"/>
            <a:ext cx="10515600" cy="2852737"/>
          </a:xfrm>
        </p:spPr>
        <p:txBody>
          <a:bodyPr anchor="b"/>
          <a:lstStyle>
            <a:lvl1pPr>
              <a:defRPr sz="4000" b="0" i="0">
                <a:solidFill>
                  <a:schemeClr val="bg1"/>
                </a:solidFill>
                <a:latin typeface="+mj-lt"/>
                <a:cs typeface="Calibri" panose="020F0502020204030204" pitchFamily="34" charset="0"/>
              </a:defRPr>
            </a:lvl1pPr>
          </a:lstStyle>
          <a:p>
            <a:r>
              <a:rPr lang="en-US"/>
              <a:t>Click to edit Master title style</a:t>
            </a:r>
            <a:endParaRPr lang="en-HR" dirty="0"/>
          </a:p>
        </p:txBody>
      </p:sp>
      <p:sp>
        <p:nvSpPr>
          <p:cNvPr id="7" name="Text Placeholder 2">
            <a:extLst>
              <a:ext uri="{FF2B5EF4-FFF2-40B4-BE49-F238E27FC236}">
                <a16:creationId xmlns:a16="http://schemas.microsoft.com/office/drawing/2014/main" id="{E96849C1-5290-0F48-B266-4F0F85931F3C}"/>
              </a:ext>
            </a:extLst>
          </p:cNvPr>
          <p:cNvSpPr>
            <a:spLocks noGrp="1"/>
          </p:cNvSpPr>
          <p:nvPr>
            <p:ph type="body" idx="1"/>
          </p:nvPr>
        </p:nvSpPr>
        <p:spPr>
          <a:xfrm>
            <a:off x="831850" y="5148262"/>
            <a:ext cx="10515600" cy="941388"/>
          </a:xfrm>
          <a:prstGeom prst="rect">
            <a:avLst/>
          </a:prstGeom>
          <a:noFill/>
        </p:spPr>
        <p:txBody>
          <a:bodyPr/>
          <a:lstStyle>
            <a:lvl1pPr marL="0" indent="0">
              <a:buNone/>
              <a:defRPr sz="2200" b="0" i="0">
                <a:solidFill>
                  <a:schemeClr val="bg1"/>
                </a:solidFill>
                <a:latin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06312037"/>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Sekcija">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0075" y="336550"/>
            <a:ext cx="171926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1A30A9DD-1E75-D741-90A6-C195016A6FFB}"/>
              </a:ext>
            </a:extLst>
          </p:cNvPr>
          <p:cNvSpPr>
            <a:spLocks noGrp="1"/>
          </p:cNvSpPr>
          <p:nvPr>
            <p:ph type="title"/>
          </p:nvPr>
        </p:nvSpPr>
        <p:spPr>
          <a:xfrm>
            <a:off x="831850" y="2205038"/>
            <a:ext cx="10515600" cy="2852737"/>
          </a:xfrm>
        </p:spPr>
        <p:txBody>
          <a:bodyPr anchor="b"/>
          <a:lstStyle>
            <a:lvl1pPr>
              <a:defRPr sz="4000" b="0" i="0">
                <a:solidFill>
                  <a:srgbClr val="464646"/>
                </a:solidFill>
                <a:latin typeface="Calibri Light" panose="020F0302020204030204" pitchFamily="34" charset="0"/>
                <a:cs typeface="Calibri Light" panose="020F0302020204030204" pitchFamily="34" charset="0"/>
              </a:defRPr>
            </a:lvl1pPr>
          </a:lstStyle>
          <a:p>
            <a:r>
              <a:rPr lang="en-US"/>
              <a:t>Click to edit Master title style</a:t>
            </a:r>
            <a:endParaRPr lang="en-HR" dirty="0"/>
          </a:p>
        </p:txBody>
      </p:sp>
      <p:sp>
        <p:nvSpPr>
          <p:cNvPr id="7" name="Text Placeholder 2">
            <a:extLst>
              <a:ext uri="{FF2B5EF4-FFF2-40B4-BE49-F238E27FC236}">
                <a16:creationId xmlns:a16="http://schemas.microsoft.com/office/drawing/2014/main" id="{8A15C55C-663A-FE43-B5B1-ED1BB1C1278F}"/>
              </a:ext>
            </a:extLst>
          </p:cNvPr>
          <p:cNvSpPr>
            <a:spLocks noGrp="1"/>
          </p:cNvSpPr>
          <p:nvPr>
            <p:ph type="body" idx="1"/>
          </p:nvPr>
        </p:nvSpPr>
        <p:spPr>
          <a:xfrm>
            <a:off x="831850" y="5148262"/>
            <a:ext cx="10515600" cy="941388"/>
          </a:xfrm>
          <a:prstGeom prst="rect">
            <a:avLst/>
          </a:prstGeom>
          <a:noFill/>
        </p:spPr>
        <p:txBody>
          <a:bodyPr/>
          <a:lstStyle>
            <a:lvl1pPr marL="0" indent="0">
              <a:buNone/>
              <a:defRPr sz="2200" b="0" i="0">
                <a:solidFill>
                  <a:srgbClr val="464646"/>
                </a:solidFill>
                <a:latin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66616664"/>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slika">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365500"/>
            <a:ext cx="12192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Shape&#10;&#10;Description automatically generated with medium confidence"/>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55225" y="5959475"/>
            <a:ext cx="1749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2"/>
            <a:ext cx="12192000" cy="5727034"/>
          </a:xfrm>
          <a:prstGeom prst="rect">
            <a:avLst/>
          </a:prstGeom>
        </p:spPr>
        <p:txBody>
          <a:bodyPr vert="horz" lIns="91420" tIns="45710" rIns="91420" bIns="45710">
            <a:normAutofit/>
          </a:bodyPr>
          <a:lstStyle>
            <a:lvl1pPr marL="0" indent="0" algn="ctr">
              <a:buNone/>
              <a:defRPr sz="1200" b="0" i="0" baseline="0">
                <a:solidFill>
                  <a:schemeClr val="accent2"/>
                </a:solidFill>
                <a:latin typeface="Calibri Light" panose="020F0302020204030204" pitchFamily="34" charset="0"/>
                <a:cs typeface="Calibri Light" panose="020F0302020204030204" pitchFamily="34" charset="0"/>
              </a:defRPr>
            </a:lvl1pPr>
          </a:lstStyle>
          <a:p>
            <a:pPr lvl="0"/>
            <a:endParaRPr lang="en-US" noProof="0" dirty="0"/>
          </a:p>
          <a:p>
            <a:pPr lvl="0"/>
            <a:endParaRPr lang="en-US" noProof="0" dirty="0"/>
          </a:p>
          <a:p>
            <a:pPr lvl="0"/>
            <a:endParaRPr lang="en-US" noProof="0" dirty="0"/>
          </a:p>
          <a:p>
            <a:pPr lvl="0"/>
            <a:endParaRPr lang="en-US" noProof="0" dirty="0"/>
          </a:p>
          <a:p>
            <a:pPr lvl="0"/>
            <a:endParaRPr lang="en-US" noProof="0" dirty="0"/>
          </a:p>
          <a:p>
            <a:pPr lvl="0"/>
            <a:endParaRPr lang="en-US" noProof="0" dirty="0"/>
          </a:p>
          <a:p>
            <a:pPr lvl="0"/>
            <a:endParaRPr lang="en-US" noProof="0" dirty="0"/>
          </a:p>
          <a:p>
            <a:pPr lvl="0"/>
            <a:endParaRPr lang="en-US" noProof="0" dirty="0"/>
          </a:p>
          <a:p>
            <a:pPr lvl="0"/>
            <a:r>
              <a:rPr lang="en-US" noProof="0" dirty="0" err="1"/>
              <a:t>Kliknuti</a:t>
            </a:r>
            <a:r>
              <a:rPr lang="en-US" noProof="0" dirty="0"/>
              <a:t> </a:t>
            </a:r>
            <a:r>
              <a:rPr lang="en-US" noProof="0" dirty="0" err="1"/>
              <a:t>na</a:t>
            </a:r>
            <a:r>
              <a:rPr lang="en-US" noProof="0" dirty="0"/>
              <a:t> </a:t>
            </a:r>
            <a:r>
              <a:rPr lang="en-US" noProof="0" dirty="0" err="1"/>
              <a:t>ikonu</a:t>
            </a:r>
            <a:r>
              <a:rPr lang="en-US" noProof="0" dirty="0"/>
              <a:t> za </a:t>
            </a:r>
            <a:r>
              <a:rPr lang="en-US" noProof="0" dirty="0" err="1"/>
              <a:t>dodati</a:t>
            </a:r>
            <a:r>
              <a:rPr lang="en-US" noProof="0" dirty="0"/>
              <a:t> </a:t>
            </a:r>
            <a:r>
              <a:rPr lang="en-US" noProof="0" dirty="0" err="1"/>
              <a:t>sliku</a:t>
            </a:r>
            <a:endParaRPr lang="en-US" noProof="0" dirty="0"/>
          </a:p>
        </p:txBody>
      </p:sp>
      <p:sp>
        <p:nvSpPr>
          <p:cNvPr id="6" name="Text Placeholder 2"/>
          <p:cNvSpPr>
            <a:spLocks noGrp="1"/>
          </p:cNvSpPr>
          <p:nvPr>
            <p:ph type="body" sz="quarter" idx="11"/>
          </p:nvPr>
        </p:nvSpPr>
        <p:spPr bwMode="auto">
          <a:xfrm>
            <a:off x="4236097" y="5920824"/>
            <a:ext cx="5613755" cy="600357"/>
          </a:xfrm>
          <a:prstGeom prst="rect">
            <a:avLst/>
          </a:prstGeom>
          <a:noFill/>
        </p:spPr>
        <p:txBody>
          <a:bodyPr wrap="square" lIns="182880" tIns="91440" rIns="182880" bIns="91440" numCol="1" anchor="t" anchorCtr="0" compatLnSpc="1">
            <a:prstTxWarp prst="textNoShape">
              <a:avLst/>
            </a:prstTxWarp>
            <a:spAutoFit/>
          </a:bodyPr>
          <a:lstStyle>
            <a:lvl1pPr marL="0" indent="0" algn="l">
              <a:lnSpc>
                <a:spcPts val="3867"/>
              </a:lnSpc>
              <a:spcBef>
                <a:spcPts val="0"/>
              </a:spcBef>
              <a:buNone/>
              <a:defRPr sz="1200" b="0" i="0">
                <a:solidFill>
                  <a:schemeClr val="bg1"/>
                </a:solidFill>
                <a:latin typeface="Calibri Light" panose="020F0302020204030204" pitchFamily="34" charset="0"/>
                <a:cs typeface="Calibri Light" panose="020F0302020204030204" pitchFamily="34" charset="0"/>
              </a:defRPr>
            </a:lvl1pPr>
          </a:lstStyle>
          <a:p>
            <a:pPr lvl="0"/>
            <a:r>
              <a:rPr lang="en-US"/>
              <a:t>Edit Master text styles</a:t>
            </a:r>
          </a:p>
        </p:txBody>
      </p:sp>
    </p:spTree>
    <p:extLst>
      <p:ext uri="{BB962C8B-B14F-4D97-AF65-F5344CB8AC3E}">
        <p14:creationId xmlns:p14="http://schemas.microsoft.com/office/powerpoint/2010/main" val="4200160307"/>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naslov-buletti">
    <p:spTree>
      <p:nvGrpSpPr>
        <p:cNvPr id="1" name=""/>
        <p:cNvGrpSpPr/>
        <p:nvPr/>
      </p:nvGrpSpPr>
      <p:grpSpPr>
        <a:xfrm>
          <a:off x="0" y="0"/>
          <a:ext cx="0" cy="0"/>
          <a:chOff x="0" y="0"/>
          <a:chExt cx="0" cy="0"/>
        </a:xfrm>
      </p:grpSpPr>
      <p:pic>
        <p:nvPicPr>
          <p:cNvPr id="5"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365500"/>
            <a:ext cx="12192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6250" y="5959475"/>
            <a:ext cx="1749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3">
            <a:extLst>
              <a:ext uri="{FF2B5EF4-FFF2-40B4-BE49-F238E27FC236}">
                <a16:creationId xmlns:a16="http://schemas.microsoft.com/office/drawing/2014/main" id="{2773410B-9BBF-3F48-9A64-B2160C02359B}"/>
              </a:ext>
            </a:extLst>
          </p:cNvPr>
          <p:cNvSpPr>
            <a:spLocks noGrp="1"/>
          </p:cNvSpPr>
          <p:nvPr>
            <p:ph type="body" sz="quarter" idx="10"/>
          </p:nvPr>
        </p:nvSpPr>
        <p:spPr>
          <a:xfrm>
            <a:off x="475864" y="2308165"/>
            <a:ext cx="11011569" cy="3202298"/>
          </a:xfrm>
          <a:prstGeom prst="rect">
            <a:avLst/>
          </a:prstGeom>
        </p:spPr>
        <p:txBody>
          <a:bodyPr lIns="0" tIns="45710" rIns="0" bIns="45710">
            <a:noAutofit/>
          </a:bodyPr>
          <a:lstStyle>
            <a:lvl1pPr marL="174625" indent="-117475">
              <a:lnSpc>
                <a:spcPct val="95000"/>
              </a:lnSpc>
              <a:spcBef>
                <a:spcPts val="1110"/>
              </a:spcBef>
              <a:buClr>
                <a:srgbClr val="C00000"/>
              </a:buClr>
              <a:buSzPct val="60000"/>
              <a:buFont typeface="Wingdings" pitchFamily="2" charset="2"/>
              <a:buChar char="§"/>
              <a:defRPr sz="1800" b="0" i="0">
                <a:solidFill>
                  <a:srgbClr val="39454F"/>
                </a:solidFill>
                <a:latin typeface="Calibri Light" panose="020F0302020204030204" pitchFamily="34" charset="0"/>
                <a:cs typeface="Calibri Light" panose="020F0302020204030204" pitchFamily="34" charset="0"/>
              </a:defRPr>
            </a:lvl1pPr>
            <a:lvl2pPr marL="288925" indent="-114300">
              <a:lnSpc>
                <a:spcPct val="95000"/>
              </a:lnSpc>
              <a:spcBef>
                <a:spcPts val="450"/>
              </a:spcBef>
              <a:buClr>
                <a:srgbClr val="C00000"/>
              </a:buClr>
              <a:buSzPct val="60000"/>
              <a:buFont typeface="Wingdings" pitchFamily="2" charset="2"/>
              <a:buChar char="§"/>
              <a:defRPr sz="1600" b="0" i="0">
                <a:solidFill>
                  <a:srgbClr val="39454F"/>
                </a:solidFill>
                <a:latin typeface="Calibri Light" panose="020F0302020204030204" pitchFamily="34" charset="0"/>
                <a:cs typeface="Calibri Light" panose="020F0302020204030204" pitchFamily="34" charset="0"/>
              </a:defRPr>
            </a:lvl2pPr>
            <a:lvl3pPr marL="403225" indent="-114300">
              <a:buClr>
                <a:srgbClr val="C00000"/>
              </a:buClr>
              <a:buSzPct val="60000"/>
              <a:buFont typeface="Wingdings" pitchFamily="2" charset="2"/>
              <a:buChar char="§"/>
              <a:defRPr sz="1400" b="0" i="0">
                <a:solidFill>
                  <a:srgbClr val="39454F"/>
                </a:solidFill>
                <a:latin typeface="Calibri Light" panose="020F0302020204030204" pitchFamily="34" charset="0"/>
                <a:cs typeface="Calibri Light" panose="020F0302020204030204" pitchFamily="34" charset="0"/>
              </a:defRPr>
            </a:lvl3pPr>
            <a:lvl4pPr marL="517525" indent="-114300">
              <a:buClr>
                <a:srgbClr val="C00000"/>
              </a:buClr>
              <a:buSzPct val="60000"/>
              <a:buFont typeface="Wingdings" pitchFamily="2" charset="2"/>
              <a:buChar char="§"/>
              <a:defRPr sz="1200" b="0" i="0">
                <a:solidFill>
                  <a:srgbClr val="39454F"/>
                </a:solidFill>
                <a:latin typeface="Calibri Light" panose="020F0302020204030204" pitchFamily="34" charset="0"/>
                <a:cs typeface="Calibri Light" panose="020F0302020204030204" pitchFamily="34" charset="0"/>
              </a:defRPr>
            </a:lvl4pPr>
            <a:lvl5pPr marL="631825" indent="-114300">
              <a:buClr>
                <a:srgbClr val="C00000"/>
              </a:buClr>
              <a:buSzPct val="60000"/>
              <a:buFont typeface="Wingdings" pitchFamily="2" charset="2"/>
              <a:buChar char="§"/>
              <a:defRPr sz="1050" b="0" i="0">
                <a:solidFill>
                  <a:srgbClr val="39454F"/>
                </a:solidFill>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Placeholder 5">
            <a:extLst>
              <a:ext uri="{FF2B5EF4-FFF2-40B4-BE49-F238E27FC236}">
                <a16:creationId xmlns:a16="http://schemas.microsoft.com/office/drawing/2014/main" id="{9E737B2D-F6FD-8147-9F47-22CAA0AAC793}"/>
              </a:ext>
            </a:extLst>
          </p:cNvPr>
          <p:cNvSpPr>
            <a:spLocks noGrp="1"/>
          </p:cNvSpPr>
          <p:nvPr>
            <p:ph type="title"/>
          </p:nvPr>
        </p:nvSpPr>
        <p:spPr bwMode="auto">
          <a:xfrm>
            <a:off x="475865" y="455613"/>
            <a:ext cx="11011569" cy="1008123"/>
          </a:xfrm>
          <a:prstGeom prst="rect">
            <a:avLst/>
          </a:prstGeom>
          <a:noFill/>
          <a:ln>
            <a:noFill/>
          </a:ln>
          <a:extLst>
            <a:ext uri="{909E8E84-426E-40dd-AFC4-6F175D3DCCD1}"/>
            <a:ext uri="{91240B29-F687-4f45-9708-019B960494DF}"/>
          </a:extLst>
        </p:spPr>
        <p:txBody>
          <a:bodyPr anchor="b">
            <a:normAutofit/>
          </a:bodyPr>
          <a:lstStyle>
            <a:lvl1pPr>
              <a:defRPr sz="3000" b="0" i="0">
                <a:solidFill>
                  <a:srgbClr val="39454F"/>
                </a:solidFill>
                <a:latin typeface="Calibri Light" panose="020F0302020204030204" pitchFamily="34" charset="0"/>
                <a:cs typeface="Calibri Light" panose="020F0302020204030204" pitchFamily="34" charset="0"/>
              </a:defRPr>
            </a:lvl1pPr>
          </a:lstStyle>
          <a:p>
            <a:pPr lvl="0"/>
            <a:r>
              <a:rPr lang="en-US"/>
              <a:t>Click to edit Master title style</a:t>
            </a:r>
            <a:endParaRPr lang="en-GB" dirty="0"/>
          </a:p>
        </p:txBody>
      </p:sp>
      <p:sp>
        <p:nvSpPr>
          <p:cNvPr id="24" name="Text Placeholder 23">
            <a:extLst>
              <a:ext uri="{FF2B5EF4-FFF2-40B4-BE49-F238E27FC236}">
                <a16:creationId xmlns:a16="http://schemas.microsoft.com/office/drawing/2014/main" id="{0D28D542-4DC3-904F-A40F-0976100BEEB6}"/>
              </a:ext>
            </a:extLst>
          </p:cNvPr>
          <p:cNvSpPr>
            <a:spLocks noGrp="1"/>
          </p:cNvSpPr>
          <p:nvPr>
            <p:ph type="body" sz="quarter" idx="11"/>
          </p:nvPr>
        </p:nvSpPr>
        <p:spPr>
          <a:xfrm>
            <a:off x="476250" y="1601788"/>
            <a:ext cx="11011183" cy="568325"/>
          </a:xfrm>
          <a:prstGeom prst="rect">
            <a:avLst/>
          </a:prstGeom>
        </p:spPr>
        <p:txBody>
          <a:bodyPr anchor="t" anchorCtr="0"/>
          <a:lstStyle>
            <a:lvl1pPr marL="0" indent="0">
              <a:buFontTx/>
              <a:buNone/>
              <a:defRPr b="0" i="0">
                <a:solidFill>
                  <a:srgbClr val="464646"/>
                </a:solidFill>
                <a:latin typeface="Calibri Light" panose="020F0302020204030204" pitchFamily="34" charset="0"/>
                <a:cs typeface="Calibri Light" panose="020F0302020204030204" pitchFamily="34" charset="0"/>
              </a:defRPr>
            </a:lvl1pPr>
          </a:lstStyle>
          <a:p>
            <a:pPr lvl="0"/>
            <a:r>
              <a:rPr lang="en-US"/>
              <a:t>Edit Master text styles</a:t>
            </a:r>
          </a:p>
        </p:txBody>
      </p:sp>
    </p:spTree>
    <p:extLst>
      <p:ext uri="{BB962C8B-B14F-4D97-AF65-F5344CB8AC3E}">
        <p14:creationId xmlns:p14="http://schemas.microsoft.com/office/powerpoint/2010/main" val="2635827715"/>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_naslov-buletti 2 stupca">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0075" y="336550"/>
            <a:ext cx="171926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3">
            <a:extLst>
              <a:ext uri="{FF2B5EF4-FFF2-40B4-BE49-F238E27FC236}">
                <a16:creationId xmlns:a16="http://schemas.microsoft.com/office/drawing/2014/main" id="{2773410B-9BBF-3F48-9A64-B2160C02359B}"/>
              </a:ext>
            </a:extLst>
          </p:cNvPr>
          <p:cNvSpPr>
            <a:spLocks noGrp="1"/>
          </p:cNvSpPr>
          <p:nvPr>
            <p:ph type="body" sz="quarter" idx="10"/>
          </p:nvPr>
        </p:nvSpPr>
        <p:spPr>
          <a:xfrm>
            <a:off x="475865" y="3170362"/>
            <a:ext cx="5353334" cy="3262522"/>
          </a:xfrm>
          <a:prstGeom prst="rect">
            <a:avLst/>
          </a:prstGeom>
        </p:spPr>
        <p:txBody>
          <a:bodyPr lIns="0" tIns="45710" rIns="0" bIns="45710">
            <a:noAutofit/>
          </a:bodyPr>
          <a:lstStyle>
            <a:lvl1pPr marL="174625" indent="-117475">
              <a:lnSpc>
                <a:spcPct val="95000"/>
              </a:lnSpc>
              <a:spcBef>
                <a:spcPts val="1110"/>
              </a:spcBef>
              <a:buClr>
                <a:srgbClr val="C00000"/>
              </a:buClr>
              <a:buSzPct val="60000"/>
              <a:buFont typeface="Wingdings" pitchFamily="2" charset="2"/>
              <a:buChar char="§"/>
              <a:defRPr sz="1800" b="0" i="0">
                <a:solidFill>
                  <a:srgbClr val="464646"/>
                </a:solidFill>
                <a:latin typeface="Calibri Light" panose="020F0302020204030204" pitchFamily="34" charset="0"/>
                <a:cs typeface="Calibri Light" panose="020F0302020204030204" pitchFamily="34" charset="0"/>
              </a:defRPr>
            </a:lvl1pPr>
            <a:lvl2pPr marL="288925" indent="-114300">
              <a:lnSpc>
                <a:spcPct val="95000"/>
              </a:lnSpc>
              <a:spcBef>
                <a:spcPts val="450"/>
              </a:spcBef>
              <a:buClr>
                <a:srgbClr val="C00000"/>
              </a:buClr>
              <a:buSzPct val="60000"/>
              <a:buFont typeface="Wingdings" pitchFamily="2" charset="2"/>
              <a:buChar char="§"/>
              <a:defRPr sz="1600" b="0" i="0">
                <a:solidFill>
                  <a:srgbClr val="464646"/>
                </a:solidFill>
                <a:latin typeface="Calibri Light" panose="020F0302020204030204" pitchFamily="34" charset="0"/>
                <a:cs typeface="Calibri Light" panose="020F0302020204030204" pitchFamily="34" charset="0"/>
              </a:defRPr>
            </a:lvl2pPr>
            <a:lvl3pPr marL="403225" indent="-114300">
              <a:buClr>
                <a:srgbClr val="C00000"/>
              </a:buClr>
              <a:buSzPct val="60000"/>
              <a:buFont typeface="Wingdings" pitchFamily="2" charset="2"/>
              <a:buChar char="§"/>
              <a:defRPr sz="1400" b="0" i="0">
                <a:solidFill>
                  <a:srgbClr val="464646"/>
                </a:solidFill>
                <a:latin typeface="Calibri Light" panose="020F0302020204030204" pitchFamily="34" charset="0"/>
                <a:cs typeface="Calibri Light" panose="020F0302020204030204" pitchFamily="34" charset="0"/>
              </a:defRPr>
            </a:lvl3pPr>
            <a:lvl4pPr marL="517525" indent="-114300">
              <a:buClr>
                <a:srgbClr val="C00000"/>
              </a:buClr>
              <a:buSzPct val="60000"/>
              <a:buFont typeface="Wingdings" pitchFamily="2" charset="2"/>
              <a:buChar char="§"/>
              <a:defRPr sz="1200" b="0" i="0">
                <a:solidFill>
                  <a:srgbClr val="464646"/>
                </a:solidFill>
                <a:latin typeface="Calibri Light" panose="020F0302020204030204" pitchFamily="34" charset="0"/>
                <a:cs typeface="Calibri Light" panose="020F0302020204030204" pitchFamily="34" charset="0"/>
              </a:defRPr>
            </a:lvl4pPr>
            <a:lvl5pPr marL="631825" indent="-114300">
              <a:buClr>
                <a:srgbClr val="C00000"/>
              </a:buClr>
              <a:buSzPct val="60000"/>
              <a:buFont typeface="Wingdings" pitchFamily="2" charset="2"/>
              <a:buChar char="§"/>
              <a:defRPr sz="1050" b="0" i="0">
                <a:solidFill>
                  <a:srgbClr val="464646"/>
                </a:solidFill>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a:extLst>
              <a:ext uri="{FF2B5EF4-FFF2-40B4-BE49-F238E27FC236}">
                <a16:creationId xmlns:a16="http://schemas.microsoft.com/office/drawing/2014/main" id="{1D5E591D-8A77-5241-8832-7813A2FBE324}"/>
              </a:ext>
            </a:extLst>
          </p:cNvPr>
          <p:cNvSpPr>
            <a:spLocks noGrp="1"/>
          </p:cNvSpPr>
          <p:nvPr>
            <p:ph type="body" sz="quarter" idx="11"/>
          </p:nvPr>
        </p:nvSpPr>
        <p:spPr>
          <a:xfrm>
            <a:off x="6134100" y="3170362"/>
            <a:ext cx="5353334" cy="3262522"/>
          </a:xfrm>
          <a:prstGeom prst="rect">
            <a:avLst/>
          </a:prstGeom>
        </p:spPr>
        <p:txBody>
          <a:bodyPr lIns="0" tIns="45710" rIns="0" bIns="45710">
            <a:noAutofit/>
          </a:bodyPr>
          <a:lstStyle>
            <a:lvl1pPr marL="174625" indent="-117475">
              <a:lnSpc>
                <a:spcPct val="95000"/>
              </a:lnSpc>
              <a:spcBef>
                <a:spcPts val="1110"/>
              </a:spcBef>
              <a:buClr>
                <a:srgbClr val="C00000"/>
              </a:buClr>
              <a:buSzPct val="60000"/>
              <a:buFont typeface="Wingdings" pitchFamily="2" charset="2"/>
              <a:buChar char="§"/>
              <a:defRPr sz="1800" b="0" i="0" baseline="0">
                <a:solidFill>
                  <a:srgbClr val="464646"/>
                </a:solidFill>
                <a:latin typeface="Calibri Light" panose="020F0302020204030204" pitchFamily="34" charset="0"/>
                <a:cs typeface="Calibri Light" panose="020F0302020204030204" pitchFamily="34" charset="0"/>
              </a:defRPr>
            </a:lvl1pPr>
            <a:lvl2pPr marL="288925" indent="-114300">
              <a:lnSpc>
                <a:spcPct val="95000"/>
              </a:lnSpc>
              <a:spcBef>
                <a:spcPts val="450"/>
              </a:spcBef>
              <a:buClr>
                <a:srgbClr val="C00000"/>
              </a:buClr>
              <a:buSzPct val="60000"/>
              <a:buFont typeface="Wingdings" pitchFamily="2" charset="2"/>
              <a:buChar char="§"/>
              <a:defRPr sz="1600" b="0" i="0">
                <a:solidFill>
                  <a:srgbClr val="464646"/>
                </a:solidFill>
                <a:latin typeface="Calibri Light" panose="020F0302020204030204" pitchFamily="34" charset="0"/>
                <a:cs typeface="Calibri Light" panose="020F0302020204030204" pitchFamily="34" charset="0"/>
              </a:defRPr>
            </a:lvl2pPr>
            <a:lvl3pPr marL="403225" indent="-114300">
              <a:buClr>
                <a:srgbClr val="C00000"/>
              </a:buClr>
              <a:buSzPct val="60000"/>
              <a:buFont typeface="Wingdings" pitchFamily="2" charset="2"/>
              <a:buChar char="§"/>
              <a:defRPr sz="1400" b="0" i="0">
                <a:solidFill>
                  <a:srgbClr val="464646"/>
                </a:solidFill>
                <a:latin typeface="Calibri Light" panose="020F0302020204030204" pitchFamily="34" charset="0"/>
                <a:cs typeface="Calibri Light" panose="020F0302020204030204" pitchFamily="34" charset="0"/>
              </a:defRPr>
            </a:lvl3pPr>
            <a:lvl4pPr marL="517525" indent="-114300">
              <a:buClr>
                <a:srgbClr val="C00000"/>
              </a:buClr>
              <a:buSzPct val="60000"/>
              <a:buFont typeface="Wingdings" pitchFamily="2" charset="2"/>
              <a:buChar char="§"/>
              <a:defRPr sz="1200" b="0" i="0">
                <a:solidFill>
                  <a:srgbClr val="464646"/>
                </a:solidFill>
                <a:latin typeface="Calibri Light" panose="020F0302020204030204" pitchFamily="34" charset="0"/>
                <a:cs typeface="Calibri Light" panose="020F0302020204030204" pitchFamily="34" charset="0"/>
              </a:defRPr>
            </a:lvl4pPr>
            <a:lvl5pPr marL="631825" indent="-114300">
              <a:buClr>
                <a:srgbClr val="C00000"/>
              </a:buClr>
              <a:buSzPct val="60000"/>
              <a:buFont typeface="Wingdings" pitchFamily="2" charset="2"/>
              <a:buChar char="§"/>
              <a:defRPr sz="1050" b="0" i="0">
                <a:solidFill>
                  <a:srgbClr val="464646"/>
                </a:solidFill>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Placeholder 5">
            <a:extLst>
              <a:ext uri="{FF2B5EF4-FFF2-40B4-BE49-F238E27FC236}">
                <a16:creationId xmlns:a16="http://schemas.microsoft.com/office/drawing/2014/main" id="{9E737B2D-F6FD-8147-9F47-22CAA0AAC793}"/>
              </a:ext>
            </a:extLst>
          </p:cNvPr>
          <p:cNvSpPr>
            <a:spLocks noGrp="1"/>
          </p:cNvSpPr>
          <p:nvPr>
            <p:ph type="title"/>
          </p:nvPr>
        </p:nvSpPr>
        <p:spPr bwMode="auto">
          <a:xfrm>
            <a:off x="475865" y="1361992"/>
            <a:ext cx="11011569" cy="1008123"/>
          </a:xfrm>
          <a:prstGeom prst="rect">
            <a:avLst/>
          </a:prstGeom>
          <a:noFill/>
          <a:ln>
            <a:noFill/>
          </a:ln>
          <a:extLst>
            <a:ext uri="{909E8E84-426E-40dd-AFC4-6F175D3DCCD1}"/>
            <a:ext uri="{91240B29-F687-4f45-9708-019B960494DF}"/>
          </a:extLst>
        </p:spPr>
        <p:txBody>
          <a:bodyPr anchor="b">
            <a:normAutofit/>
          </a:bodyPr>
          <a:lstStyle>
            <a:lvl1pPr>
              <a:defRPr sz="3000" b="0" i="0">
                <a:solidFill>
                  <a:srgbClr val="464646"/>
                </a:solidFill>
                <a:latin typeface="Calibri Light" panose="020F0302020204030204" pitchFamily="34" charset="0"/>
                <a:cs typeface="Calibri Light" panose="020F0302020204030204" pitchFamily="34" charset="0"/>
              </a:defRPr>
            </a:lvl1pPr>
          </a:lstStyle>
          <a:p>
            <a:pPr lvl="0"/>
            <a:r>
              <a:rPr lang="en-US"/>
              <a:t>Click to edit Master title style</a:t>
            </a:r>
            <a:endParaRPr lang="en-GB" dirty="0"/>
          </a:p>
        </p:txBody>
      </p:sp>
      <p:sp>
        <p:nvSpPr>
          <p:cNvPr id="15" name="Text Placeholder 23">
            <a:extLst>
              <a:ext uri="{FF2B5EF4-FFF2-40B4-BE49-F238E27FC236}">
                <a16:creationId xmlns:a16="http://schemas.microsoft.com/office/drawing/2014/main" id="{2394EF42-852D-AE46-B372-AD6413E5B758}"/>
              </a:ext>
            </a:extLst>
          </p:cNvPr>
          <p:cNvSpPr>
            <a:spLocks noGrp="1"/>
          </p:cNvSpPr>
          <p:nvPr>
            <p:ph type="body" sz="quarter" idx="13"/>
          </p:nvPr>
        </p:nvSpPr>
        <p:spPr>
          <a:xfrm>
            <a:off x="476251" y="2492125"/>
            <a:ext cx="11011183" cy="568325"/>
          </a:xfrm>
          <a:prstGeom prst="rect">
            <a:avLst/>
          </a:prstGeom>
        </p:spPr>
        <p:txBody>
          <a:bodyPr anchor="t" anchorCtr="0"/>
          <a:lstStyle>
            <a:lvl1pPr marL="0" indent="0">
              <a:buFontTx/>
              <a:buNone/>
              <a:defRPr b="0" i="0">
                <a:solidFill>
                  <a:srgbClr val="464646"/>
                </a:solidFill>
                <a:latin typeface="Calibri Light" panose="020F0302020204030204" pitchFamily="34" charset="0"/>
                <a:cs typeface="Calibri Light" panose="020F0302020204030204" pitchFamily="34" charset="0"/>
              </a:defRPr>
            </a:lvl1pPr>
          </a:lstStyle>
          <a:p>
            <a:pPr lvl="0"/>
            <a:r>
              <a:rPr lang="en-US"/>
              <a:t>Edit Master text styles</a:t>
            </a:r>
          </a:p>
        </p:txBody>
      </p:sp>
    </p:spTree>
    <p:extLst>
      <p:ext uri="{BB962C8B-B14F-4D97-AF65-F5344CB8AC3E}">
        <p14:creationId xmlns:p14="http://schemas.microsoft.com/office/powerpoint/2010/main" val="46450054"/>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_naslov-buletti 2 stupca">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0075" y="336550"/>
            <a:ext cx="171926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2">
            <a:extLst>
              <a:ext uri="{FF2B5EF4-FFF2-40B4-BE49-F238E27FC236}">
                <a16:creationId xmlns:a16="http://schemas.microsoft.com/office/drawing/2014/main" id="{CB4EDB2C-1247-A64A-95D8-A75A9B0B9B37}"/>
              </a:ext>
            </a:extLst>
          </p:cNvPr>
          <p:cNvSpPr>
            <a:spLocks noGrp="1"/>
          </p:cNvSpPr>
          <p:nvPr>
            <p:ph type="pic" sz="quarter" idx="12"/>
          </p:nvPr>
        </p:nvSpPr>
        <p:spPr>
          <a:xfrm>
            <a:off x="6134100" y="3170361"/>
            <a:ext cx="5353334" cy="3262523"/>
          </a:xfrm>
          <a:prstGeom prst="rect">
            <a:avLst/>
          </a:prstGeom>
        </p:spPr>
        <p:txBody>
          <a:bodyPr vert="horz" lIns="91420" tIns="45710" rIns="91420" bIns="45710">
            <a:normAutofit/>
          </a:bodyPr>
          <a:lstStyle>
            <a:lvl1pPr marL="0" indent="0" algn="ctr">
              <a:buNone/>
              <a:defRPr sz="1200" b="0" i="0" baseline="0">
                <a:solidFill>
                  <a:srgbClr val="464646"/>
                </a:solidFill>
                <a:latin typeface="Calibri Light" panose="020F0302020204030204" pitchFamily="34" charset="0"/>
                <a:cs typeface="Calibri Light" panose="020F0302020204030204" pitchFamily="34" charset="0"/>
              </a:defRPr>
            </a:lvl1pPr>
          </a:lstStyle>
          <a:p>
            <a:pPr lvl="0"/>
            <a:endParaRPr lang="en-US" noProof="0" dirty="0"/>
          </a:p>
          <a:p>
            <a:pPr lvl="0"/>
            <a:endParaRPr lang="en-US" noProof="0" dirty="0"/>
          </a:p>
          <a:p>
            <a:pPr lvl="0"/>
            <a:endParaRPr lang="en-US" noProof="0" dirty="0"/>
          </a:p>
          <a:p>
            <a:pPr lvl="0"/>
            <a:endParaRPr lang="en-US" noProof="0" dirty="0"/>
          </a:p>
          <a:p>
            <a:pPr lvl="0"/>
            <a:endParaRPr lang="en-US" noProof="0" dirty="0"/>
          </a:p>
          <a:p>
            <a:pPr lvl="0"/>
            <a:endParaRPr lang="en-US" noProof="0" dirty="0"/>
          </a:p>
          <a:p>
            <a:pPr lvl="0"/>
            <a:endParaRPr lang="en-US" noProof="0" dirty="0"/>
          </a:p>
          <a:p>
            <a:pPr lvl="0"/>
            <a:endParaRPr lang="en-US" noProof="0" dirty="0"/>
          </a:p>
          <a:p>
            <a:pPr lvl="0"/>
            <a:r>
              <a:rPr lang="en-US" noProof="0" dirty="0" err="1"/>
              <a:t>Kliknuti</a:t>
            </a:r>
            <a:r>
              <a:rPr lang="en-US" noProof="0" dirty="0"/>
              <a:t> </a:t>
            </a:r>
            <a:r>
              <a:rPr lang="en-US" noProof="0" dirty="0" err="1"/>
              <a:t>na</a:t>
            </a:r>
            <a:r>
              <a:rPr lang="en-US" noProof="0" dirty="0"/>
              <a:t> </a:t>
            </a:r>
            <a:r>
              <a:rPr lang="en-US" noProof="0" dirty="0" err="1"/>
              <a:t>ikonu</a:t>
            </a:r>
            <a:r>
              <a:rPr lang="en-US" noProof="0" dirty="0"/>
              <a:t> za </a:t>
            </a:r>
            <a:r>
              <a:rPr lang="en-US" noProof="0" dirty="0" err="1"/>
              <a:t>dodati</a:t>
            </a:r>
            <a:r>
              <a:rPr lang="en-US" noProof="0" dirty="0"/>
              <a:t> </a:t>
            </a:r>
            <a:r>
              <a:rPr lang="en-US" noProof="0" dirty="0" err="1"/>
              <a:t>sliku</a:t>
            </a:r>
            <a:endParaRPr lang="en-US" noProof="0" dirty="0"/>
          </a:p>
        </p:txBody>
      </p:sp>
      <p:sp>
        <p:nvSpPr>
          <p:cNvPr id="16" name="Text Placeholder 3">
            <a:extLst>
              <a:ext uri="{FF2B5EF4-FFF2-40B4-BE49-F238E27FC236}">
                <a16:creationId xmlns:a16="http://schemas.microsoft.com/office/drawing/2014/main" id="{30092F42-B2DA-F94E-A745-C68F96503C42}"/>
              </a:ext>
            </a:extLst>
          </p:cNvPr>
          <p:cNvSpPr>
            <a:spLocks noGrp="1"/>
          </p:cNvSpPr>
          <p:nvPr>
            <p:ph type="body" sz="quarter" idx="10"/>
          </p:nvPr>
        </p:nvSpPr>
        <p:spPr>
          <a:xfrm>
            <a:off x="475865" y="3170362"/>
            <a:ext cx="5353334" cy="3262522"/>
          </a:xfrm>
          <a:prstGeom prst="rect">
            <a:avLst/>
          </a:prstGeom>
        </p:spPr>
        <p:txBody>
          <a:bodyPr lIns="0" tIns="45710" rIns="0" bIns="45710">
            <a:noAutofit/>
          </a:bodyPr>
          <a:lstStyle>
            <a:lvl1pPr marL="174625" indent="-117475">
              <a:lnSpc>
                <a:spcPct val="95000"/>
              </a:lnSpc>
              <a:spcBef>
                <a:spcPts val="1110"/>
              </a:spcBef>
              <a:buClr>
                <a:srgbClr val="C00000"/>
              </a:buClr>
              <a:buSzPct val="60000"/>
              <a:buFont typeface="Wingdings" pitchFamily="2" charset="2"/>
              <a:buChar char="§"/>
              <a:defRPr sz="1800" b="0" i="0">
                <a:solidFill>
                  <a:srgbClr val="464646"/>
                </a:solidFill>
                <a:latin typeface="Calibri Light" panose="020F0302020204030204" pitchFamily="34" charset="0"/>
                <a:cs typeface="Calibri Light" panose="020F0302020204030204" pitchFamily="34" charset="0"/>
              </a:defRPr>
            </a:lvl1pPr>
            <a:lvl2pPr marL="288925" indent="-114300">
              <a:lnSpc>
                <a:spcPct val="95000"/>
              </a:lnSpc>
              <a:spcBef>
                <a:spcPts val="450"/>
              </a:spcBef>
              <a:buClr>
                <a:srgbClr val="C00000"/>
              </a:buClr>
              <a:buSzPct val="60000"/>
              <a:buFont typeface="Wingdings" pitchFamily="2" charset="2"/>
              <a:buChar char="§"/>
              <a:defRPr sz="1600" b="0" i="0">
                <a:solidFill>
                  <a:srgbClr val="464646"/>
                </a:solidFill>
                <a:latin typeface="Calibri Light" panose="020F0302020204030204" pitchFamily="34" charset="0"/>
                <a:cs typeface="Calibri Light" panose="020F0302020204030204" pitchFamily="34" charset="0"/>
              </a:defRPr>
            </a:lvl2pPr>
            <a:lvl3pPr marL="403225" indent="-114300">
              <a:buClr>
                <a:srgbClr val="C00000"/>
              </a:buClr>
              <a:buSzPct val="60000"/>
              <a:buFont typeface="Wingdings" pitchFamily="2" charset="2"/>
              <a:buChar char="§"/>
              <a:defRPr sz="1400" b="0" i="0">
                <a:solidFill>
                  <a:srgbClr val="464646"/>
                </a:solidFill>
                <a:latin typeface="Calibri Light" panose="020F0302020204030204" pitchFamily="34" charset="0"/>
                <a:cs typeface="Calibri Light" panose="020F0302020204030204" pitchFamily="34" charset="0"/>
              </a:defRPr>
            </a:lvl3pPr>
            <a:lvl4pPr marL="517525" indent="-114300">
              <a:buClr>
                <a:srgbClr val="C00000"/>
              </a:buClr>
              <a:buSzPct val="60000"/>
              <a:buFont typeface="Wingdings" pitchFamily="2" charset="2"/>
              <a:buChar char="§"/>
              <a:defRPr sz="1200" b="0" i="0">
                <a:solidFill>
                  <a:srgbClr val="464646"/>
                </a:solidFill>
                <a:latin typeface="Calibri Light" panose="020F0302020204030204" pitchFamily="34" charset="0"/>
                <a:cs typeface="Calibri Light" panose="020F0302020204030204" pitchFamily="34" charset="0"/>
              </a:defRPr>
            </a:lvl4pPr>
            <a:lvl5pPr marL="631825" indent="-114300">
              <a:buClr>
                <a:srgbClr val="C00000"/>
              </a:buClr>
              <a:buSzPct val="60000"/>
              <a:buFont typeface="Wingdings" pitchFamily="2" charset="2"/>
              <a:buChar char="§"/>
              <a:defRPr sz="1050" b="0" i="0">
                <a:solidFill>
                  <a:srgbClr val="464646"/>
                </a:solidFill>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Placeholder 5">
            <a:extLst>
              <a:ext uri="{FF2B5EF4-FFF2-40B4-BE49-F238E27FC236}">
                <a16:creationId xmlns:a16="http://schemas.microsoft.com/office/drawing/2014/main" id="{5D3A9074-252F-F04D-ACB1-D80983BFE270}"/>
              </a:ext>
            </a:extLst>
          </p:cNvPr>
          <p:cNvSpPr>
            <a:spLocks noGrp="1"/>
          </p:cNvSpPr>
          <p:nvPr>
            <p:ph type="title"/>
          </p:nvPr>
        </p:nvSpPr>
        <p:spPr bwMode="auto">
          <a:xfrm>
            <a:off x="475865" y="1361992"/>
            <a:ext cx="11011569" cy="1008123"/>
          </a:xfrm>
          <a:prstGeom prst="rect">
            <a:avLst/>
          </a:prstGeom>
          <a:noFill/>
          <a:ln>
            <a:noFill/>
          </a:ln>
          <a:extLst>
            <a:ext uri="{909E8E84-426E-40dd-AFC4-6F175D3DCCD1}"/>
            <a:ext uri="{91240B29-F687-4f45-9708-019B960494DF}"/>
          </a:extLst>
        </p:spPr>
        <p:txBody>
          <a:bodyPr anchor="b">
            <a:normAutofit/>
          </a:bodyPr>
          <a:lstStyle>
            <a:lvl1pPr>
              <a:defRPr sz="3000" b="0" i="0">
                <a:solidFill>
                  <a:srgbClr val="464646"/>
                </a:solidFill>
                <a:latin typeface="Calibri Light" panose="020F0302020204030204" pitchFamily="34" charset="0"/>
                <a:cs typeface="Calibri Light" panose="020F0302020204030204" pitchFamily="34" charset="0"/>
              </a:defRPr>
            </a:lvl1pPr>
          </a:lstStyle>
          <a:p>
            <a:pPr lvl="0"/>
            <a:r>
              <a:rPr lang="en-US"/>
              <a:t>Click to edit Master title style</a:t>
            </a:r>
            <a:endParaRPr lang="en-GB" dirty="0"/>
          </a:p>
        </p:txBody>
      </p:sp>
      <p:sp>
        <p:nvSpPr>
          <p:cNvPr id="18" name="Text Placeholder 23">
            <a:extLst>
              <a:ext uri="{FF2B5EF4-FFF2-40B4-BE49-F238E27FC236}">
                <a16:creationId xmlns:a16="http://schemas.microsoft.com/office/drawing/2014/main" id="{FC79B380-935F-754C-9C51-A1C1E19765F1}"/>
              </a:ext>
            </a:extLst>
          </p:cNvPr>
          <p:cNvSpPr>
            <a:spLocks noGrp="1"/>
          </p:cNvSpPr>
          <p:nvPr>
            <p:ph type="body" sz="quarter" idx="13"/>
          </p:nvPr>
        </p:nvSpPr>
        <p:spPr>
          <a:xfrm>
            <a:off x="476251" y="2492125"/>
            <a:ext cx="11011183" cy="568325"/>
          </a:xfrm>
          <a:prstGeom prst="rect">
            <a:avLst/>
          </a:prstGeom>
        </p:spPr>
        <p:txBody>
          <a:bodyPr anchor="t" anchorCtr="0"/>
          <a:lstStyle>
            <a:lvl1pPr marL="0" indent="0">
              <a:buFontTx/>
              <a:buNone/>
              <a:defRPr b="0" i="0">
                <a:solidFill>
                  <a:srgbClr val="464646"/>
                </a:solidFill>
                <a:latin typeface="Calibri Light" panose="020F0302020204030204" pitchFamily="34" charset="0"/>
                <a:cs typeface="Calibri Light" panose="020F0302020204030204" pitchFamily="34" charset="0"/>
              </a:defRPr>
            </a:lvl1pPr>
          </a:lstStyle>
          <a:p>
            <a:pPr lvl="0"/>
            <a:r>
              <a:rPr lang="en-US"/>
              <a:t>Edit Master text styles</a:t>
            </a:r>
          </a:p>
        </p:txBody>
      </p:sp>
    </p:spTree>
    <p:extLst>
      <p:ext uri="{BB962C8B-B14F-4D97-AF65-F5344CB8AC3E}">
        <p14:creationId xmlns:p14="http://schemas.microsoft.com/office/powerpoint/2010/main" val="335941410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theme" Target="../theme/theme3.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theme" Target="../theme/theme4.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34" Type="http://schemas.openxmlformats.org/officeDocument/2006/relationships/slideLayout" Target="../slideLayouts/slideLayout125.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slideLayout" Target="../slideLayouts/slideLayout124.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29" Type="http://schemas.openxmlformats.org/officeDocument/2006/relationships/slideLayout" Target="../slideLayouts/slideLayout120.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slideLayout" Target="../slideLayouts/slideLayout123.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36" Type="http://schemas.openxmlformats.org/officeDocument/2006/relationships/theme" Target="../theme/theme5.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31" Type="http://schemas.openxmlformats.org/officeDocument/2006/relationships/slideLayout" Target="../slideLayouts/slideLayout122.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slideLayout" Target="../slideLayouts/slideLayout126.xml"/><Relationship Id="rId8"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66B507D-94A3-1702-0FA4-0B45244E06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76261F87-D421-82CD-866D-49720C57F5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AAF3FCDA-4020-7052-0D4A-A2AA92BF4E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90FB18F-221D-1A41-BBDA-CF94AF90E731}" type="datetimeFigureOut">
              <a:rPr lang="fr-FR" smtClean="0"/>
              <a:t>04/02/2025</a:t>
            </a:fld>
            <a:endParaRPr lang="fr-FR"/>
          </a:p>
        </p:txBody>
      </p:sp>
      <p:sp>
        <p:nvSpPr>
          <p:cNvPr id="5" name="Espace réservé du pied de page 4">
            <a:extLst>
              <a:ext uri="{FF2B5EF4-FFF2-40B4-BE49-F238E27FC236}">
                <a16:creationId xmlns:a16="http://schemas.microsoft.com/office/drawing/2014/main" id="{54FDC9BF-4073-96C1-2A0A-7DC9BF88D9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D34D8C7-D7CD-155B-BB20-77C56F7095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CB9340C-60E1-E646-B743-680ABA21BAA0}" type="slidenum">
              <a:rPr lang="fr-FR" smtClean="0"/>
              <a:t>‹#›</a:t>
            </a:fld>
            <a:endParaRPr lang="fr-FR"/>
          </a:p>
        </p:txBody>
      </p:sp>
    </p:spTree>
    <p:extLst>
      <p:ext uri="{BB962C8B-B14F-4D97-AF65-F5344CB8AC3E}">
        <p14:creationId xmlns:p14="http://schemas.microsoft.com/office/powerpoint/2010/main" val="267950509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49" r:id="rId4"/>
    <p:sldLayoutId id="2147483687" r:id="rId5"/>
    <p:sldLayoutId id="2147483688" r:id="rId6"/>
    <p:sldLayoutId id="2147483689" r:id="rId7"/>
    <p:sldLayoutId id="2147483671" r:id="rId8"/>
    <p:sldLayoutId id="2147483675" r:id="rId9"/>
    <p:sldLayoutId id="2147483676" r:id="rId10"/>
    <p:sldLayoutId id="2147483672" r:id="rId11"/>
    <p:sldLayoutId id="2147483678" r:id="rId12"/>
    <p:sldLayoutId id="2147483679" r:id="rId13"/>
    <p:sldLayoutId id="2147483670" r:id="rId14"/>
    <p:sldLayoutId id="2147483674" r:id="rId15"/>
    <p:sldLayoutId id="2147483677" r:id="rId16"/>
    <p:sldLayoutId id="2147483673" r:id="rId17"/>
    <p:sldLayoutId id="2147483650" r:id="rId18"/>
    <p:sldLayoutId id="2147483655" r:id="rId19"/>
    <p:sldLayoutId id="2147483662" r:id="rId20"/>
    <p:sldLayoutId id="2147483663" r:id="rId21"/>
    <p:sldLayoutId id="2147483657" r:id="rId22"/>
    <p:sldLayoutId id="2147483690" r:id="rId23"/>
    <p:sldLayoutId id="2147483691" r:id="rId24"/>
    <p:sldLayoutId id="2147483667" r:id="rId25"/>
    <p:sldLayoutId id="2147483668" r:id="rId26"/>
    <p:sldLayoutId id="2147483669" r:id="rId27"/>
    <p:sldLayoutId id="2147483680" r:id="rId28"/>
    <p:sldLayoutId id="2147483684" r:id="rId29"/>
    <p:sldLayoutId id="2147483685" r:id="rId30"/>
    <p:sldLayoutId id="2147483686" r:id="rId31"/>
    <p:sldLayoutId id="2147483753" r:id="rId32"/>
    <p:sldLayoutId id="2147483754" r:id="rId33"/>
  </p:sldLayoutIdLst>
  <p:txStyles>
    <p:titleStyle>
      <a:lvl1pPr algn="l" defTabSz="914400" rtl="0" eaLnBrk="1" latinLnBrk="0" hangingPunct="1">
        <a:lnSpc>
          <a:spcPct val="90000"/>
        </a:lnSpc>
        <a:spcBef>
          <a:spcPct val="0"/>
        </a:spcBef>
        <a:buNone/>
        <a:defRPr sz="4400" b="1" kern="1200">
          <a:solidFill>
            <a:schemeClr val="tx1"/>
          </a:solidFill>
          <a:latin typeface="ClanPro-Bold" panose="020B0804020101020102" pitchFamily="34" charset="-18"/>
          <a:ea typeface="+mj-ea"/>
          <a:cs typeface="+mj-cs"/>
        </a:defRPr>
      </a:lvl1pPr>
    </p:titleStyle>
    <p:bodyStyle>
      <a:lvl1pPr marL="0" indent="0" algn="l" defTabSz="914400" rtl="0" eaLnBrk="1" latinLnBrk="0" hangingPunct="1">
        <a:lnSpc>
          <a:spcPct val="114000"/>
        </a:lnSpc>
        <a:spcBef>
          <a:spcPts val="1000"/>
        </a:spcBef>
        <a:buFont typeface="Arial" panose="020B0604020202020204" pitchFamily="34" charset="0"/>
        <a:buNone/>
        <a:defRPr sz="2800" kern="1200">
          <a:solidFill>
            <a:schemeClr val="tx1"/>
          </a:solidFill>
          <a:latin typeface="ClanPro-Book" panose="020B0604020101020102" pitchFamily="34" charset="-18"/>
          <a:ea typeface="+mn-ea"/>
          <a:cs typeface="+mn-cs"/>
        </a:defRPr>
      </a:lvl1pPr>
      <a:lvl2pPr marL="457200" indent="0" algn="l" defTabSz="914400" rtl="0" eaLnBrk="1" latinLnBrk="0" hangingPunct="1">
        <a:lnSpc>
          <a:spcPct val="114000"/>
        </a:lnSpc>
        <a:spcBef>
          <a:spcPts val="500"/>
        </a:spcBef>
        <a:buFont typeface="Arial" panose="020B0604020202020204" pitchFamily="34" charset="0"/>
        <a:buNone/>
        <a:defRPr sz="2400" kern="1200">
          <a:solidFill>
            <a:schemeClr val="tx1"/>
          </a:solidFill>
          <a:latin typeface="ClanPro-Book" panose="020B0604020101020102" pitchFamily="34" charset="-18"/>
          <a:ea typeface="+mn-ea"/>
          <a:cs typeface="+mn-cs"/>
        </a:defRPr>
      </a:lvl2pPr>
      <a:lvl3pPr marL="914400" indent="0" algn="l" defTabSz="914400" rtl="0" eaLnBrk="1" latinLnBrk="0" hangingPunct="1">
        <a:lnSpc>
          <a:spcPct val="114000"/>
        </a:lnSpc>
        <a:spcBef>
          <a:spcPts val="500"/>
        </a:spcBef>
        <a:buFont typeface="Arial" panose="020B0604020202020204" pitchFamily="34" charset="0"/>
        <a:buNone/>
        <a:defRPr sz="2000" kern="1200">
          <a:solidFill>
            <a:schemeClr val="tx1"/>
          </a:solidFill>
          <a:latin typeface="ClanPro-Book" panose="020B0604020101020102" pitchFamily="34" charset="-18"/>
          <a:ea typeface="+mn-ea"/>
          <a:cs typeface="+mn-cs"/>
        </a:defRPr>
      </a:lvl3pPr>
      <a:lvl4pPr marL="1371600" indent="0" algn="l" defTabSz="914400" rtl="0" eaLnBrk="1" latinLnBrk="0" hangingPunct="1">
        <a:lnSpc>
          <a:spcPct val="114000"/>
        </a:lnSpc>
        <a:spcBef>
          <a:spcPts val="500"/>
        </a:spcBef>
        <a:buFont typeface="Arial" panose="020B0604020202020204" pitchFamily="34" charset="0"/>
        <a:buNone/>
        <a:defRPr sz="1800" kern="1200">
          <a:solidFill>
            <a:schemeClr val="tx1"/>
          </a:solidFill>
          <a:latin typeface="ClanPro-Book" panose="020B0604020101020102" pitchFamily="34" charset="-18"/>
          <a:ea typeface="+mn-ea"/>
          <a:cs typeface="+mn-cs"/>
        </a:defRPr>
      </a:lvl4pPr>
      <a:lvl5pPr marL="1828800" indent="0" algn="l" defTabSz="914400" rtl="0" eaLnBrk="1" latinLnBrk="0" hangingPunct="1">
        <a:lnSpc>
          <a:spcPct val="114000"/>
        </a:lnSpc>
        <a:spcBef>
          <a:spcPts val="500"/>
        </a:spcBef>
        <a:buFont typeface="Arial" panose="020B0604020202020204" pitchFamily="34" charset="0"/>
        <a:buNone/>
        <a:defRPr sz="1800" kern="1200">
          <a:solidFill>
            <a:schemeClr val="tx1"/>
          </a:solidFill>
          <a:latin typeface="ClanPro-Book" panose="020B0604020101020102" pitchFamily="34"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a:extLst>
              <a:ext uri="{FF2B5EF4-FFF2-40B4-BE49-F238E27FC236}">
                <a16:creationId xmlns:a16="http://schemas.microsoft.com/office/drawing/2014/main" id="{BE45352C-C8EC-B83B-E6BA-35D55F790E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FC208B0C-49F3-4E87-746F-363CA5CC2F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2C509452-FDD2-DAF3-FA5A-F205AF26D3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CE87E0A-66E1-4E48-A547-3774DACF03AD}" type="datetimeFigureOut">
              <a:rPr lang="hr-HR" smtClean="0"/>
              <a:t>4.2.2025.</a:t>
            </a:fld>
            <a:endParaRPr lang="hr-HR"/>
          </a:p>
        </p:txBody>
      </p:sp>
      <p:sp>
        <p:nvSpPr>
          <p:cNvPr id="5" name="Rezervirano mjesto podnožja 4">
            <a:extLst>
              <a:ext uri="{FF2B5EF4-FFF2-40B4-BE49-F238E27FC236}">
                <a16:creationId xmlns:a16="http://schemas.microsoft.com/office/drawing/2014/main" id="{290D1DC7-1F4B-24B7-2CC3-8F734B3B65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hr-HR"/>
          </a:p>
        </p:txBody>
      </p:sp>
      <p:sp>
        <p:nvSpPr>
          <p:cNvPr id="6" name="Rezervirano mjesto broja slajda 5">
            <a:extLst>
              <a:ext uri="{FF2B5EF4-FFF2-40B4-BE49-F238E27FC236}">
                <a16:creationId xmlns:a16="http://schemas.microsoft.com/office/drawing/2014/main" id="{95CD60A6-1C5E-F76B-B580-19B2D6E69B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7CAFAC4-EA14-4181-A702-978F1DE60636}" type="slidenum">
              <a:rPr lang="hr-HR" smtClean="0"/>
              <a:t>‹#›</a:t>
            </a:fld>
            <a:endParaRPr lang="hr-HR"/>
          </a:p>
        </p:txBody>
      </p:sp>
    </p:spTree>
    <p:extLst>
      <p:ext uri="{BB962C8B-B14F-4D97-AF65-F5344CB8AC3E}">
        <p14:creationId xmlns:p14="http://schemas.microsoft.com/office/powerpoint/2010/main" val="297790794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9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66B507D-94A3-1702-0FA4-0B45244E06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76261F87-D421-82CD-866D-49720C57F5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AAF3FCDA-4020-7052-0D4A-A2AA92BF4E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90FB18F-221D-1A41-BBDA-CF94AF90E731}" type="datetimeFigureOut">
              <a:rPr lang="fr-FR" smtClean="0"/>
              <a:t>04/02/2025</a:t>
            </a:fld>
            <a:endParaRPr lang="fr-FR"/>
          </a:p>
        </p:txBody>
      </p:sp>
      <p:sp>
        <p:nvSpPr>
          <p:cNvPr id="5" name="Espace réservé du pied de page 4">
            <a:extLst>
              <a:ext uri="{FF2B5EF4-FFF2-40B4-BE49-F238E27FC236}">
                <a16:creationId xmlns:a16="http://schemas.microsoft.com/office/drawing/2014/main" id="{54FDC9BF-4073-96C1-2A0A-7DC9BF88D9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D34D8C7-D7CD-155B-BB20-77C56F7095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CB9340C-60E1-E646-B743-680ABA21BAA0}" type="slidenum">
              <a:rPr lang="fr-FR" smtClean="0"/>
              <a:t>‹#›</a:t>
            </a:fld>
            <a:endParaRPr lang="fr-FR"/>
          </a:p>
        </p:txBody>
      </p:sp>
    </p:spTree>
    <p:extLst>
      <p:ext uri="{BB962C8B-B14F-4D97-AF65-F5344CB8AC3E}">
        <p14:creationId xmlns:p14="http://schemas.microsoft.com/office/powerpoint/2010/main" val="164211430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 id="2147483737" r:id="rId31"/>
  </p:sldLayoutIdLst>
  <p:txStyles>
    <p:titleStyle>
      <a:lvl1pPr algn="l" defTabSz="914400" rtl="0" eaLnBrk="1" latinLnBrk="0" hangingPunct="1">
        <a:lnSpc>
          <a:spcPct val="90000"/>
        </a:lnSpc>
        <a:spcBef>
          <a:spcPct val="0"/>
        </a:spcBef>
        <a:buNone/>
        <a:defRPr sz="4400" b="1" kern="1200">
          <a:solidFill>
            <a:schemeClr val="tx1"/>
          </a:solidFill>
          <a:latin typeface="ClanPro-Bold" panose="020B0804020101020102" pitchFamily="34" charset="-18"/>
          <a:ea typeface="+mj-ea"/>
          <a:cs typeface="+mj-cs"/>
        </a:defRPr>
      </a:lvl1pPr>
    </p:titleStyle>
    <p:bodyStyle>
      <a:lvl1pPr marL="0" indent="0" algn="l" defTabSz="914400" rtl="0" eaLnBrk="1" latinLnBrk="0" hangingPunct="1">
        <a:lnSpc>
          <a:spcPct val="114000"/>
        </a:lnSpc>
        <a:spcBef>
          <a:spcPts val="1000"/>
        </a:spcBef>
        <a:buFont typeface="Arial" panose="020B0604020202020204" pitchFamily="34" charset="0"/>
        <a:buNone/>
        <a:defRPr sz="2800" kern="1200">
          <a:solidFill>
            <a:schemeClr val="tx1"/>
          </a:solidFill>
          <a:latin typeface="ClanPro-Book" panose="020B0604020101020102" pitchFamily="34" charset="-18"/>
          <a:ea typeface="+mn-ea"/>
          <a:cs typeface="+mn-cs"/>
        </a:defRPr>
      </a:lvl1pPr>
      <a:lvl2pPr marL="457200" indent="0" algn="l" defTabSz="914400" rtl="0" eaLnBrk="1" latinLnBrk="0" hangingPunct="1">
        <a:lnSpc>
          <a:spcPct val="114000"/>
        </a:lnSpc>
        <a:spcBef>
          <a:spcPts val="500"/>
        </a:spcBef>
        <a:buFont typeface="Arial" panose="020B0604020202020204" pitchFamily="34" charset="0"/>
        <a:buNone/>
        <a:defRPr sz="2400" kern="1200">
          <a:solidFill>
            <a:schemeClr val="tx1"/>
          </a:solidFill>
          <a:latin typeface="ClanPro-Book" panose="020B0604020101020102" pitchFamily="34" charset="-18"/>
          <a:ea typeface="+mn-ea"/>
          <a:cs typeface="+mn-cs"/>
        </a:defRPr>
      </a:lvl2pPr>
      <a:lvl3pPr marL="914400" indent="0" algn="l" defTabSz="914400" rtl="0" eaLnBrk="1" latinLnBrk="0" hangingPunct="1">
        <a:lnSpc>
          <a:spcPct val="114000"/>
        </a:lnSpc>
        <a:spcBef>
          <a:spcPts val="500"/>
        </a:spcBef>
        <a:buFont typeface="Arial" panose="020B0604020202020204" pitchFamily="34" charset="0"/>
        <a:buNone/>
        <a:defRPr sz="2000" kern="1200">
          <a:solidFill>
            <a:schemeClr val="tx1"/>
          </a:solidFill>
          <a:latin typeface="ClanPro-Book" panose="020B0604020101020102" pitchFamily="34" charset="-18"/>
          <a:ea typeface="+mn-ea"/>
          <a:cs typeface="+mn-cs"/>
        </a:defRPr>
      </a:lvl3pPr>
      <a:lvl4pPr marL="1371600" indent="0" algn="l" defTabSz="914400" rtl="0" eaLnBrk="1" latinLnBrk="0" hangingPunct="1">
        <a:lnSpc>
          <a:spcPct val="114000"/>
        </a:lnSpc>
        <a:spcBef>
          <a:spcPts val="500"/>
        </a:spcBef>
        <a:buFont typeface="Arial" panose="020B0604020202020204" pitchFamily="34" charset="0"/>
        <a:buNone/>
        <a:defRPr sz="1800" kern="1200">
          <a:solidFill>
            <a:schemeClr val="tx1"/>
          </a:solidFill>
          <a:latin typeface="ClanPro-Book" panose="020B0604020101020102" pitchFamily="34" charset="-18"/>
          <a:ea typeface="+mn-ea"/>
          <a:cs typeface="+mn-cs"/>
        </a:defRPr>
      </a:lvl4pPr>
      <a:lvl5pPr marL="1828800" indent="0" algn="l" defTabSz="914400" rtl="0" eaLnBrk="1" latinLnBrk="0" hangingPunct="1">
        <a:lnSpc>
          <a:spcPct val="114000"/>
        </a:lnSpc>
        <a:spcBef>
          <a:spcPts val="500"/>
        </a:spcBef>
        <a:buFont typeface="Arial" panose="020B0604020202020204" pitchFamily="34" charset="0"/>
        <a:buNone/>
        <a:defRPr sz="1800" kern="1200">
          <a:solidFill>
            <a:schemeClr val="tx1"/>
          </a:solidFill>
          <a:latin typeface="ClanPro-Book" panose="020B0604020101020102" pitchFamily="34"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r-H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E617E-8234-43E5-8EEC-2B5090423876}" type="datetimeFigureOut">
              <a:rPr lang="hr-HR" smtClean="0"/>
              <a:t>4.2.2025.</a:t>
            </a:fld>
            <a:endParaRPr lang="hr-H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115F9F-6340-4765-9BAB-B4FDB27D75CA}" type="slidenum">
              <a:rPr lang="hr-HR" smtClean="0"/>
              <a:t>‹#›</a:t>
            </a:fld>
            <a:endParaRPr lang="hr-HR"/>
          </a:p>
        </p:txBody>
      </p:sp>
    </p:spTree>
    <p:extLst>
      <p:ext uri="{BB962C8B-B14F-4D97-AF65-F5344CB8AC3E}">
        <p14:creationId xmlns:p14="http://schemas.microsoft.com/office/powerpoint/2010/main" val="194296737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sr-Latn-RS"/>
              <a:t>Naslov</a:t>
            </a:r>
            <a:endParaRPr lang="LID4096" altLang="sr-Latn-RS"/>
          </a:p>
        </p:txBody>
      </p:sp>
    </p:spTree>
    <p:extLst>
      <p:ext uri="{BB962C8B-B14F-4D97-AF65-F5344CB8AC3E}">
        <p14:creationId xmlns:p14="http://schemas.microsoft.com/office/powerpoint/2010/main" val="222099467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 id="2147483779" r:id="rId24"/>
    <p:sldLayoutId id="2147483780" r:id="rId25"/>
    <p:sldLayoutId id="2147483781" r:id="rId26"/>
    <p:sldLayoutId id="2147483782" r:id="rId27"/>
    <p:sldLayoutId id="2147483783" r:id="rId28"/>
    <p:sldLayoutId id="2147483784" r:id="rId29"/>
    <p:sldLayoutId id="2147483785" r:id="rId30"/>
    <p:sldLayoutId id="2147483786" r:id="rId31"/>
    <p:sldLayoutId id="2147483787" r:id="rId32"/>
    <p:sldLayoutId id="2147483788" r:id="rId33"/>
    <p:sldLayoutId id="2147483789" r:id="rId34"/>
    <p:sldLayoutId id="2147483790" r:id="rId35"/>
  </p:sldLayoutIdLst>
  <p:transition spd="med">
    <p:fade/>
  </p:transition>
  <p:txStyles>
    <p:titleStyle>
      <a:lvl1pPr algn="l" rtl="0" eaLnBrk="0" fontAlgn="base" hangingPunct="0">
        <a:lnSpc>
          <a:spcPct val="90000"/>
        </a:lnSpc>
        <a:spcBef>
          <a:spcPct val="0"/>
        </a:spcBef>
        <a:spcAft>
          <a:spcPct val="0"/>
        </a:spcAft>
        <a:defRPr sz="4000" kern="1200">
          <a:solidFill>
            <a:srgbClr val="39454F"/>
          </a:solidFill>
          <a:latin typeface="Raleway Medium" panose="020B0503030101060003" pitchFamily="34" charset="77"/>
          <a:ea typeface="+mj-ea"/>
          <a:cs typeface="+mj-cs"/>
        </a:defRPr>
      </a:lvl1pPr>
      <a:lvl2pPr algn="l" rtl="0" eaLnBrk="0" fontAlgn="base" hangingPunct="0">
        <a:lnSpc>
          <a:spcPct val="90000"/>
        </a:lnSpc>
        <a:spcBef>
          <a:spcPct val="0"/>
        </a:spcBef>
        <a:spcAft>
          <a:spcPct val="0"/>
        </a:spcAft>
        <a:defRPr sz="4000">
          <a:solidFill>
            <a:srgbClr val="39454F"/>
          </a:solidFill>
          <a:latin typeface="Raleway Medium"/>
        </a:defRPr>
      </a:lvl2pPr>
      <a:lvl3pPr algn="l" rtl="0" eaLnBrk="0" fontAlgn="base" hangingPunct="0">
        <a:lnSpc>
          <a:spcPct val="90000"/>
        </a:lnSpc>
        <a:spcBef>
          <a:spcPct val="0"/>
        </a:spcBef>
        <a:spcAft>
          <a:spcPct val="0"/>
        </a:spcAft>
        <a:defRPr sz="4000">
          <a:solidFill>
            <a:srgbClr val="39454F"/>
          </a:solidFill>
          <a:latin typeface="Raleway Medium"/>
        </a:defRPr>
      </a:lvl3pPr>
      <a:lvl4pPr algn="l" rtl="0" eaLnBrk="0" fontAlgn="base" hangingPunct="0">
        <a:lnSpc>
          <a:spcPct val="90000"/>
        </a:lnSpc>
        <a:spcBef>
          <a:spcPct val="0"/>
        </a:spcBef>
        <a:spcAft>
          <a:spcPct val="0"/>
        </a:spcAft>
        <a:defRPr sz="4000">
          <a:solidFill>
            <a:srgbClr val="39454F"/>
          </a:solidFill>
          <a:latin typeface="Raleway Medium"/>
        </a:defRPr>
      </a:lvl4pPr>
      <a:lvl5pPr algn="l" rtl="0" eaLnBrk="0" fontAlgn="base" hangingPunct="0">
        <a:lnSpc>
          <a:spcPct val="90000"/>
        </a:lnSpc>
        <a:spcBef>
          <a:spcPct val="0"/>
        </a:spcBef>
        <a:spcAft>
          <a:spcPct val="0"/>
        </a:spcAft>
        <a:defRPr sz="4000">
          <a:solidFill>
            <a:srgbClr val="39454F"/>
          </a:solidFill>
          <a:latin typeface="Raleway Medium"/>
        </a:defRPr>
      </a:lvl5pPr>
      <a:lvl6pPr marL="457200" algn="l" rtl="0" fontAlgn="base">
        <a:lnSpc>
          <a:spcPct val="90000"/>
        </a:lnSpc>
        <a:spcBef>
          <a:spcPct val="0"/>
        </a:spcBef>
        <a:spcAft>
          <a:spcPct val="0"/>
        </a:spcAft>
        <a:defRPr sz="4000">
          <a:solidFill>
            <a:srgbClr val="39454F"/>
          </a:solidFill>
          <a:latin typeface="Raleway Medium"/>
        </a:defRPr>
      </a:lvl6pPr>
      <a:lvl7pPr marL="914400" algn="l" rtl="0" fontAlgn="base">
        <a:lnSpc>
          <a:spcPct val="90000"/>
        </a:lnSpc>
        <a:spcBef>
          <a:spcPct val="0"/>
        </a:spcBef>
        <a:spcAft>
          <a:spcPct val="0"/>
        </a:spcAft>
        <a:defRPr sz="4000">
          <a:solidFill>
            <a:srgbClr val="39454F"/>
          </a:solidFill>
          <a:latin typeface="Raleway Medium"/>
        </a:defRPr>
      </a:lvl7pPr>
      <a:lvl8pPr marL="1371600" algn="l" rtl="0" fontAlgn="base">
        <a:lnSpc>
          <a:spcPct val="90000"/>
        </a:lnSpc>
        <a:spcBef>
          <a:spcPct val="0"/>
        </a:spcBef>
        <a:spcAft>
          <a:spcPct val="0"/>
        </a:spcAft>
        <a:defRPr sz="4000">
          <a:solidFill>
            <a:srgbClr val="39454F"/>
          </a:solidFill>
          <a:latin typeface="Raleway Medium"/>
        </a:defRPr>
      </a:lvl8pPr>
      <a:lvl9pPr marL="1828800" algn="l" rtl="0" fontAlgn="base">
        <a:lnSpc>
          <a:spcPct val="90000"/>
        </a:lnSpc>
        <a:spcBef>
          <a:spcPct val="0"/>
        </a:spcBef>
        <a:spcAft>
          <a:spcPct val="0"/>
        </a:spcAft>
        <a:defRPr sz="4000">
          <a:solidFill>
            <a:srgbClr val="39454F"/>
          </a:solidFill>
          <a:latin typeface="Raleway Medium"/>
        </a:defRPr>
      </a:lvl9pPr>
    </p:titleStyle>
    <p:bodyStyle>
      <a:lvl1pPr marL="228600" indent="-228600" algn="l" rtl="0" eaLnBrk="0" fontAlgn="base" hangingPunct="0">
        <a:lnSpc>
          <a:spcPct val="90000"/>
        </a:lnSpc>
        <a:spcBef>
          <a:spcPts val="1000"/>
        </a:spcBef>
        <a:spcAft>
          <a:spcPct val="0"/>
        </a:spcAft>
        <a:buClr>
          <a:schemeClr val="accent1"/>
        </a:buClr>
        <a:buSzPct val="100000"/>
        <a:buFont typeface="Arial" panose="020B0604020202020204" pitchFamily="34" charset="0"/>
        <a:buChar char="•"/>
        <a:defRPr sz="2200" kern="1200">
          <a:solidFill>
            <a:schemeClr val="bg1"/>
          </a:solidFill>
          <a:latin typeface="Raleway Light" panose="020B0403030101060003" pitchFamily="34" charset="77"/>
          <a:ea typeface="+mn-ea"/>
          <a:cs typeface="+mn-cs"/>
        </a:defRPr>
      </a:lvl1pPr>
      <a:lvl2pPr marL="685800" indent="-228600" algn="l" rtl="0" eaLnBrk="0" fontAlgn="base" hangingPunct="0">
        <a:lnSpc>
          <a:spcPct val="90000"/>
        </a:lnSpc>
        <a:spcBef>
          <a:spcPts val="500"/>
        </a:spcBef>
        <a:spcAft>
          <a:spcPct val="0"/>
        </a:spcAft>
        <a:buClr>
          <a:schemeClr val="accent1"/>
        </a:buClr>
        <a:buSzPct val="100000"/>
        <a:buFont typeface="Arial" panose="020B0604020202020204" pitchFamily="34" charset="0"/>
        <a:buChar char="•"/>
        <a:defRPr sz="2200" kern="1200">
          <a:solidFill>
            <a:schemeClr val="bg1"/>
          </a:solidFill>
          <a:latin typeface="Raleway Light" panose="020B0403030101060003" pitchFamily="34" charset="77"/>
          <a:ea typeface="+mn-ea"/>
          <a:cs typeface="+mn-cs"/>
        </a:defRPr>
      </a:lvl2pPr>
      <a:lvl3pPr marL="1143000" indent="-228600" algn="l" rtl="0" eaLnBrk="0" fontAlgn="base" hangingPunct="0">
        <a:lnSpc>
          <a:spcPct val="90000"/>
        </a:lnSpc>
        <a:spcBef>
          <a:spcPts val="500"/>
        </a:spcBef>
        <a:spcAft>
          <a:spcPct val="0"/>
        </a:spcAft>
        <a:buClr>
          <a:schemeClr val="accent1"/>
        </a:buClr>
        <a:buSzPct val="100000"/>
        <a:buFont typeface="Arial" panose="020B0604020202020204" pitchFamily="34" charset="0"/>
        <a:buChar char="•"/>
        <a:defRPr sz="2000" kern="1200">
          <a:solidFill>
            <a:schemeClr val="bg1"/>
          </a:solidFill>
          <a:latin typeface="Raleway Light" panose="020B0403030101060003" pitchFamily="34" charset="77"/>
          <a:ea typeface="+mn-ea"/>
          <a:cs typeface="+mn-cs"/>
        </a:defRPr>
      </a:lvl3pPr>
      <a:lvl4pPr marL="1600200" indent="-228600" algn="l" rtl="0" eaLnBrk="0" fontAlgn="base" hangingPunct="0">
        <a:lnSpc>
          <a:spcPct val="90000"/>
        </a:lnSpc>
        <a:spcBef>
          <a:spcPts val="500"/>
        </a:spcBef>
        <a:spcAft>
          <a:spcPct val="0"/>
        </a:spcAft>
        <a:buClr>
          <a:schemeClr val="accent1"/>
        </a:buClr>
        <a:buSzPct val="100000"/>
        <a:buFont typeface="Arial" panose="020B0604020202020204" pitchFamily="34" charset="0"/>
        <a:buChar char="•"/>
        <a:defRPr kern="1200">
          <a:solidFill>
            <a:schemeClr val="bg1"/>
          </a:solidFill>
          <a:latin typeface="Raleway Light" panose="020B0403030101060003" pitchFamily="34" charset="77"/>
          <a:ea typeface="+mn-ea"/>
          <a:cs typeface="+mn-cs"/>
        </a:defRPr>
      </a:lvl4pPr>
      <a:lvl5pPr marL="2057400" indent="-228600" algn="l" rtl="0" eaLnBrk="0" fontAlgn="base" hangingPunct="0">
        <a:lnSpc>
          <a:spcPct val="90000"/>
        </a:lnSpc>
        <a:spcBef>
          <a:spcPts val="500"/>
        </a:spcBef>
        <a:spcAft>
          <a:spcPct val="0"/>
        </a:spcAft>
        <a:buClr>
          <a:schemeClr val="accent1"/>
        </a:buClr>
        <a:buSzPct val="100000"/>
        <a:buFont typeface="Arial" panose="020B0604020202020204" pitchFamily="34" charset="0"/>
        <a:buChar char="•"/>
        <a:defRPr sz="1600" kern="1200">
          <a:solidFill>
            <a:schemeClr val="bg1"/>
          </a:solidFill>
          <a:latin typeface="Raleway Light" panose="020B04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H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32.xml"/><Relationship Id="rId6" Type="http://schemas.openxmlformats.org/officeDocument/2006/relationships/image" Target="../media/image40.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43.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8.png"/><Relationship Id="rId7" Type="http://schemas.openxmlformats.org/officeDocument/2006/relationships/image" Target="../media/image36.png"/><Relationship Id="rId12" Type="http://schemas.openxmlformats.org/officeDocument/2006/relationships/image" Target="../media/image45.svg"/><Relationship Id="rId2" Type="http://schemas.openxmlformats.org/officeDocument/2006/relationships/image" Target="../media/image30.jpg"/><Relationship Id="rId1" Type="http://schemas.openxmlformats.org/officeDocument/2006/relationships/slideLayout" Target="../slideLayouts/slideLayout32.xml"/><Relationship Id="rId6" Type="http://schemas.openxmlformats.org/officeDocument/2006/relationships/image" Target="../media/image41.svg"/><Relationship Id="rId11" Type="http://schemas.openxmlformats.org/officeDocument/2006/relationships/image" Target="../media/image44.png"/><Relationship Id="rId5" Type="http://schemas.openxmlformats.org/officeDocument/2006/relationships/image" Target="../media/image40.png"/><Relationship Id="rId10" Type="http://schemas.openxmlformats.org/officeDocument/2006/relationships/image" Target="../media/image35.svg"/><Relationship Id="rId4" Type="http://schemas.openxmlformats.org/officeDocument/2006/relationships/image" Target="../media/image39.sv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4.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46.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5.svg"/><Relationship Id="rId9" Type="http://schemas.openxmlformats.org/officeDocument/2006/relationships/image" Target="../media/image46.jpg"/></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0.xml"/></Relationships>
</file>

<file path=ppt/slides/_rels/slide20.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35.svg"/><Relationship Id="rId7" Type="http://schemas.openxmlformats.org/officeDocument/2006/relationships/image" Target="../media/image41.svg"/><Relationship Id="rId2" Type="http://schemas.openxmlformats.org/officeDocument/2006/relationships/image" Target="../media/image34.png"/><Relationship Id="rId1" Type="http://schemas.openxmlformats.org/officeDocument/2006/relationships/slideLayout" Target="../slideLayouts/slideLayout46.xml"/><Relationship Id="rId6" Type="http://schemas.openxmlformats.org/officeDocument/2006/relationships/image" Target="../media/image40.png"/><Relationship Id="rId5" Type="http://schemas.openxmlformats.org/officeDocument/2006/relationships/image" Target="../media/image45.sv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34.pn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91.xml"/><Relationship Id="rId6" Type="http://schemas.openxmlformats.org/officeDocument/2006/relationships/image" Target="../media/image37.svg"/><Relationship Id="rId11" Type="http://schemas.openxmlformats.org/officeDocument/2006/relationships/image" Target="../media/image49.jp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4.png"/><Relationship Id="rId7" Type="http://schemas.openxmlformats.org/officeDocument/2006/relationships/image" Target="../media/image40.png"/><Relationship Id="rId2" Type="http://schemas.openxmlformats.org/officeDocument/2006/relationships/image" Target="../media/image50.jpg"/><Relationship Id="rId1" Type="http://schemas.openxmlformats.org/officeDocument/2006/relationships/slideLayout" Target="../slideLayouts/slideLayout91.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8.xml.rels><?xml version="1.0" encoding="UTF-8" standalone="yes"?>
<Relationships xmlns="http://schemas.openxmlformats.org/package/2006/relationships"><Relationship Id="rId2" Type="http://schemas.openxmlformats.org/officeDocument/2006/relationships/hyperlink" Target="https://mjere.hr/korisnicki-centar/pojmovnik/" TargetMode="External"/><Relationship Id="rId1" Type="http://schemas.openxmlformats.org/officeDocument/2006/relationships/slideLayout" Target="../slideLayouts/slideLayout9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61.xml"/><Relationship Id="rId4" Type="http://schemas.openxmlformats.org/officeDocument/2006/relationships/image" Target="../media/image30.jpg"/></Relationships>
</file>

<file path=ppt/slides/_rels/slide30.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4.png"/><Relationship Id="rId7" Type="http://schemas.openxmlformats.org/officeDocument/2006/relationships/image" Target="../media/image40.png"/><Relationship Id="rId2" Type="http://schemas.openxmlformats.org/officeDocument/2006/relationships/image" Target="../media/image50.jpg"/><Relationship Id="rId1" Type="http://schemas.openxmlformats.org/officeDocument/2006/relationships/slideLayout" Target="../slideLayouts/slideLayout91.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5.xml"/></Relationships>
</file>

<file path=ppt/slides/_rels/slide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14.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14.xml"/><Relationship Id="rId5" Type="http://schemas.openxmlformats.org/officeDocument/2006/relationships/hyperlink" Target="https://mjere.hr/katalog-mjera/zelena-i-digitalna-radna-mjesta/" TargetMode="External"/><Relationship Id="rId4" Type="http://schemas.openxmlformats.org/officeDocument/2006/relationships/hyperlink" Target="https://mjere.hr/app/uploads/2022/11/HZZ_Prirucnik-za-dodjelu-potpora-za-zelena-i-digitalna-radna-mjesta-200722.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32.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192C67-BB24-827B-A7A7-BEF5B2440DFC}"/>
              </a:ext>
            </a:extLst>
          </p:cNvPr>
          <p:cNvSpPr>
            <a:spLocks noGrp="1"/>
          </p:cNvSpPr>
          <p:nvPr>
            <p:ph type="body" sz="quarter" idx="13"/>
          </p:nvPr>
        </p:nvSpPr>
        <p:spPr>
          <a:xfrm>
            <a:off x="491986" y="1008270"/>
            <a:ext cx="6872910" cy="4299226"/>
          </a:xfrm>
        </p:spPr>
        <p:txBody>
          <a:bodyPr/>
          <a:lstStyle/>
          <a:p>
            <a:pPr algn="ctr">
              <a:lnSpc>
                <a:spcPct val="100000"/>
              </a:lnSpc>
            </a:pPr>
            <a:r>
              <a:rPr lang="hr-HR" sz="6000" u="sng" dirty="0">
                <a:effectLst>
                  <a:outerShdw blurRad="38100" dist="38100" dir="2700000" algn="tl">
                    <a:srgbClr val="000000">
                      <a:alpha val="43137"/>
                    </a:srgbClr>
                  </a:outerShdw>
                </a:effectLst>
                <a:latin typeface="ClanPro-Book" panose="020B0604020101020102"/>
              </a:rPr>
              <a:t>ERA MJERA 2025.</a:t>
            </a:r>
          </a:p>
          <a:p>
            <a:pPr algn="ctr">
              <a:lnSpc>
                <a:spcPct val="100000"/>
              </a:lnSpc>
            </a:pPr>
            <a:r>
              <a:rPr lang="hr-HR" sz="6000" dirty="0">
                <a:effectLst>
                  <a:outerShdw blurRad="38100" dist="38100" dir="2700000" algn="tl">
                    <a:srgbClr val="000000">
                      <a:alpha val="43137"/>
                    </a:srgbClr>
                  </a:outerShdw>
                </a:effectLst>
                <a:latin typeface="Arial Narrow" panose="020B0606020202030204" pitchFamily="34" charset="0"/>
              </a:rPr>
              <a:t>MJERE AKTIVNE POLITIKE ZAPOŠLJAVANJA</a:t>
            </a:r>
          </a:p>
          <a:p>
            <a:endParaRPr lang="hr-HR" dirty="0">
              <a:latin typeface="ClanOT-Bold" panose="02000503040000020004" pitchFamily="50" charset="0"/>
            </a:endParaRPr>
          </a:p>
        </p:txBody>
      </p:sp>
    </p:spTree>
    <p:extLst>
      <p:ext uri="{BB962C8B-B14F-4D97-AF65-F5344CB8AC3E}">
        <p14:creationId xmlns:p14="http://schemas.microsoft.com/office/powerpoint/2010/main" val="3315679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476252" y="427383"/>
            <a:ext cx="10536305" cy="5128591"/>
          </a:xfrm>
        </p:spPr>
        <p:txBody>
          <a:bodyPr>
            <a:normAutofit fontScale="92500" lnSpcReduction="20000"/>
          </a:bodyPr>
          <a:lstStyle/>
          <a:p>
            <a:pPr>
              <a:buClr>
                <a:srgbClr val="2794BF"/>
              </a:buClr>
            </a:pPr>
            <a:r>
              <a:rPr lang="hr-HR" sz="3000" b="1" dirty="0">
                <a:latin typeface="Calibri" panose="020F0502020204030204" pitchFamily="34" charset="0"/>
                <a:cs typeface="Calibri" panose="020F0502020204030204" pitchFamily="34" charset="0"/>
              </a:rPr>
              <a:t>Ciljane skupine:</a:t>
            </a:r>
          </a:p>
          <a:p>
            <a:pPr marL="457200" indent="-457200">
              <a:buClr>
                <a:srgbClr val="2794BF"/>
              </a:buClr>
              <a:buFont typeface="+mj-lt"/>
              <a:buAutoNum type="arabicPeriod"/>
            </a:pPr>
            <a:r>
              <a:rPr lang="hr-HR" sz="2400" b="1" dirty="0">
                <a:latin typeface="Calibri" panose="020F0502020204030204" pitchFamily="34" charset="0"/>
                <a:cs typeface="Calibri" panose="020F0502020204030204" pitchFamily="34" charset="0"/>
              </a:rPr>
              <a:t>Osobe u nepovoljnom položaju prijavljene u evidenciji nezaposlenih osoba koju vodi Hrvatski zavod za zapošljavanje</a:t>
            </a:r>
            <a:r>
              <a:rPr lang="hr-HR" dirty="0">
                <a:latin typeface="Calibri" panose="020F0502020204030204" pitchFamily="34" charset="0"/>
                <a:cs typeface="Calibri" panose="020F0502020204030204" pitchFamily="34" charset="0"/>
              </a:rPr>
              <a:t>:</a:t>
            </a:r>
          </a:p>
          <a:p>
            <a:pPr marL="800100" lvl="1" indent="-342900" algn="just">
              <a:spcBef>
                <a:spcPts val="1200"/>
              </a:spcBef>
              <a:buClr>
                <a:srgbClr val="2794BF"/>
              </a:buClr>
              <a:buFont typeface="Wingdings" pitchFamily="2" charset="2"/>
              <a:buChar char="ü"/>
            </a:pPr>
            <a:r>
              <a:rPr lang="hr-HR" dirty="0">
                <a:latin typeface="Calibri" panose="020F0502020204030204" pitchFamily="34" charset="0"/>
                <a:cs typeface="Calibri" panose="020F0502020204030204" pitchFamily="34" charset="0"/>
              </a:rPr>
              <a:t>osobe koje nisu bile zaposlene s redovnom plaćom u posljednjih 6 mjeseci od dana podnošenja zahtjeva (odnosi se na osobe koje su izvan sustava osnovnoškolskog, srednjoškolskog ili visokog obrazovanja više od 6 mjeseca od dana podnošenja zahtjeva)</a:t>
            </a:r>
          </a:p>
          <a:p>
            <a:pPr marL="800100" lvl="1" indent="-342900" algn="just">
              <a:buClr>
                <a:srgbClr val="2794BF"/>
              </a:buClr>
              <a:buFont typeface="Wingdings" pitchFamily="2" charset="2"/>
              <a:buChar char="ü"/>
            </a:pPr>
            <a:r>
              <a:rPr lang="hr-HR" dirty="0">
                <a:latin typeface="Calibri" panose="020F0502020204030204" pitchFamily="34" charset="0"/>
                <a:cs typeface="Calibri" panose="020F0502020204030204" pitchFamily="34" charset="0"/>
              </a:rPr>
              <a:t>osobe koje su u dobi od 15 do 24 godine </a:t>
            </a:r>
          </a:p>
          <a:p>
            <a:pPr marL="800100" lvl="1" indent="-342900" algn="just">
              <a:buClr>
                <a:srgbClr val="2794BF"/>
              </a:buClr>
              <a:buFont typeface="Wingdings" pitchFamily="2" charset="2"/>
              <a:buChar char="ü"/>
            </a:pPr>
            <a:r>
              <a:rPr lang="hr-HR" dirty="0">
                <a:latin typeface="Calibri" panose="020F0502020204030204" pitchFamily="34" charset="0"/>
                <a:cs typeface="Calibri" panose="020F0502020204030204" pitchFamily="34" charset="0"/>
              </a:rPr>
              <a:t>osobe starije od 50 godina </a:t>
            </a:r>
          </a:p>
          <a:p>
            <a:pPr marL="800100" lvl="1" indent="-342900" algn="just">
              <a:buClr>
                <a:srgbClr val="2794BF"/>
              </a:buClr>
              <a:buFont typeface="Wingdings" pitchFamily="2" charset="2"/>
              <a:buChar char="ü"/>
            </a:pPr>
            <a:r>
              <a:rPr lang="hr-HR" dirty="0">
                <a:latin typeface="Calibri" panose="020F0502020204030204" pitchFamily="34" charset="0"/>
                <a:cs typeface="Calibri" panose="020F0502020204030204" pitchFamily="34" charset="0"/>
              </a:rPr>
              <a:t>osobe bez završenog srednjoškolskog obrazovanja</a:t>
            </a:r>
          </a:p>
          <a:p>
            <a:pPr marL="800100" lvl="1" indent="-342900" algn="just">
              <a:buClr>
                <a:srgbClr val="2794BF"/>
              </a:buClr>
              <a:buFont typeface="Wingdings" pitchFamily="2" charset="2"/>
              <a:buChar char="ü"/>
            </a:pPr>
            <a:r>
              <a:rPr lang="hr-HR" dirty="0">
                <a:latin typeface="Calibri" panose="020F0502020204030204" pitchFamily="34" charset="0"/>
                <a:cs typeface="Calibri" panose="020F0502020204030204" pitchFamily="34" charset="0"/>
              </a:rPr>
              <a:t>osobe koje su pripadnici romske nacionalne manjine </a:t>
            </a:r>
          </a:p>
          <a:p>
            <a:pPr marL="800100" lvl="1" indent="-342900" algn="just">
              <a:buClr>
                <a:srgbClr val="2794BF"/>
              </a:buClr>
              <a:buFont typeface="Wingdings" pitchFamily="2" charset="2"/>
              <a:buChar char="ü"/>
            </a:pPr>
            <a:r>
              <a:rPr lang="hr-HR" dirty="0">
                <a:latin typeface="Calibri" panose="020F0502020204030204" pitchFamily="34" charset="0"/>
                <a:cs typeface="Calibri" panose="020F0502020204030204" pitchFamily="34" charset="0"/>
              </a:rPr>
              <a:t>osobe koje nemaju radnog staža, a  zapošljavaju se na poslovima u zanimanju za koje se nisu školovale</a:t>
            </a:r>
          </a:p>
          <a:p>
            <a:endParaRPr lang="hr-HR" dirty="0">
              <a:latin typeface="ClanPro-Book" panose="020B0604020101020102"/>
            </a:endParaRPr>
          </a:p>
        </p:txBody>
      </p:sp>
    </p:spTree>
    <p:extLst>
      <p:ext uri="{BB962C8B-B14F-4D97-AF65-F5344CB8AC3E}">
        <p14:creationId xmlns:p14="http://schemas.microsoft.com/office/powerpoint/2010/main" val="246734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476252" y="427383"/>
            <a:ext cx="11341374" cy="5337313"/>
          </a:xfrm>
        </p:spPr>
        <p:txBody>
          <a:bodyPr>
            <a:normAutofit fontScale="77500" lnSpcReduction="20000"/>
          </a:bodyPr>
          <a:lstStyle/>
          <a:p>
            <a:pPr marL="457200" indent="-457200" algn="just">
              <a:buClr>
                <a:srgbClr val="2794BF"/>
              </a:buClr>
              <a:buFont typeface="+mj-lt"/>
              <a:buAutoNum type="arabicPeriod" startAt="2"/>
            </a:pPr>
            <a:r>
              <a:rPr lang="hr-HR" b="1" dirty="0">
                <a:latin typeface="Calibri" panose="020F0502020204030204" pitchFamily="34" charset="0"/>
                <a:cs typeface="Calibri" panose="020F0502020204030204" pitchFamily="34" charset="0"/>
              </a:rPr>
              <a:t>Osobe u izrazito nepovoljnom položaju prijavljene u evidenciji nezaposlenih osoba koju vodi Hrvatski zavod za zapošljavanje:</a:t>
            </a:r>
          </a:p>
          <a:p>
            <a:pPr marL="971550" lvl="1" indent="-514350" algn="just">
              <a:spcBef>
                <a:spcPts val="1200"/>
              </a:spcBef>
              <a:buFont typeface="+mj-lt"/>
              <a:buAutoNum type="alphaLcParenR"/>
            </a:pPr>
            <a:r>
              <a:rPr lang="hr-HR" sz="2600" dirty="0">
                <a:latin typeface="Calibri" panose="020F0502020204030204" pitchFamily="34" charset="0"/>
                <a:cs typeface="Calibri" panose="020F0502020204030204" pitchFamily="34" charset="0"/>
              </a:rPr>
              <a:t>osobe koje nisu bile zaposlene s redovnom plaćom u posljednjih 24 mjeseca  od dana podnošenja zahtjeva (odnosi se na osobe uključene u program </a:t>
            </a:r>
            <a:r>
              <a:rPr lang="hr-HR" sz="2600" i="1" dirty="0">
                <a:latin typeface="Calibri" panose="020F0502020204030204" pitchFamily="34" charset="0"/>
                <a:cs typeface="Calibri" panose="020F0502020204030204" pitchFamily="34" charset="0"/>
              </a:rPr>
              <a:t>Posao </a:t>
            </a:r>
            <a:r>
              <a:rPr lang="hr-HR" sz="2900" i="1" dirty="0">
                <a:latin typeface="Calibri" panose="020F0502020204030204" pitchFamily="34" charset="0"/>
                <a:cs typeface="Calibri" panose="020F0502020204030204" pitchFamily="34" charset="0"/>
              </a:rPr>
              <a:t>+</a:t>
            </a:r>
            <a:r>
              <a:rPr lang="hr-HR" sz="2600" i="1" dirty="0">
                <a:latin typeface="Calibri" panose="020F0502020204030204" pitchFamily="34" charset="0"/>
                <a:cs typeface="Calibri" panose="020F0502020204030204" pitchFamily="34" charset="0"/>
              </a:rPr>
              <a:t> </a:t>
            </a:r>
            <a:r>
              <a:rPr lang="hr-HR" sz="2600" dirty="0">
                <a:latin typeface="Calibri" panose="020F0502020204030204" pitchFamily="34" charset="0"/>
                <a:cs typeface="Calibri" panose="020F0502020204030204" pitchFamily="34" charset="0"/>
              </a:rPr>
              <a:t>koje su izvan sustava osnovnoškolskog, srednjoškolskog ili visokog obrazovanja više od 24 mjeseca od dana podnošenja zahtjeva)</a:t>
            </a:r>
          </a:p>
          <a:p>
            <a:pPr marL="971550" lvl="1" indent="-514350" algn="just">
              <a:spcBef>
                <a:spcPts val="1200"/>
              </a:spcBef>
              <a:buFont typeface="+mj-lt"/>
              <a:buAutoNum type="alphaLcParenR"/>
            </a:pPr>
            <a:r>
              <a:rPr lang="hr-HR" sz="2600" dirty="0">
                <a:latin typeface="Calibri" panose="020F0502020204030204" pitchFamily="34" charset="0"/>
                <a:cs typeface="Calibri" panose="020F0502020204030204" pitchFamily="34" charset="0"/>
              </a:rPr>
              <a:t>osobe koje nisu bile zaposlene s redovnom plaćom u posljednjih 12 mjeseca  od dana podnošenja zahtjeva (odnosi se na osobe uključene u program </a:t>
            </a:r>
            <a:r>
              <a:rPr lang="hr-HR" sz="2600" i="1" dirty="0">
                <a:latin typeface="Calibri" panose="020F0502020204030204" pitchFamily="34" charset="0"/>
                <a:cs typeface="Calibri" panose="020F0502020204030204" pitchFamily="34" charset="0"/>
              </a:rPr>
              <a:t>Posao </a:t>
            </a:r>
            <a:r>
              <a:rPr lang="hr-HR" sz="2900" i="1" dirty="0">
                <a:latin typeface="Calibri" panose="020F0502020204030204" pitchFamily="34" charset="0"/>
                <a:cs typeface="Calibri" panose="020F0502020204030204" pitchFamily="34" charset="0"/>
              </a:rPr>
              <a:t>+</a:t>
            </a:r>
            <a:r>
              <a:rPr lang="hr-HR" sz="2600" i="1" dirty="0">
                <a:latin typeface="Calibri" panose="020F0502020204030204" pitchFamily="34" charset="0"/>
                <a:cs typeface="Calibri" panose="020F0502020204030204" pitchFamily="34" charset="0"/>
              </a:rPr>
              <a:t> </a:t>
            </a:r>
            <a:r>
              <a:rPr lang="hr-HR" sz="2600" dirty="0">
                <a:latin typeface="Calibri" panose="020F0502020204030204" pitchFamily="34" charset="0"/>
                <a:cs typeface="Calibri" panose="020F0502020204030204" pitchFamily="34" charset="0"/>
              </a:rPr>
              <a:t>koje su izvan sustava osnovnoškolskog, srednjoškolskog ili visokog obrazovanja više od 12 mjeseca od dana podnošenja zahtjeva) i to:</a:t>
            </a:r>
          </a:p>
          <a:p>
            <a:pPr marL="1257300" lvl="2" indent="-342900">
              <a:buClr>
                <a:srgbClr val="2794BF"/>
              </a:buClr>
              <a:buFont typeface="Wingdings" pitchFamily="2" charset="2"/>
              <a:buChar char="ü"/>
            </a:pPr>
            <a:r>
              <a:rPr lang="hr-HR" sz="2300" dirty="0">
                <a:latin typeface="Calibri" panose="020F0502020204030204" pitchFamily="34" charset="0"/>
                <a:cs typeface="Calibri" panose="020F0502020204030204" pitchFamily="34" charset="0"/>
              </a:rPr>
              <a:t>osobe koje su u dobi od 15 do 24</a:t>
            </a:r>
          </a:p>
          <a:p>
            <a:pPr marL="1257300" lvl="2" indent="-342900">
              <a:buClr>
                <a:srgbClr val="2794BF"/>
              </a:buClr>
              <a:buFont typeface="Wingdings" pitchFamily="2" charset="2"/>
              <a:buChar char="ü"/>
            </a:pPr>
            <a:r>
              <a:rPr lang="hr-HR" sz="2300" dirty="0">
                <a:latin typeface="Calibri" panose="020F0502020204030204" pitchFamily="34" charset="0"/>
                <a:cs typeface="Calibri" panose="020F0502020204030204" pitchFamily="34" charset="0"/>
              </a:rPr>
              <a:t>osobe starije od 50 godina</a:t>
            </a:r>
          </a:p>
          <a:p>
            <a:pPr marL="1257300" lvl="2" indent="-342900">
              <a:buClr>
                <a:srgbClr val="2794BF"/>
              </a:buClr>
              <a:buFont typeface="Wingdings" pitchFamily="2" charset="2"/>
              <a:buChar char="ü"/>
            </a:pPr>
            <a:r>
              <a:rPr lang="hr-HR" sz="2300" dirty="0">
                <a:latin typeface="Calibri" panose="020F0502020204030204" pitchFamily="34" charset="0"/>
                <a:cs typeface="Calibri" panose="020F0502020204030204" pitchFamily="34" charset="0"/>
              </a:rPr>
              <a:t>osobe bez završenog srednjoškolskog obrazovanja</a:t>
            </a:r>
          </a:p>
          <a:p>
            <a:pPr marL="1257300" lvl="2" indent="-342900">
              <a:buClr>
                <a:srgbClr val="2794BF"/>
              </a:buClr>
              <a:buFont typeface="Wingdings" pitchFamily="2" charset="2"/>
              <a:buChar char="ü"/>
            </a:pPr>
            <a:r>
              <a:rPr lang="hr-HR" sz="2300" dirty="0">
                <a:latin typeface="Calibri" panose="020F0502020204030204" pitchFamily="34" charset="0"/>
                <a:cs typeface="Calibri" panose="020F0502020204030204" pitchFamily="34" charset="0"/>
              </a:rPr>
              <a:t>osobe koje su pripadnici romske nacionalne manjine</a:t>
            </a:r>
          </a:p>
          <a:p>
            <a:pPr marL="1257300" lvl="2" indent="-342900">
              <a:buClr>
                <a:srgbClr val="2794BF"/>
              </a:buClr>
              <a:buFont typeface="Wingdings" pitchFamily="2" charset="2"/>
              <a:buChar char="ü"/>
            </a:pPr>
            <a:r>
              <a:rPr lang="hr-HR" sz="2300" dirty="0">
                <a:latin typeface="Calibri" panose="020F0502020204030204" pitchFamily="34" charset="0"/>
                <a:cs typeface="Calibri" panose="020F0502020204030204" pitchFamily="34" charset="0"/>
              </a:rPr>
              <a:t>osobe koje nemaju radnog staža, a zapošljavaju se na poslovima u zanimanju za koje se nisu školovale</a:t>
            </a:r>
          </a:p>
          <a:p>
            <a:endParaRPr lang="hr-HR" dirty="0">
              <a:latin typeface="Calibri" panose="020F0502020204030204" pitchFamily="34" charset="0"/>
              <a:cs typeface="Calibri" panose="020F0502020204030204" pitchFamily="34" charset="0"/>
            </a:endParaRPr>
          </a:p>
          <a:p>
            <a:pPr marL="457200" indent="-457200">
              <a:buClr>
                <a:srgbClr val="2794BF"/>
              </a:buClr>
              <a:buFont typeface="+mj-lt"/>
              <a:buAutoNum type="arabicPeriod" startAt="3"/>
            </a:pPr>
            <a:r>
              <a:rPr lang="hr-HR" b="1" dirty="0">
                <a:latin typeface="Calibri" panose="020F0502020204030204" pitchFamily="34" charset="0"/>
                <a:cs typeface="Calibri" panose="020F0502020204030204" pitchFamily="34" charset="0"/>
              </a:rPr>
              <a:t>Osobe s invaliditetom prijavljene u evidenciji nezaposlenih osoba koju vodi Zavod</a:t>
            </a:r>
          </a:p>
          <a:p>
            <a:endParaRPr lang="hr-HR" dirty="0"/>
          </a:p>
        </p:txBody>
      </p:sp>
    </p:spTree>
    <p:extLst>
      <p:ext uri="{BB962C8B-B14F-4D97-AF65-F5344CB8AC3E}">
        <p14:creationId xmlns:p14="http://schemas.microsoft.com/office/powerpoint/2010/main" val="78889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65770" y="457508"/>
            <a:ext cx="8981474" cy="407196"/>
          </a:xfrm>
        </p:spPr>
        <p:txBody>
          <a:bodyPr>
            <a:noAutofit/>
          </a:bodyPr>
          <a:lstStyle/>
          <a:p>
            <a:r>
              <a:rPr lang="hr-HR" sz="3200" b="1" dirty="0">
                <a:latin typeface="Calibri" panose="020F0502020204030204" pitchFamily="34" charset="0"/>
                <a:cs typeface="Calibri" panose="020F0502020204030204" pitchFamily="34" charset="0"/>
              </a:rPr>
              <a:t>Potpore za zapošljavanje - iznosi</a:t>
            </a:r>
          </a:p>
        </p:txBody>
      </p:sp>
      <p:graphicFrame>
        <p:nvGraphicFramePr>
          <p:cNvPr id="4" name="Table 3">
            <a:extLst>
              <a:ext uri="{FF2B5EF4-FFF2-40B4-BE49-F238E27FC236}">
                <a16:creationId xmlns:a16="http://schemas.microsoft.com/office/drawing/2014/main" id="{D3CFAB08-78EA-80BD-8C61-98CBCA41960F}"/>
              </a:ext>
            </a:extLst>
          </p:cNvPr>
          <p:cNvGraphicFramePr>
            <a:graphicFrameLocks noGrp="1"/>
          </p:cNvGraphicFramePr>
          <p:nvPr>
            <p:extLst>
              <p:ext uri="{D42A27DB-BD31-4B8C-83A1-F6EECF244321}">
                <p14:modId xmlns:p14="http://schemas.microsoft.com/office/powerpoint/2010/main" val="2892155362"/>
              </p:ext>
            </p:extLst>
          </p:nvPr>
        </p:nvGraphicFramePr>
        <p:xfrm>
          <a:off x="647704" y="1119329"/>
          <a:ext cx="10875429" cy="4036258"/>
        </p:xfrm>
        <a:graphic>
          <a:graphicData uri="http://schemas.openxmlformats.org/drawingml/2006/table">
            <a:tbl>
              <a:tblPr firstRow="1" firstCol="1" bandRow="1">
                <a:tableStyleId>{5C22544A-7EE6-4342-B048-85BDC9FD1C3A}</a:tableStyleId>
              </a:tblPr>
              <a:tblGrid>
                <a:gridCol w="2186123">
                  <a:extLst>
                    <a:ext uri="{9D8B030D-6E8A-4147-A177-3AD203B41FA5}">
                      <a16:colId xmlns:a16="http://schemas.microsoft.com/office/drawing/2014/main" val="3940291617"/>
                    </a:ext>
                  </a:extLst>
                </a:gridCol>
                <a:gridCol w="1670503">
                  <a:extLst>
                    <a:ext uri="{9D8B030D-6E8A-4147-A177-3AD203B41FA5}">
                      <a16:colId xmlns:a16="http://schemas.microsoft.com/office/drawing/2014/main" val="4217423924"/>
                    </a:ext>
                  </a:extLst>
                </a:gridCol>
                <a:gridCol w="1109737">
                  <a:extLst>
                    <a:ext uri="{9D8B030D-6E8A-4147-A177-3AD203B41FA5}">
                      <a16:colId xmlns:a16="http://schemas.microsoft.com/office/drawing/2014/main" val="3968080072"/>
                    </a:ext>
                  </a:extLst>
                </a:gridCol>
                <a:gridCol w="1266305">
                  <a:extLst>
                    <a:ext uri="{9D8B030D-6E8A-4147-A177-3AD203B41FA5}">
                      <a16:colId xmlns:a16="http://schemas.microsoft.com/office/drawing/2014/main" val="864105977"/>
                    </a:ext>
                  </a:extLst>
                </a:gridCol>
                <a:gridCol w="1063476">
                  <a:extLst>
                    <a:ext uri="{9D8B030D-6E8A-4147-A177-3AD203B41FA5}">
                      <a16:colId xmlns:a16="http://schemas.microsoft.com/office/drawing/2014/main" val="1881944773"/>
                    </a:ext>
                  </a:extLst>
                </a:gridCol>
                <a:gridCol w="1121819">
                  <a:extLst>
                    <a:ext uri="{9D8B030D-6E8A-4147-A177-3AD203B41FA5}">
                      <a16:colId xmlns:a16="http://schemas.microsoft.com/office/drawing/2014/main" val="3820820392"/>
                    </a:ext>
                  </a:extLst>
                </a:gridCol>
                <a:gridCol w="1084631">
                  <a:extLst>
                    <a:ext uri="{9D8B030D-6E8A-4147-A177-3AD203B41FA5}">
                      <a16:colId xmlns:a16="http://schemas.microsoft.com/office/drawing/2014/main" val="2997325241"/>
                    </a:ext>
                  </a:extLst>
                </a:gridCol>
                <a:gridCol w="1372835">
                  <a:extLst>
                    <a:ext uri="{9D8B030D-6E8A-4147-A177-3AD203B41FA5}">
                      <a16:colId xmlns:a16="http://schemas.microsoft.com/office/drawing/2014/main" val="1154932888"/>
                    </a:ext>
                  </a:extLst>
                </a:gridCol>
              </a:tblGrid>
              <a:tr h="884151">
                <a:tc rowSpan="2" gridSpan="2">
                  <a:txBody>
                    <a:bodyPr/>
                    <a:lstStyle/>
                    <a:p>
                      <a:pPr algn="ctr">
                        <a:lnSpc>
                          <a:spcPts val="1800"/>
                        </a:lnSpc>
                        <a:spcAft>
                          <a:spcPts val="1050"/>
                        </a:spcAft>
                      </a:pPr>
                      <a:r>
                        <a:rPr lang="hr-HR" sz="1200" dirty="0">
                          <a:effectLst/>
                          <a:latin typeface="Calibri" panose="020F0502020204030204" pitchFamily="34" charset="0"/>
                          <a:cs typeface="Calibri" panose="020F0502020204030204" pitchFamily="34" charset="0"/>
                        </a:rPr>
                        <a:t> </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71" marR="68571" marT="0" marB="0"/>
                </a:tc>
                <a:tc rowSpan="2" hMerge="1">
                  <a:txBody>
                    <a:bodyPr/>
                    <a:lstStyle/>
                    <a:p>
                      <a:endParaRPr lang="hr-HR"/>
                    </a:p>
                  </a:txBody>
                  <a:tcPr/>
                </a:tc>
                <a:tc gridSpan="2">
                  <a:txBody>
                    <a:bodyPr/>
                    <a:lstStyle/>
                    <a:p>
                      <a:pPr algn="ctr">
                        <a:lnSpc>
                          <a:spcPts val="1800"/>
                        </a:lnSpc>
                        <a:spcAft>
                          <a:spcPts val="1050"/>
                        </a:spcAft>
                      </a:pPr>
                      <a:r>
                        <a:rPr lang="hr-HR" sz="1200" dirty="0">
                          <a:effectLst/>
                          <a:latin typeface="Calibri" panose="020F0502020204030204" pitchFamily="34" charset="0"/>
                          <a:cs typeface="Calibri" panose="020F0502020204030204" pitchFamily="34" charset="0"/>
                        </a:rPr>
                        <a:t>Osoba s osnovnom školom, bez završene osnovne škole i stečene kvalifikacije</a:t>
                      </a:r>
                    </a:p>
                  </a:txBody>
                  <a:tcPr marL="68571" marR="68571" marT="0" marB="0"/>
                </a:tc>
                <a:tc hMerge="1">
                  <a:txBody>
                    <a:bodyPr/>
                    <a:lstStyle/>
                    <a:p>
                      <a:endParaRPr lang="hr-HR"/>
                    </a:p>
                  </a:txBody>
                  <a:tcPr/>
                </a:tc>
                <a:tc gridSpan="2">
                  <a:txBody>
                    <a:bodyPr/>
                    <a:lstStyle/>
                    <a:p>
                      <a:pPr algn="ctr">
                        <a:lnSpc>
                          <a:spcPts val="1800"/>
                        </a:lnSpc>
                        <a:spcAft>
                          <a:spcPts val="1050"/>
                        </a:spcAft>
                      </a:pPr>
                      <a:r>
                        <a:rPr lang="hr-HR" sz="1200" dirty="0">
                          <a:effectLst/>
                          <a:latin typeface="Calibri" panose="020F0502020204030204" pitchFamily="34" charset="0"/>
                          <a:cs typeface="Calibri" panose="020F0502020204030204" pitchFamily="34" charset="0"/>
                        </a:rPr>
                        <a:t>Osoba sa završenim srednjoškolskim obrazovanjem</a:t>
                      </a:r>
                    </a:p>
                    <a:p>
                      <a:pPr algn="ctr">
                        <a:lnSpc>
                          <a:spcPts val="1800"/>
                        </a:lnSpc>
                        <a:spcAft>
                          <a:spcPts val="1050"/>
                        </a:spcAft>
                      </a:pPr>
                      <a:r>
                        <a:rPr lang="en-GB" sz="1200" dirty="0">
                          <a:effectLst/>
                          <a:latin typeface="Calibri" panose="020F0502020204030204" pitchFamily="34" charset="0"/>
                          <a:cs typeface="Calibri" panose="020F0502020204030204" pitchFamily="34" charset="0"/>
                        </a:rPr>
                        <a:t> </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71" marR="68571" marT="0" marB="0"/>
                </a:tc>
                <a:tc hMerge="1">
                  <a:txBody>
                    <a:bodyPr/>
                    <a:lstStyle/>
                    <a:p>
                      <a:endParaRPr lang="hr-HR"/>
                    </a:p>
                  </a:txBody>
                  <a:tcPr/>
                </a:tc>
                <a:tc gridSpan="2">
                  <a:txBody>
                    <a:bodyPr/>
                    <a:lstStyle/>
                    <a:p>
                      <a:pPr algn="ctr">
                        <a:lnSpc>
                          <a:spcPts val="1800"/>
                        </a:lnSpc>
                        <a:spcAft>
                          <a:spcPts val="1050"/>
                        </a:spcAft>
                      </a:pPr>
                      <a:r>
                        <a:rPr lang="hr-HR" sz="1200" dirty="0">
                          <a:effectLst/>
                          <a:latin typeface="Calibri" panose="020F0502020204030204" pitchFamily="34" charset="0"/>
                          <a:cs typeface="Calibri" panose="020F0502020204030204" pitchFamily="34" charset="0"/>
                        </a:rPr>
                        <a:t>Osoba sa zvanjima stečenim                         po programima                         visokoškolskog obrazovanja</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71" marR="68571" marT="0" marB="0"/>
                </a:tc>
                <a:tc hMerge="1">
                  <a:txBody>
                    <a:bodyPr/>
                    <a:lstStyle/>
                    <a:p>
                      <a:endParaRPr lang="hr-HR"/>
                    </a:p>
                  </a:txBody>
                  <a:tcPr/>
                </a:tc>
                <a:extLst>
                  <a:ext uri="{0D108BD9-81ED-4DB2-BD59-A6C34878D82A}">
                    <a16:rowId xmlns:a16="http://schemas.microsoft.com/office/drawing/2014/main" val="3515153954"/>
                  </a:ext>
                </a:extLst>
              </a:tr>
              <a:tr h="576689">
                <a:tc gridSpan="2" vMerge="1">
                  <a:txBody>
                    <a:bodyPr/>
                    <a:lstStyle/>
                    <a:p>
                      <a:endParaRPr lang="hr-HR"/>
                    </a:p>
                  </a:txBody>
                  <a:tcPr/>
                </a:tc>
                <a:tc hMerge="1" vMerge="1">
                  <a:txBody>
                    <a:bodyPr/>
                    <a:lstStyle/>
                    <a:p>
                      <a:endParaRPr lang="hr-HR"/>
                    </a:p>
                  </a:txBody>
                  <a:tcPr/>
                </a:tc>
                <a:tc>
                  <a:txBody>
                    <a:bodyPr/>
                    <a:lstStyle/>
                    <a:p>
                      <a:pPr algn="ctr">
                        <a:lnSpc>
                          <a:spcPts val="1800"/>
                        </a:lnSpc>
                        <a:spcAft>
                          <a:spcPts val="1050"/>
                        </a:spcAft>
                      </a:pPr>
                      <a:r>
                        <a:rPr lang="hr-HR" sz="1100" b="1" dirty="0">
                          <a:solidFill>
                            <a:schemeClr val="bg1"/>
                          </a:solidFill>
                          <a:effectLst/>
                          <a:latin typeface="Calibri" panose="020F0502020204030204" pitchFamily="34" charset="0"/>
                          <a:cs typeface="Calibri" panose="020F0502020204030204" pitchFamily="34" charset="0"/>
                        </a:rPr>
                        <a:t>Redovna</a:t>
                      </a:r>
                      <a:r>
                        <a:rPr lang="hr-HR" sz="1100" b="1" baseline="0" dirty="0">
                          <a:solidFill>
                            <a:schemeClr val="bg1"/>
                          </a:solidFill>
                          <a:effectLst/>
                          <a:latin typeface="Calibri" panose="020F0502020204030204" pitchFamily="34" charset="0"/>
                          <a:cs typeface="Calibri" panose="020F0502020204030204" pitchFamily="34" charset="0"/>
                        </a:rPr>
                        <a:t> potpora</a:t>
                      </a:r>
                      <a:endParaRPr lang="hr-HR" sz="1100" b="1" dirty="0">
                        <a:solidFill>
                          <a:schemeClr val="bg1"/>
                        </a:solidFill>
                        <a:effectLst/>
                        <a:latin typeface="Calibri" panose="020F0502020204030204" pitchFamily="34" charset="0"/>
                        <a:cs typeface="Calibri" panose="020F0502020204030204" pitchFamily="34" charset="0"/>
                      </a:endParaRPr>
                    </a:p>
                  </a:txBody>
                  <a:tcPr marL="68571" marR="68571" marT="0" marB="0">
                    <a:solidFill>
                      <a:schemeClr val="tx2">
                        <a:lumMod val="50000"/>
                        <a:lumOff val="50000"/>
                      </a:schemeClr>
                    </a:solidFill>
                  </a:tcPr>
                </a:tc>
                <a:tc>
                  <a:txBody>
                    <a:bodyPr/>
                    <a:lstStyle/>
                    <a:p>
                      <a:pPr algn="ctr">
                        <a:lnSpc>
                          <a:spcPts val="1800"/>
                        </a:lnSpc>
                        <a:spcAft>
                          <a:spcPts val="1050"/>
                        </a:spcAft>
                      </a:pPr>
                      <a:r>
                        <a:rPr lang="hr-HR" sz="1100" b="1" dirty="0">
                          <a:solidFill>
                            <a:schemeClr val="bg1"/>
                          </a:solidFill>
                          <a:effectLst/>
                          <a:latin typeface="Calibri" panose="020F0502020204030204" pitchFamily="34" charset="0"/>
                          <a:cs typeface="Calibri" panose="020F0502020204030204" pitchFamily="34" charset="0"/>
                        </a:rPr>
                        <a:t>Potpora</a:t>
                      </a:r>
                      <a:r>
                        <a:rPr lang="hr-HR" sz="1100" b="1" baseline="0" dirty="0">
                          <a:solidFill>
                            <a:schemeClr val="bg1"/>
                          </a:solidFill>
                          <a:effectLst/>
                          <a:latin typeface="Calibri" panose="020F0502020204030204" pitchFamily="34" charset="0"/>
                          <a:cs typeface="Calibri" panose="020F0502020204030204" pitchFamily="34" charset="0"/>
                        </a:rPr>
                        <a:t> zeleno/digitalno</a:t>
                      </a:r>
                      <a:endParaRPr lang="hr-HR" sz="1100" b="1" dirty="0">
                        <a:solidFill>
                          <a:schemeClr val="bg1"/>
                        </a:solidFill>
                        <a:effectLst/>
                        <a:latin typeface="Calibri" panose="020F0502020204030204" pitchFamily="34" charset="0"/>
                        <a:cs typeface="Calibri" panose="020F0502020204030204" pitchFamily="34" charset="0"/>
                      </a:endParaRPr>
                    </a:p>
                  </a:txBody>
                  <a:tcPr marL="68571" marR="68571" marT="0" marB="0">
                    <a:solidFill>
                      <a:schemeClr val="accent6">
                        <a:lumMod val="75000"/>
                      </a:schemeClr>
                    </a:solidFill>
                  </a:tcPr>
                </a:tc>
                <a:tc>
                  <a:txBody>
                    <a:bodyPr/>
                    <a:lstStyle/>
                    <a:p>
                      <a:pPr algn="ctr">
                        <a:lnSpc>
                          <a:spcPts val="1800"/>
                        </a:lnSpc>
                        <a:spcAft>
                          <a:spcPts val="1050"/>
                        </a:spcAft>
                      </a:pPr>
                      <a:r>
                        <a:rPr lang="hr-HR" sz="1100" b="1" dirty="0">
                          <a:solidFill>
                            <a:schemeClr val="bg1"/>
                          </a:solidFill>
                          <a:effectLst/>
                          <a:latin typeface="Calibri" panose="020F0502020204030204" pitchFamily="34" charset="0"/>
                          <a:cs typeface="Calibri" panose="020F0502020204030204" pitchFamily="34" charset="0"/>
                        </a:rPr>
                        <a:t>Redovna</a:t>
                      </a:r>
                      <a:r>
                        <a:rPr lang="hr-HR" sz="1100" b="1" baseline="0" dirty="0">
                          <a:solidFill>
                            <a:schemeClr val="bg1"/>
                          </a:solidFill>
                          <a:effectLst/>
                          <a:latin typeface="Calibri" panose="020F0502020204030204" pitchFamily="34" charset="0"/>
                          <a:cs typeface="Calibri" panose="020F0502020204030204" pitchFamily="34" charset="0"/>
                        </a:rPr>
                        <a:t> potpora</a:t>
                      </a:r>
                      <a:endParaRPr lang="hr-HR" sz="1100" b="1" dirty="0">
                        <a:solidFill>
                          <a:schemeClr val="bg1"/>
                        </a:solidFill>
                        <a:effectLst/>
                        <a:latin typeface="Calibri" panose="020F0502020204030204" pitchFamily="34" charset="0"/>
                        <a:cs typeface="Calibri" panose="020F0502020204030204" pitchFamily="34" charset="0"/>
                      </a:endParaRPr>
                    </a:p>
                  </a:txBody>
                  <a:tcPr marL="68571" marR="68571" marT="0" marB="0">
                    <a:solidFill>
                      <a:schemeClr val="tx2">
                        <a:lumMod val="50000"/>
                        <a:lumOff val="50000"/>
                      </a:schemeClr>
                    </a:solidFill>
                  </a:tcPr>
                </a:tc>
                <a:tc>
                  <a:txBody>
                    <a:bodyPr/>
                    <a:lstStyle/>
                    <a:p>
                      <a:pPr algn="ctr">
                        <a:lnSpc>
                          <a:spcPts val="1800"/>
                        </a:lnSpc>
                        <a:spcAft>
                          <a:spcPts val="1050"/>
                        </a:spcAft>
                      </a:pPr>
                      <a:r>
                        <a:rPr lang="hr-HR" sz="1100" b="1" dirty="0">
                          <a:solidFill>
                            <a:schemeClr val="bg1"/>
                          </a:solidFill>
                          <a:effectLst/>
                          <a:latin typeface="Calibri" panose="020F0502020204030204" pitchFamily="34" charset="0"/>
                          <a:cs typeface="Calibri" panose="020F0502020204030204" pitchFamily="34" charset="0"/>
                        </a:rPr>
                        <a:t>Potpora</a:t>
                      </a:r>
                      <a:r>
                        <a:rPr lang="hr-HR" sz="1100" b="1" baseline="0" dirty="0">
                          <a:solidFill>
                            <a:schemeClr val="bg1"/>
                          </a:solidFill>
                          <a:effectLst/>
                          <a:latin typeface="Calibri" panose="020F0502020204030204" pitchFamily="34" charset="0"/>
                          <a:cs typeface="Calibri" panose="020F0502020204030204" pitchFamily="34" charset="0"/>
                        </a:rPr>
                        <a:t> zeleno/digitalno</a:t>
                      </a:r>
                      <a:endParaRPr lang="hr-HR" sz="1100" b="1" dirty="0">
                        <a:solidFill>
                          <a:schemeClr val="bg1"/>
                        </a:solidFill>
                        <a:effectLst/>
                        <a:latin typeface="Calibri" panose="020F0502020204030204" pitchFamily="34" charset="0"/>
                        <a:cs typeface="Calibri" panose="020F0502020204030204" pitchFamily="34" charset="0"/>
                      </a:endParaRPr>
                    </a:p>
                  </a:txBody>
                  <a:tcPr marL="68571" marR="68571" marT="0" marB="0">
                    <a:solidFill>
                      <a:schemeClr val="accent6">
                        <a:lumMod val="75000"/>
                      </a:schemeClr>
                    </a:solidFill>
                  </a:tcPr>
                </a:tc>
                <a:tc>
                  <a:txBody>
                    <a:bodyPr/>
                    <a:lstStyle/>
                    <a:p>
                      <a:pPr algn="ctr">
                        <a:lnSpc>
                          <a:spcPts val="1800"/>
                        </a:lnSpc>
                        <a:spcAft>
                          <a:spcPts val="1050"/>
                        </a:spcAft>
                      </a:pPr>
                      <a:r>
                        <a:rPr lang="hr-HR" sz="1100" b="1" dirty="0">
                          <a:solidFill>
                            <a:schemeClr val="bg1"/>
                          </a:solidFill>
                          <a:effectLst/>
                          <a:latin typeface="Calibri" panose="020F0502020204030204" pitchFamily="34" charset="0"/>
                          <a:cs typeface="Calibri" panose="020F0502020204030204" pitchFamily="34" charset="0"/>
                        </a:rPr>
                        <a:t>Redovna</a:t>
                      </a:r>
                      <a:r>
                        <a:rPr lang="hr-HR" sz="1100" b="1" baseline="0" dirty="0">
                          <a:solidFill>
                            <a:schemeClr val="bg1"/>
                          </a:solidFill>
                          <a:effectLst/>
                          <a:latin typeface="Calibri" panose="020F0502020204030204" pitchFamily="34" charset="0"/>
                          <a:cs typeface="Calibri" panose="020F0502020204030204" pitchFamily="34" charset="0"/>
                        </a:rPr>
                        <a:t> potpora</a:t>
                      </a:r>
                      <a:endParaRPr lang="hr-HR" sz="1100" b="1" dirty="0">
                        <a:solidFill>
                          <a:schemeClr val="bg1"/>
                        </a:solidFill>
                        <a:effectLst/>
                        <a:latin typeface="Calibri" panose="020F0502020204030204" pitchFamily="34" charset="0"/>
                        <a:cs typeface="Calibri" panose="020F0502020204030204" pitchFamily="34" charset="0"/>
                      </a:endParaRPr>
                    </a:p>
                  </a:txBody>
                  <a:tcPr marL="68571" marR="68571" marT="0" marB="0">
                    <a:solidFill>
                      <a:schemeClr val="tx2">
                        <a:lumMod val="50000"/>
                        <a:lumOff val="50000"/>
                      </a:schemeClr>
                    </a:solidFill>
                  </a:tcPr>
                </a:tc>
                <a:tc>
                  <a:txBody>
                    <a:bodyPr/>
                    <a:lstStyle/>
                    <a:p>
                      <a:pPr algn="ctr">
                        <a:lnSpc>
                          <a:spcPts val="1800"/>
                        </a:lnSpc>
                        <a:spcAft>
                          <a:spcPts val="1050"/>
                        </a:spcAft>
                      </a:pPr>
                      <a:r>
                        <a:rPr lang="hr-HR" sz="1100" b="1" dirty="0">
                          <a:solidFill>
                            <a:schemeClr val="bg1"/>
                          </a:solidFill>
                          <a:effectLst/>
                          <a:latin typeface="Calibri" panose="020F0502020204030204" pitchFamily="34" charset="0"/>
                          <a:cs typeface="Calibri" panose="020F0502020204030204" pitchFamily="34" charset="0"/>
                        </a:rPr>
                        <a:t>Potpora</a:t>
                      </a:r>
                      <a:r>
                        <a:rPr lang="hr-HR" sz="1100" b="1" baseline="0" dirty="0">
                          <a:solidFill>
                            <a:schemeClr val="bg1"/>
                          </a:solidFill>
                          <a:effectLst/>
                          <a:latin typeface="Calibri" panose="020F0502020204030204" pitchFamily="34" charset="0"/>
                          <a:cs typeface="Calibri" panose="020F0502020204030204" pitchFamily="34" charset="0"/>
                        </a:rPr>
                        <a:t>  zeleno/digitalno</a:t>
                      </a:r>
                      <a:endParaRPr lang="hr-HR" sz="1100" b="1" dirty="0">
                        <a:solidFill>
                          <a:schemeClr val="bg1"/>
                        </a:solidFill>
                        <a:effectLst/>
                        <a:latin typeface="Calibri" panose="020F0502020204030204" pitchFamily="34" charset="0"/>
                        <a:cs typeface="Calibri" panose="020F0502020204030204" pitchFamily="34" charset="0"/>
                      </a:endParaRPr>
                    </a:p>
                  </a:txBody>
                  <a:tcPr marL="68571" marR="68571" marT="0" marB="0">
                    <a:solidFill>
                      <a:schemeClr val="accent6">
                        <a:lumMod val="75000"/>
                      </a:schemeClr>
                    </a:solidFill>
                  </a:tcPr>
                </a:tc>
                <a:extLst>
                  <a:ext uri="{0D108BD9-81ED-4DB2-BD59-A6C34878D82A}">
                    <a16:rowId xmlns:a16="http://schemas.microsoft.com/office/drawing/2014/main" val="2160213849"/>
                  </a:ext>
                </a:extLst>
              </a:tr>
              <a:tr h="459364">
                <a:tc rowSpan="2">
                  <a:txBody>
                    <a:bodyPr/>
                    <a:lstStyle/>
                    <a:p>
                      <a:pPr algn="ctr">
                        <a:lnSpc>
                          <a:spcPts val="1200"/>
                        </a:lnSpc>
                        <a:spcBef>
                          <a:spcPts val="1200"/>
                        </a:spcBef>
                        <a:spcAft>
                          <a:spcPts val="600"/>
                        </a:spcAft>
                      </a:pPr>
                      <a:endParaRPr lang="hr-HR" sz="1200" dirty="0">
                        <a:effectLst/>
                        <a:latin typeface="Calibri" panose="020F0502020204030204" pitchFamily="34" charset="0"/>
                        <a:cs typeface="Calibri" panose="020F0502020204030204" pitchFamily="34" charset="0"/>
                      </a:endParaRPr>
                    </a:p>
                    <a:p>
                      <a:pPr algn="ctr">
                        <a:lnSpc>
                          <a:spcPts val="1200"/>
                        </a:lnSpc>
                        <a:spcBef>
                          <a:spcPts val="1200"/>
                        </a:spcBef>
                        <a:spcAft>
                          <a:spcPts val="600"/>
                        </a:spcAft>
                      </a:pPr>
                      <a:r>
                        <a:rPr lang="hr-HR" sz="1200" dirty="0">
                          <a:effectLst/>
                          <a:latin typeface="Calibri" panose="020F0502020204030204" pitchFamily="34" charset="0"/>
                          <a:cs typeface="Calibri" panose="020F0502020204030204" pitchFamily="34" charset="0"/>
                        </a:rPr>
                        <a:t>Mjesečni paušalni iznos – s poreznom olakšicom</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71" marR="68571" marT="0" marB="0"/>
                </a:tc>
                <a:tc>
                  <a:txBody>
                    <a:bodyPr/>
                    <a:lstStyle/>
                    <a:p>
                      <a:pPr algn="ctr">
                        <a:lnSpc>
                          <a:spcPts val="1200"/>
                        </a:lnSpc>
                        <a:spcBef>
                          <a:spcPts val="600"/>
                        </a:spcBef>
                        <a:spcAft>
                          <a:spcPts val="600"/>
                        </a:spcAft>
                      </a:pPr>
                      <a:br>
                        <a:rPr lang="hr-HR" sz="1200" dirty="0">
                          <a:effectLst/>
                          <a:latin typeface="Calibri" panose="020F0502020204030204" pitchFamily="34" charset="0"/>
                          <a:cs typeface="Calibri" panose="020F0502020204030204" pitchFamily="34" charset="0"/>
                        </a:rPr>
                      </a:br>
                      <a:r>
                        <a:rPr lang="hr-HR" sz="1400" dirty="0">
                          <a:effectLst/>
                          <a:latin typeface="Calibri" panose="020F0502020204030204" pitchFamily="34" charset="0"/>
                          <a:cs typeface="Calibri" panose="020F0502020204030204" pitchFamily="34" charset="0"/>
                        </a:rPr>
                        <a:t>Ciljana skupina </a:t>
                      </a:r>
                      <a:r>
                        <a:rPr lang="hr-HR" sz="1200" dirty="0">
                          <a:effectLst/>
                          <a:latin typeface="Calibri" panose="020F0502020204030204" pitchFamily="34" charset="0"/>
                          <a:cs typeface="Calibri" panose="020F0502020204030204" pitchFamily="34" charset="0"/>
                        </a:rPr>
                        <a:t>1  i 2</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71" marR="68571" marT="0" marB="0"/>
                </a:tc>
                <a:tc>
                  <a:txBody>
                    <a:bodyPr/>
                    <a:lstStyle/>
                    <a:p>
                      <a:pPr algn="ctr">
                        <a:lnSpc>
                          <a:spcPts val="1200"/>
                        </a:lnSpc>
                        <a:spcBef>
                          <a:spcPts val="600"/>
                        </a:spcBef>
                        <a:spcAft>
                          <a:spcPts val="600"/>
                        </a:spcAft>
                      </a:pPr>
                      <a:r>
                        <a:rPr lang="hr-HR" sz="1200" dirty="0">
                          <a:effectLst/>
                          <a:latin typeface="Calibri" panose="020F0502020204030204" pitchFamily="34" charset="0"/>
                          <a:cs typeface="Calibri" panose="020F0502020204030204" pitchFamily="34" charset="0"/>
                        </a:rPr>
                        <a:t>380 €</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71" marR="68571" marT="0" marB="0" anchor="ctr"/>
                </a:tc>
                <a:tc>
                  <a:txBody>
                    <a:bodyPr/>
                    <a:lstStyle/>
                    <a:p>
                      <a:pPr algn="ctr">
                        <a:lnSpc>
                          <a:spcPts val="1200"/>
                        </a:lnSpc>
                        <a:spcBef>
                          <a:spcPts val="600"/>
                        </a:spcBef>
                        <a:spcAft>
                          <a:spcPts val="600"/>
                        </a:spcAft>
                      </a:pPr>
                      <a:r>
                        <a:rPr lang="hr-HR" sz="1200" dirty="0">
                          <a:effectLst/>
                          <a:latin typeface="Calibri" panose="020F0502020204030204" pitchFamily="34" charset="0"/>
                          <a:cs typeface="Calibri" panose="020F0502020204030204" pitchFamily="34" charset="0"/>
                        </a:rPr>
                        <a:t>430 €</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90" marR="68590" marT="0" marB="0" anchor="ctr"/>
                </a:tc>
                <a:tc>
                  <a:txBody>
                    <a:bodyPr/>
                    <a:lstStyle/>
                    <a:p>
                      <a:pPr algn="ctr">
                        <a:lnSpc>
                          <a:spcPts val="1200"/>
                        </a:lnSpc>
                        <a:spcBef>
                          <a:spcPts val="600"/>
                        </a:spcBef>
                        <a:spcAft>
                          <a:spcPts val="600"/>
                        </a:spcAft>
                      </a:pPr>
                      <a:r>
                        <a:rPr lang="hr-HR" sz="1200" dirty="0">
                          <a:effectLst/>
                          <a:latin typeface="Calibri" panose="020F0502020204030204" pitchFamily="34" charset="0"/>
                          <a:cs typeface="Calibri" panose="020F0502020204030204" pitchFamily="34" charset="0"/>
                        </a:rPr>
                        <a:t>430 €</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71" marR="68571" marT="0" marB="0" anchor="ctr"/>
                </a:tc>
                <a:tc>
                  <a:txBody>
                    <a:bodyPr/>
                    <a:lstStyle/>
                    <a:p>
                      <a:pPr algn="ctr">
                        <a:lnSpc>
                          <a:spcPts val="1200"/>
                        </a:lnSpc>
                        <a:spcBef>
                          <a:spcPts val="600"/>
                        </a:spcBef>
                        <a:spcAft>
                          <a:spcPts val="600"/>
                        </a:spcAft>
                      </a:pPr>
                      <a:r>
                        <a:rPr lang="hr-HR" sz="1200" dirty="0">
                          <a:effectLst/>
                          <a:latin typeface="Calibri" panose="020F0502020204030204" pitchFamily="34" charset="0"/>
                          <a:cs typeface="Calibri" panose="020F0502020204030204" pitchFamily="34" charset="0"/>
                        </a:rPr>
                        <a:t>480 €</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90" marR="68590" marT="0" marB="0" anchor="ctr"/>
                </a:tc>
                <a:tc>
                  <a:txBody>
                    <a:bodyPr/>
                    <a:lstStyle/>
                    <a:p>
                      <a:pPr algn="ctr">
                        <a:lnSpc>
                          <a:spcPts val="1200"/>
                        </a:lnSpc>
                        <a:spcBef>
                          <a:spcPts val="600"/>
                        </a:spcBef>
                        <a:spcAft>
                          <a:spcPts val="600"/>
                        </a:spcAft>
                      </a:pPr>
                      <a:r>
                        <a:rPr lang="hr-HR" sz="1200" dirty="0">
                          <a:effectLst/>
                          <a:latin typeface="Calibri" panose="020F0502020204030204" pitchFamily="34" charset="0"/>
                          <a:cs typeface="Calibri" panose="020F0502020204030204" pitchFamily="34" charset="0"/>
                        </a:rPr>
                        <a:t>530 €</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71" marR="68571" marT="0" marB="0" anchor="ctr"/>
                </a:tc>
                <a:tc>
                  <a:txBody>
                    <a:bodyPr/>
                    <a:lstStyle/>
                    <a:p>
                      <a:pPr algn="ctr">
                        <a:lnSpc>
                          <a:spcPts val="1200"/>
                        </a:lnSpc>
                        <a:spcBef>
                          <a:spcPts val="600"/>
                        </a:spcBef>
                        <a:spcAft>
                          <a:spcPts val="600"/>
                        </a:spcAft>
                      </a:pPr>
                      <a:r>
                        <a:rPr lang="hr-HR" sz="1200" dirty="0">
                          <a:effectLst/>
                          <a:latin typeface="Calibri" panose="020F0502020204030204" pitchFamily="34" charset="0"/>
                          <a:cs typeface="Calibri" panose="020F0502020204030204" pitchFamily="34" charset="0"/>
                        </a:rPr>
                        <a:t>600 €</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90" marR="68590" marT="0" marB="0" anchor="ctr"/>
                </a:tc>
                <a:extLst>
                  <a:ext uri="{0D108BD9-81ED-4DB2-BD59-A6C34878D82A}">
                    <a16:rowId xmlns:a16="http://schemas.microsoft.com/office/drawing/2014/main" val="2231180444"/>
                  </a:ext>
                </a:extLst>
              </a:tr>
              <a:tr h="414867">
                <a:tc vMerge="1">
                  <a:txBody>
                    <a:bodyPr/>
                    <a:lstStyle/>
                    <a:p>
                      <a:endParaRPr lang="hr-HR"/>
                    </a:p>
                  </a:txBody>
                  <a:tcPr/>
                </a:tc>
                <a:tc>
                  <a:txBody>
                    <a:bodyPr/>
                    <a:lstStyle/>
                    <a:p>
                      <a:pPr algn="ctr">
                        <a:lnSpc>
                          <a:spcPts val="1200"/>
                        </a:lnSpc>
                        <a:spcBef>
                          <a:spcPts val="600"/>
                        </a:spcBef>
                        <a:spcAft>
                          <a:spcPts val="600"/>
                        </a:spcAft>
                      </a:pPr>
                      <a:br>
                        <a:rPr lang="hr-HR" sz="1200" dirty="0">
                          <a:effectLst/>
                          <a:latin typeface="Calibri" panose="020F0502020204030204" pitchFamily="34" charset="0"/>
                          <a:cs typeface="Calibri" panose="020F0502020204030204" pitchFamily="34" charset="0"/>
                        </a:rPr>
                      </a:br>
                      <a:r>
                        <a:rPr lang="hr-HR" sz="1400" dirty="0">
                          <a:effectLst/>
                          <a:latin typeface="Calibri" panose="020F0502020204030204" pitchFamily="34" charset="0"/>
                          <a:cs typeface="Calibri" panose="020F0502020204030204" pitchFamily="34" charset="0"/>
                        </a:rPr>
                        <a:t>Ciljana skupina </a:t>
                      </a:r>
                      <a:r>
                        <a:rPr lang="hr-HR" sz="1200" dirty="0">
                          <a:effectLst/>
                          <a:latin typeface="Calibri" panose="020F0502020204030204" pitchFamily="34" charset="0"/>
                          <a:cs typeface="Calibri" panose="020F0502020204030204" pitchFamily="34" charset="0"/>
                        </a:rPr>
                        <a:t>3</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71" marR="68571" marT="0" marB="0"/>
                </a:tc>
                <a:tc>
                  <a:txBody>
                    <a:bodyPr/>
                    <a:lstStyle/>
                    <a:p>
                      <a:pPr algn="ctr">
                        <a:lnSpc>
                          <a:spcPts val="1200"/>
                        </a:lnSpc>
                        <a:spcBef>
                          <a:spcPts val="600"/>
                        </a:spcBef>
                        <a:spcAft>
                          <a:spcPts val="600"/>
                        </a:spcAft>
                      </a:pPr>
                      <a:r>
                        <a:rPr lang="hr-HR" sz="1200" dirty="0">
                          <a:effectLst/>
                          <a:latin typeface="Calibri" panose="020F0502020204030204" pitchFamily="34" charset="0"/>
                          <a:cs typeface="Calibri" panose="020F0502020204030204" pitchFamily="34" charset="0"/>
                        </a:rPr>
                        <a:t>630 €</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71" marR="68571" marT="0" marB="0" anchor="ctr"/>
                </a:tc>
                <a:tc>
                  <a:txBody>
                    <a:bodyPr/>
                    <a:lstStyle/>
                    <a:p>
                      <a:pPr algn="ctr">
                        <a:lnSpc>
                          <a:spcPts val="1200"/>
                        </a:lnSpc>
                        <a:spcBef>
                          <a:spcPts val="600"/>
                        </a:spcBef>
                        <a:spcAft>
                          <a:spcPts val="600"/>
                        </a:spcAft>
                      </a:pPr>
                      <a:r>
                        <a:rPr lang="hr-HR" sz="1200" dirty="0">
                          <a:effectLst/>
                          <a:latin typeface="Calibri" panose="020F0502020204030204" pitchFamily="34" charset="0"/>
                          <a:cs typeface="Calibri" panose="020F0502020204030204" pitchFamily="34" charset="0"/>
                        </a:rPr>
                        <a:t>670 €</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90" marR="68590" marT="0" marB="0" anchor="ctr"/>
                </a:tc>
                <a:tc>
                  <a:txBody>
                    <a:bodyPr/>
                    <a:lstStyle/>
                    <a:p>
                      <a:pPr algn="ctr">
                        <a:lnSpc>
                          <a:spcPts val="1200"/>
                        </a:lnSpc>
                        <a:spcBef>
                          <a:spcPts val="600"/>
                        </a:spcBef>
                        <a:spcAft>
                          <a:spcPts val="600"/>
                        </a:spcAft>
                      </a:pPr>
                      <a:r>
                        <a:rPr lang="hr-HR" sz="1200" dirty="0">
                          <a:effectLst/>
                          <a:latin typeface="Calibri" panose="020F0502020204030204" pitchFamily="34" charset="0"/>
                          <a:cs typeface="Calibri" panose="020F0502020204030204" pitchFamily="34" charset="0"/>
                        </a:rPr>
                        <a:t>700 €</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71" marR="68571" marT="0" marB="0" anchor="ctr"/>
                </a:tc>
                <a:tc>
                  <a:txBody>
                    <a:bodyPr/>
                    <a:lstStyle/>
                    <a:p>
                      <a:pPr algn="ctr">
                        <a:lnSpc>
                          <a:spcPts val="1200"/>
                        </a:lnSpc>
                        <a:spcBef>
                          <a:spcPts val="600"/>
                        </a:spcBef>
                        <a:spcAft>
                          <a:spcPts val="600"/>
                        </a:spcAft>
                      </a:pPr>
                      <a:r>
                        <a:rPr lang="hr-HR" sz="1200" dirty="0">
                          <a:effectLst/>
                          <a:latin typeface="Calibri" panose="020F0502020204030204" pitchFamily="34" charset="0"/>
                          <a:cs typeface="Calibri" panose="020F0502020204030204" pitchFamily="34" charset="0"/>
                        </a:rPr>
                        <a:t>750 €</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90" marR="68590" marT="0" marB="0" anchor="ctr"/>
                </a:tc>
                <a:tc>
                  <a:txBody>
                    <a:bodyPr/>
                    <a:lstStyle/>
                    <a:p>
                      <a:pPr algn="ctr">
                        <a:lnSpc>
                          <a:spcPts val="1200"/>
                        </a:lnSpc>
                        <a:spcBef>
                          <a:spcPts val="600"/>
                        </a:spcBef>
                        <a:spcAft>
                          <a:spcPts val="600"/>
                        </a:spcAft>
                      </a:pPr>
                      <a:r>
                        <a:rPr lang="hr-HR" sz="1200" dirty="0">
                          <a:effectLst/>
                          <a:latin typeface="Calibri" panose="020F0502020204030204" pitchFamily="34" charset="0"/>
                          <a:cs typeface="Calibri" panose="020F0502020204030204" pitchFamily="34" charset="0"/>
                        </a:rPr>
                        <a:t>870 €</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71" marR="68571" marT="0" marB="0" anchor="ctr"/>
                </a:tc>
                <a:tc>
                  <a:txBody>
                    <a:bodyPr/>
                    <a:lstStyle/>
                    <a:p>
                      <a:pPr algn="ctr">
                        <a:lnSpc>
                          <a:spcPts val="1200"/>
                        </a:lnSpc>
                        <a:spcBef>
                          <a:spcPts val="600"/>
                        </a:spcBef>
                        <a:spcAft>
                          <a:spcPts val="600"/>
                        </a:spcAft>
                      </a:pPr>
                      <a:r>
                        <a:rPr lang="hr-HR" sz="1200" dirty="0">
                          <a:effectLst/>
                          <a:latin typeface="Calibri" panose="020F0502020204030204" pitchFamily="34" charset="0"/>
                          <a:cs typeface="Calibri" panose="020F0502020204030204" pitchFamily="34" charset="0"/>
                        </a:rPr>
                        <a:t>940 €</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90" marR="68590" marT="0" marB="0" anchor="ctr"/>
                </a:tc>
                <a:extLst>
                  <a:ext uri="{0D108BD9-81ED-4DB2-BD59-A6C34878D82A}">
                    <a16:rowId xmlns:a16="http://schemas.microsoft.com/office/drawing/2014/main" val="596721538"/>
                  </a:ext>
                </a:extLst>
              </a:tr>
              <a:tr h="448733">
                <a:tc rowSpan="2">
                  <a:txBody>
                    <a:bodyPr/>
                    <a:lstStyle/>
                    <a:p>
                      <a:pPr algn="ctr">
                        <a:lnSpc>
                          <a:spcPts val="1800"/>
                        </a:lnSpc>
                        <a:spcAft>
                          <a:spcPts val="1050"/>
                        </a:spcAft>
                      </a:pPr>
                      <a:br>
                        <a:rPr lang="hr-HR" sz="1200" dirty="0">
                          <a:effectLst/>
                          <a:latin typeface="Calibri" panose="020F0502020204030204" pitchFamily="34" charset="0"/>
                          <a:cs typeface="Calibri" panose="020F0502020204030204" pitchFamily="34" charset="0"/>
                        </a:rPr>
                      </a:br>
                      <a:r>
                        <a:rPr lang="hr-HR" sz="1200" dirty="0">
                          <a:effectLst/>
                          <a:latin typeface="Calibri" panose="020F0502020204030204" pitchFamily="34" charset="0"/>
                          <a:cs typeface="Calibri" panose="020F0502020204030204" pitchFamily="34" charset="0"/>
                        </a:rPr>
                        <a:t>Mjesečni paušalni iznos – bez porezne olakšice </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71" marR="68571" marT="0" marB="0"/>
                </a:tc>
                <a:tc>
                  <a:txBody>
                    <a:bodyPr/>
                    <a:lstStyle/>
                    <a:p>
                      <a:pPr algn="ctr">
                        <a:lnSpc>
                          <a:spcPts val="1200"/>
                        </a:lnSpc>
                        <a:spcBef>
                          <a:spcPts val="0"/>
                        </a:spcBef>
                        <a:spcAft>
                          <a:spcPts val="0"/>
                        </a:spcAft>
                      </a:pPr>
                      <a:br>
                        <a:rPr lang="hr-HR" sz="1200" dirty="0">
                          <a:effectLst/>
                          <a:latin typeface="Calibri" panose="020F0502020204030204" pitchFamily="34" charset="0"/>
                          <a:cs typeface="Calibri" panose="020F0502020204030204" pitchFamily="34" charset="0"/>
                        </a:rPr>
                      </a:br>
                      <a:r>
                        <a:rPr lang="hr-HR" sz="1400" dirty="0">
                          <a:effectLst/>
                          <a:latin typeface="Calibri" panose="020F0502020204030204" pitchFamily="34" charset="0"/>
                          <a:cs typeface="Calibri" panose="020F0502020204030204" pitchFamily="34" charset="0"/>
                        </a:rPr>
                        <a:t>Ciljana skupina </a:t>
                      </a:r>
                      <a:r>
                        <a:rPr lang="hr-HR" sz="1200" dirty="0">
                          <a:effectLst/>
                          <a:latin typeface="Calibri" panose="020F0502020204030204" pitchFamily="34" charset="0"/>
                          <a:cs typeface="Calibri" panose="020F0502020204030204" pitchFamily="34" charset="0"/>
                        </a:rPr>
                        <a:t>1 i 2</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71" marR="68571" marT="0" marB="0"/>
                </a:tc>
                <a:tc>
                  <a:txBody>
                    <a:bodyPr/>
                    <a:lstStyle/>
                    <a:p>
                      <a:pPr algn="ctr">
                        <a:lnSpc>
                          <a:spcPts val="1200"/>
                        </a:lnSpc>
                        <a:spcBef>
                          <a:spcPts val="600"/>
                        </a:spcBef>
                        <a:spcAft>
                          <a:spcPts val="600"/>
                        </a:spcAft>
                      </a:pPr>
                      <a:r>
                        <a:rPr lang="hr-HR" sz="1200" dirty="0">
                          <a:effectLst/>
                          <a:latin typeface="Calibri" panose="020F0502020204030204" pitchFamily="34" charset="0"/>
                          <a:cs typeface="Calibri" panose="020F0502020204030204" pitchFamily="34" charset="0"/>
                        </a:rPr>
                        <a:t>450 €</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71" marR="68571" marT="0" marB="0" anchor="ctr"/>
                </a:tc>
                <a:tc>
                  <a:txBody>
                    <a:bodyPr/>
                    <a:lstStyle/>
                    <a:p>
                      <a:pPr algn="ctr">
                        <a:lnSpc>
                          <a:spcPts val="1200"/>
                        </a:lnSpc>
                        <a:spcBef>
                          <a:spcPts val="600"/>
                        </a:spcBef>
                        <a:spcAft>
                          <a:spcPts val="600"/>
                        </a:spcAft>
                      </a:pPr>
                      <a:r>
                        <a:rPr lang="hr-HR" sz="1200" dirty="0">
                          <a:effectLst/>
                          <a:latin typeface="Calibri" panose="020F0502020204030204" pitchFamily="34" charset="0"/>
                          <a:cs typeface="Calibri" panose="020F0502020204030204" pitchFamily="34" charset="0"/>
                        </a:rPr>
                        <a:t>500 €</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90" marR="68590" marT="0" marB="0" anchor="ctr"/>
                </a:tc>
                <a:tc>
                  <a:txBody>
                    <a:bodyPr/>
                    <a:lstStyle/>
                    <a:p>
                      <a:pPr algn="ctr">
                        <a:lnSpc>
                          <a:spcPts val="1200"/>
                        </a:lnSpc>
                        <a:spcBef>
                          <a:spcPts val="600"/>
                        </a:spcBef>
                        <a:spcAft>
                          <a:spcPts val="600"/>
                        </a:spcAft>
                      </a:pPr>
                      <a:r>
                        <a:rPr lang="hr-HR" sz="1200" dirty="0">
                          <a:effectLst/>
                          <a:latin typeface="Calibri" panose="020F0502020204030204" pitchFamily="34" charset="0"/>
                          <a:cs typeface="Calibri" panose="020F0502020204030204" pitchFamily="34" charset="0"/>
                        </a:rPr>
                        <a:t>500 €</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71" marR="68571" marT="0" marB="0" anchor="ctr"/>
                </a:tc>
                <a:tc>
                  <a:txBody>
                    <a:bodyPr/>
                    <a:lstStyle/>
                    <a:p>
                      <a:pPr algn="ctr">
                        <a:lnSpc>
                          <a:spcPts val="1200"/>
                        </a:lnSpc>
                        <a:spcBef>
                          <a:spcPts val="600"/>
                        </a:spcBef>
                        <a:spcAft>
                          <a:spcPts val="600"/>
                        </a:spcAft>
                      </a:pPr>
                      <a:r>
                        <a:rPr lang="hr-HR" sz="1200" dirty="0">
                          <a:effectLst/>
                          <a:latin typeface="Calibri" panose="020F0502020204030204" pitchFamily="34" charset="0"/>
                          <a:cs typeface="Calibri" panose="020F0502020204030204" pitchFamily="34" charset="0"/>
                        </a:rPr>
                        <a:t>560 €</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90" marR="68590" marT="0" marB="0" anchor="ctr"/>
                </a:tc>
                <a:tc>
                  <a:txBody>
                    <a:bodyPr/>
                    <a:lstStyle/>
                    <a:p>
                      <a:pPr algn="ctr">
                        <a:lnSpc>
                          <a:spcPts val="1200"/>
                        </a:lnSpc>
                        <a:spcBef>
                          <a:spcPts val="600"/>
                        </a:spcBef>
                        <a:spcAft>
                          <a:spcPts val="600"/>
                        </a:spcAft>
                      </a:pPr>
                      <a:r>
                        <a:rPr lang="hr-HR" sz="1200" dirty="0">
                          <a:effectLst/>
                          <a:latin typeface="Calibri" panose="020F0502020204030204" pitchFamily="34" charset="0"/>
                          <a:cs typeface="Calibri" panose="020F0502020204030204" pitchFamily="34" charset="0"/>
                        </a:rPr>
                        <a:t>620 €</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71" marR="68571" marT="0" marB="0" anchor="ctr"/>
                </a:tc>
                <a:tc>
                  <a:txBody>
                    <a:bodyPr/>
                    <a:lstStyle/>
                    <a:p>
                      <a:pPr algn="ctr">
                        <a:lnSpc>
                          <a:spcPts val="1200"/>
                        </a:lnSpc>
                        <a:spcBef>
                          <a:spcPts val="600"/>
                        </a:spcBef>
                        <a:spcAft>
                          <a:spcPts val="600"/>
                        </a:spcAft>
                      </a:pPr>
                      <a:r>
                        <a:rPr lang="hr-HR" sz="1200" dirty="0">
                          <a:effectLst/>
                          <a:latin typeface="Calibri" panose="020F0502020204030204" pitchFamily="34" charset="0"/>
                          <a:cs typeface="Calibri" panose="020F0502020204030204" pitchFamily="34" charset="0"/>
                        </a:rPr>
                        <a:t>700</a:t>
                      </a:r>
                      <a:r>
                        <a:rPr lang="hr-HR" sz="1200" baseline="0" dirty="0">
                          <a:effectLst/>
                          <a:latin typeface="Calibri" panose="020F0502020204030204" pitchFamily="34" charset="0"/>
                          <a:cs typeface="Calibri" panose="020F0502020204030204" pitchFamily="34" charset="0"/>
                        </a:rPr>
                        <a:t> </a:t>
                      </a:r>
                      <a:r>
                        <a:rPr lang="hr-HR" sz="1200" dirty="0">
                          <a:effectLst/>
                          <a:latin typeface="Calibri" panose="020F0502020204030204" pitchFamily="34" charset="0"/>
                          <a:cs typeface="Calibri" panose="020F0502020204030204" pitchFamily="34" charset="0"/>
                        </a:rPr>
                        <a:t>€</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90" marR="68590" marT="0" marB="0" anchor="ctr"/>
                </a:tc>
                <a:extLst>
                  <a:ext uri="{0D108BD9-81ED-4DB2-BD59-A6C34878D82A}">
                    <a16:rowId xmlns:a16="http://schemas.microsoft.com/office/drawing/2014/main" val="3429953228"/>
                  </a:ext>
                </a:extLst>
              </a:tr>
              <a:tr h="491067">
                <a:tc vMerge="1">
                  <a:txBody>
                    <a:bodyPr/>
                    <a:lstStyle/>
                    <a:p>
                      <a:endParaRPr lang="hr-HR"/>
                    </a:p>
                  </a:txBody>
                  <a:tcPr/>
                </a:tc>
                <a:tc>
                  <a:txBody>
                    <a:bodyPr/>
                    <a:lstStyle/>
                    <a:p>
                      <a:pPr algn="ctr">
                        <a:lnSpc>
                          <a:spcPts val="1200"/>
                        </a:lnSpc>
                        <a:spcBef>
                          <a:spcPts val="0"/>
                        </a:spcBef>
                        <a:spcAft>
                          <a:spcPts val="600"/>
                        </a:spcAft>
                      </a:pPr>
                      <a:br>
                        <a:rPr lang="hr-HR" sz="1200" dirty="0">
                          <a:effectLst/>
                          <a:latin typeface="Calibri" panose="020F0502020204030204" pitchFamily="34" charset="0"/>
                          <a:cs typeface="Calibri" panose="020F0502020204030204" pitchFamily="34" charset="0"/>
                        </a:rPr>
                      </a:br>
                      <a:r>
                        <a:rPr lang="hr-HR" sz="1400" dirty="0">
                          <a:effectLst/>
                          <a:latin typeface="Calibri" panose="020F0502020204030204" pitchFamily="34" charset="0"/>
                          <a:cs typeface="Calibri" panose="020F0502020204030204" pitchFamily="34" charset="0"/>
                        </a:rPr>
                        <a:t>Ciljana skupina </a:t>
                      </a:r>
                      <a:r>
                        <a:rPr lang="hr-HR" sz="1200" dirty="0">
                          <a:effectLst/>
                          <a:latin typeface="Calibri" panose="020F0502020204030204" pitchFamily="34" charset="0"/>
                          <a:cs typeface="Calibri" panose="020F0502020204030204" pitchFamily="34" charset="0"/>
                        </a:rPr>
                        <a:t>3</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71" marR="68571" marT="0" marB="0"/>
                </a:tc>
                <a:tc>
                  <a:txBody>
                    <a:bodyPr/>
                    <a:lstStyle/>
                    <a:p>
                      <a:pPr algn="ctr">
                        <a:lnSpc>
                          <a:spcPts val="1200"/>
                        </a:lnSpc>
                        <a:spcBef>
                          <a:spcPts val="600"/>
                        </a:spcBef>
                        <a:spcAft>
                          <a:spcPts val="600"/>
                        </a:spcAft>
                      </a:pPr>
                      <a:r>
                        <a:rPr lang="hr-HR" sz="1200" dirty="0">
                          <a:effectLst/>
                          <a:latin typeface="Calibri" panose="020F0502020204030204" pitchFamily="34" charset="0"/>
                          <a:cs typeface="Calibri" panose="020F0502020204030204" pitchFamily="34" charset="0"/>
                        </a:rPr>
                        <a:t>730 €</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71" marR="68571" marT="0" marB="0" anchor="ctr"/>
                </a:tc>
                <a:tc>
                  <a:txBody>
                    <a:bodyPr/>
                    <a:lstStyle/>
                    <a:p>
                      <a:pPr algn="ctr">
                        <a:lnSpc>
                          <a:spcPts val="1200"/>
                        </a:lnSpc>
                        <a:spcBef>
                          <a:spcPts val="600"/>
                        </a:spcBef>
                        <a:spcAft>
                          <a:spcPts val="600"/>
                        </a:spcAft>
                      </a:pPr>
                      <a:r>
                        <a:rPr lang="hr-HR" sz="1200" dirty="0">
                          <a:effectLst/>
                          <a:latin typeface="Calibri" panose="020F0502020204030204" pitchFamily="34" charset="0"/>
                          <a:cs typeface="Calibri" panose="020F0502020204030204" pitchFamily="34" charset="0"/>
                        </a:rPr>
                        <a:t>790 €</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90" marR="68590" marT="0" marB="0" anchor="ctr"/>
                </a:tc>
                <a:tc>
                  <a:txBody>
                    <a:bodyPr/>
                    <a:lstStyle/>
                    <a:p>
                      <a:pPr algn="ctr">
                        <a:lnSpc>
                          <a:spcPts val="1200"/>
                        </a:lnSpc>
                        <a:spcBef>
                          <a:spcPts val="600"/>
                        </a:spcBef>
                        <a:spcAft>
                          <a:spcPts val="600"/>
                        </a:spcAft>
                      </a:pPr>
                      <a:r>
                        <a:rPr lang="hr-HR" sz="1200" dirty="0">
                          <a:effectLst/>
                          <a:latin typeface="Calibri" panose="020F0502020204030204" pitchFamily="34" charset="0"/>
                          <a:cs typeface="Calibri" panose="020F0502020204030204" pitchFamily="34" charset="0"/>
                        </a:rPr>
                        <a:t>810 €</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71" marR="68571" marT="0" marB="0" anchor="ctr"/>
                </a:tc>
                <a:tc>
                  <a:txBody>
                    <a:bodyPr/>
                    <a:lstStyle/>
                    <a:p>
                      <a:pPr algn="ctr">
                        <a:lnSpc>
                          <a:spcPts val="1200"/>
                        </a:lnSpc>
                        <a:spcBef>
                          <a:spcPts val="600"/>
                        </a:spcBef>
                        <a:spcAft>
                          <a:spcPts val="600"/>
                        </a:spcAft>
                      </a:pPr>
                      <a:r>
                        <a:rPr lang="hr-HR" sz="1200" dirty="0">
                          <a:effectLst/>
                          <a:latin typeface="Calibri" panose="020F0502020204030204" pitchFamily="34" charset="0"/>
                          <a:cs typeface="Calibri" panose="020F0502020204030204" pitchFamily="34" charset="0"/>
                        </a:rPr>
                        <a:t>870 €</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90" marR="68590" marT="0" marB="0" anchor="ctr"/>
                </a:tc>
                <a:tc>
                  <a:txBody>
                    <a:bodyPr/>
                    <a:lstStyle/>
                    <a:p>
                      <a:pPr algn="ctr">
                        <a:lnSpc>
                          <a:spcPts val="1200"/>
                        </a:lnSpc>
                        <a:spcBef>
                          <a:spcPts val="600"/>
                        </a:spcBef>
                        <a:spcAft>
                          <a:spcPts val="600"/>
                        </a:spcAft>
                      </a:pPr>
                      <a:r>
                        <a:rPr lang="hr-HR" sz="1200" dirty="0">
                          <a:effectLst/>
                          <a:latin typeface="Calibri" panose="020F0502020204030204" pitchFamily="34" charset="0"/>
                          <a:cs typeface="Calibri" panose="020F0502020204030204" pitchFamily="34" charset="0"/>
                        </a:rPr>
                        <a:t>1.020 €</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71" marR="68571" marT="0" marB="0" anchor="ctr"/>
                </a:tc>
                <a:tc>
                  <a:txBody>
                    <a:bodyPr/>
                    <a:lstStyle/>
                    <a:p>
                      <a:pPr algn="ctr">
                        <a:lnSpc>
                          <a:spcPts val="1200"/>
                        </a:lnSpc>
                        <a:spcBef>
                          <a:spcPts val="600"/>
                        </a:spcBef>
                        <a:spcAft>
                          <a:spcPts val="600"/>
                        </a:spcAft>
                      </a:pPr>
                      <a:r>
                        <a:rPr lang="hr-HR" sz="1200" dirty="0">
                          <a:effectLst/>
                          <a:latin typeface="Calibri" panose="020F0502020204030204" pitchFamily="34" charset="0"/>
                          <a:cs typeface="Calibri" panose="020F0502020204030204" pitchFamily="34" charset="0"/>
                        </a:rPr>
                        <a:t>1.090 €</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90" marR="68590" marT="0" marB="0" anchor="ctr"/>
                </a:tc>
                <a:extLst>
                  <a:ext uri="{0D108BD9-81ED-4DB2-BD59-A6C34878D82A}">
                    <a16:rowId xmlns:a16="http://schemas.microsoft.com/office/drawing/2014/main" val="1375827116"/>
                  </a:ext>
                </a:extLst>
              </a:tr>
              <a:tr h="761387">
                <a:tc gridSpan="2">
                  <a:txBody>
                    <a:bodyPr/>
                    <a:lstStyle/>
                    <a:p>
                      <a:pPr algn="ctr">
                        <a:lnSpc>
                          <a:spcPts val="1800"/>
                        </a:lnSpc>
                        <a:spcAft>
                          <a:spcPts val="1050"/>
                        </a:spcAft>
                      </a:pPr>
                      <a:br>
                        <a:rPr lang="hr-HR" sz="1200" dirty="0">
                          <a:effectLst/>
                          <a:latin typeface="Calibri" panose="020F0502020204030204" pitchFamily="34" charset="0"/>
                          <a:cs typeface="Calibri" panose="020F0502020204030204" pitchFamily="34" charset="0"/>
                        </a:rPr>
                      </a:br>
                      <a:r>
                        <a:rPr lang="hr-HR" sz="1200" dirty="0">
                          <a:effectLst/>
                          <a:latin typeface="Calibri" panose="020F0502020204030204" pitchFamily="34" charset="0"/>
                          <a:cs typeface="Calibri" panose="020F0502020204030204" pitchFamily="34" charset="0"/>
                        </a:rPr>
                        <a:t>Najniži mjesečni bruto 1 iznos plaće temeljem ugovora o radu za sufinanciranu osobu</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71" marR="68571" marT="0" marB="0"/>
                </a:tc>
                <a:tc hMerge="1">
                  <a:txBody>
                    <a:bodyPr/>
                    <a:lstStyle/>
                    <a:p>
                      <a:endParaRPr lang="hr-HR"/>
                    </a:p>
                  </a:txBody>
                  <a:tcPr/>
                </a:tc>
                <a:tc gridSpan="2">
                  <a:txBody>
                    <a:bodyPr/>
                    <a:lstStyle/>
                    <a:p>
                      <a:pPr algn="ctr">
                        <a:lnSpc>
                          <a:spcPts val="1200"/>
                        </a:lnSpc>
                        <a:spcBef>
                          <a:spcPts val="600"/>
                        </a:spcBef>
                        <a:spcAft>
                          <a:spcPts val="600"/>
                        </a:spcAft>
                      </a:pPr>
                      <a:r>
                        <a:rPr lang="hr-HR" sz="1200" dirty="0">
                          <a:effectLst/>
                          <a:latin typeface="Calibri" panose="020F0502020204030204" pitchFamily="34" charset="0"/>
                          <a:cs typeface="Calibri" panose="020F0502020204030204" pitchFamily="34" charset="0"/>
                        </a:rPr>
                        <a:t>970 € bruto I iznos plaće</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71" marR="68571" marT="0" marB="0" anchor="ctr"/>
                </a:tc>
                <a:tc hMerge="1">
                  <a:txBody>
                    <a:bodyPr/>
                    <a:lstStyle/>
                    <a:p>
                      <a:endParaRPr lang="hr-HR"/>
                    </a:p>
                  </a:txBody>
                  <a:tcPr/>
                </a:tc>
                <a:tc gridSpan="2">
                  <a:txBody>
                    <a:bodyPr/>
                    <a:lstStyle/>
                    <a:p>
                      <a:pPr algn="ctr">
                        <a:lnSpc>
                          <a:spcPts val="1200"/>
                        </a:lnSpc>
                        <a:spcBef>
                          <a:spcPts val="600"/>
                        </a:spcBef>
                        <a:spcAft>
                          <a:spcPts val="600"/>
                        </a:spcAft>
                      </a:pPr>
                      <a:r>
                        <a:rPr lang="hr-HR" sz="1200" dirty="0">
                          <a:effectLst/>
                          <a:latin typeface="Calibri" panose="020F0502020204030204" pitchFamily="34" charset="0"/>
                          <a:cs typeface="Calibri" panose="020F0502020204030204" pitchFamily="34" charset="0"/>
                        </a:rPr>
                        <a:t>1.078,80 € bruto I iznos plaće</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71" marR="68571" marT="0" marB="0" anchor="ctr"/>
                </a:tc>
                <a:tc hMerge="1">
                  <a:txBody>
                    <a:bodyPr/>
                    <a:lstStyle/>
                    <a:p>
                      <a:endParaRPr lang="hr-HR"/>
                    </a:p>
                  </a:txBody>
                  <a:tcPr/>
                </a:tc>
                <a:tc gridSpan="2">
                  <a:txBody>
                    <a:bodyPr/>
                    <a:lstStyle/>
                    <a:p>
                      <a:pPr algn="ctr">
                        <a:lnSpc>
                          <a:spcPts val="1200"/>
                        </a:lnSpc>
                        <a:spcBef>
                          <a:spcPts val="600"/>
                        </a:spcBef>
                        <a:spcAft>
                          <a:spcPts val="600"/>
                        </a:spcAft>
                      </a:pPr>
                      <a:r>
                        <a:rPr lang="hr-HR" sz="1200" dirty="0">
                          <a:effectLst/>
                          <a:latin typeface="Calibri" panose="020F0502020204030204" pitchFamily="34" charset="0"/>
                          <a:cs typeface="Calibri" panose="020F0502020204030204" pitchFamily="34" charset="0"/>
                        </a:rPr>
                        <a:t>1.348,50 € bruto I iznos plaće</a:t>
                      </a:r>
                      <a:endParaRPr lang="hr-HR" sz="1200" dirty="0">
                        <a:effectLst/>
                        <a:latin typeface="Calibri" panose="020F0502020204030204" pitchFamily="34" charset="0"/>
                        <a:ea typeface="Calibri" panose="020F0502020204030204" pitchFamily="34" charset="0"/>
                        <a:cs typeface="Calibri" panose="020F0502020204030204" pitchFamily="34" charset="0"/>
                      </a:endParaRPr>
                    </a:p>
                  </a:txBody>
                  <a:tcPr marL="68571" marR="68571" marT="0" marB="0" anchor="ctr"/>
                </a:tc>
                <a:tc hMerge="1">
                  <a:txBody>
                    <a:bodyPr/>
                    <a:lstStyle/>
                    <a:p>
                      <a:endParaRPr lang="hr-HR"/>
                    </a:p>
                  </a:txBody>
                  <a:tcPr/>
                </a:tc>
                <a:extLst>
                  <a:ext uri="{0D108BD9-81ED-4DB2-BD59-A6C34878D82A}">
                    <a16:rowId xmlns:a16="http://schemas.microsoft.com/office/drawing/2014/main" val="3168208794"/>
                  </a:ext>
                </a:extLst>
              </a:tr>
            </a:tbl>
          </a:graphicData>
        </a:graphic>
      </p:graphicFrame>
    </p:spTree>
    <p:extLst>
      <p:ext uri="{BB962C8B-B14F-4D97-AF65-F5344CB8AC3E}">
        <p14:creationId xmlns:p14="http://schemas.microsoft.com/office/powerpoint/2010/main" val="353346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59447" y="1326098"/>
            <a:ext cx="4484433" cy="2473150"/>
          </a:xfrm>
        </p:spPr>
        <p:txBody>
          <a:bodyPr>
            <a:noAutofit/>
          </a:bodyPr>
          <a:lstStyle/>
          <a:p>
            <a:r>
              <a:rPr lang="hr-HR" sz="3600" b="1" dirty="0"/>
              <a:t>POTPORA ZA ZAPOŠLJAVANJE OSOBA UKLJUČENIH U PROGRAM POSAO+</a:t>
            </a:r>
          </a:p>
        </p:txBody>
      </p:sp>
      <p:sp>
        <p:nvSpPr>
          <p:cNvPr id="13" name="Rectangle 12"/>
          <p:cNvSpPr/>
          <p:nvPr/>
        </p:nvSpPr>
        <p:spPr>
          <a:xfrm>
            <a:off x="727880" y="4633198"/>
            <a:ext cx="3896139" cy="646331"/>
          </a:xfrm>
          <a:prstGeom prst="rect">
            <a:avLst/>
          </a:prstGeom>
        </p:spPr>
        <p:txBody>
          <a:bodyPr wrap="square">
            <a:spAutoFit/>
          </a:bodyPr>
          <a:lstStyle/>
          <a:p>
            <a:pPr marL="285750" indent="-285750" algn="just">
              <a:buFont typeface="Arial" panose="020B0604020202020204" pitchFamily="34" charset="0"/>
              <a:buChar char="•"/>
            </a:pPr>
            <a:r>
              <a:rPr lang="hr-HR" dirty="0">
                <a:solidFill>
                  <a:schemeClr val="bg1"/>
                </a:solidFill>
                <a:latin typeface="Calibri" panose="020F0502020204030204" pitchFamily="34" charset="0"/>
                <a:cs typeface="Calibri" panose="020F0502020204030204" pitchFamily="34" charset="0"/>
              </a:rPr>
              <a:t>potpora male vrijednosti</a:t>
            </a:r>
          </a:p>
          <a:p>
            <a:pPr marL="285750" indent="-285750" algn="just">
              <a:buFont typeface="Arial" panose="020B0604020202020204" pitchFamily="34" charset="0"/>
              <a:buChar char="•"/>
            </a:pPr>
            <a:endParaRPr lang="hr-HR" dirty="0">
              <a:solidFill>
                <a:schemeClr val="bg1"/>
              </a:solidFill>
              <a:latin typeface="Bahnschrift Condensed" panose="020B0502040204020203" pitchFamily="34" charset="0"/>
              <a:cs typeface="Times New Roman" panose="02020603050405020304" pitchFamily="18" charset="0"/>
            </a:endParaRPr>
          </a:p>
        </p:txBody>
      </p:sp>
      <p:pic>
        <p:nvPicPr>
          <p:cNvPr id="14" name="Graphic 3" descr="Daily calendar outline">
            <a:extLst>
              <a:ext uri="{FF2B5EF4-FFF2-40B4-BE49-F238E27FC236}">
                <a16:creationId xmlns:a16="http://schemas.microsoft.com/office/drawing/2014/main" id="{3B98EC46-36CB-58D9-B720-9E7187520C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82373" y="939032"/>
            <a:ext cx="747344" cy="747344"/>
          </a:xfrm>
          <a:prstGeom prst="rect">
            <a:avLst/>
          </a:prstGeom>
        </p:spPr>
      </p:pic>
      <p:sp>
        <p:nvSpPr>
          <p:cNvPr id="15" name="TextBox 14">
            <a:extLst>
              <a:ext uri="{FF2B5EF4-FFF2-40B4-BE49-F238E27FC236}">
                <a16:creationId xmlns:a16="http://schemas.microsoft.com/office/drawing/2014/main" id="{BBBF8D43-5C72-AD80-F41A-5945D0FB89BA}"/>
              </a:ext>
            </a:extLst>
          </p:cNvPr>
          <p:cNvSpPr txBox="1"/>
          <p:nvPr/>
        </p:nvSpPr>
        <p:spPr>
          <a:xfrm>
            <a:off x="6569765" y="939032"/>
            <a:ext cx="5361547" cy="1015663"/>
          </a:xfrm>
          <a:prstGeom prst="rect">
            <a:avLst/>
          </a:prstGeom>
          <a:noFill/>
        </p:spPr>
        <p:txBody>
          <a:bodyPr wrap="square">
            <a:spAutoFit/>
          </a:bodyPr>
          <a:lstStyle/>
          <a:p>
            <a:pPr defTabSz="457200">
              <a:spcBef>
                <a:spcPts val="600"/>
              </a:spcBef>
              <a:spcAft>
                <a:spcPts val="600"/>
              </a:spcAft>
              <a:defRPr/>
            </a:pPr>
            <a:r>
              <a:rPr kumimoji="0" lang="hr-HR" sz="2000" b="0" i="0" u="none" strike="noStrike" kern="0" cap="none" spc="0" normalizeH="0" baseline="0" noProof="0" dirty="0">
                <a:ln>
                  <a:noFill/>
                </a:ln>
                <a:solidFill>
                  <a:schemeClr val="bg2">
                    <a:lumMod val="10000"/>
                  </a:schemeClr>
                </a:solidFill>
                <a:effectLst/>
                <a:uLnTx/>
                <a:uFillTx/>
                <a:latin typeface="Calibri" panose="020F0502020204030204" pitchFamily="34" charset="0"/>
                <a:ea typeface="ADLaM Display" panose="020F0502020204030204" pitchFamily="2" charset="0"/>
                <a:cs typeface="Calibri" panose="020F0502020204030204" pitchFamily="34" charset="0"/>
                <a:sym typeface="Arial"/>
              </a:rPr>
              <a:t>do </a:t>
            </a:r>
            <a:r>
              <a:rPr kumimoji="0" lang="hr-HR" sz="2000" b="1" i="0" u="none" strike="noStrike" kern="0" cap="none" spc="0" normalizeH="0" baseline="0" noProof="0" dirty="0">
                <a:ln>
                  <a:noFill/>
                </a:ln>
                <a:solidFill>
                  <a:schemeClr val="bg2">
                    <a:lumMod val="10000"/>
                  </a:schemeClr>
                </a:solidFill>
                <a:effectLst/>
                <a:uLnTx/>
                <a:uFillTx/>
                <a:latin typeface="Calibri" panose="020F0502020204030204" pitchFamily="34" charset="0"/>
                <a:ea typeface="ADLaM Display" panose="020F0502020204030204" pitchFamily="2" charset="0"/>
                <a:cs typeface="Calibri" panose="020F0502020204030204" pitchFamily="34" charset="0"/>
                <a:sym typeface="Arial"/>
              </a:rPr>
              <a:t>12 mjeseci</a:t>
            </a:r>
            <a:r>
              <a:rPr kumimoji="0" lang="hr-HR" sz="2000" b="0" i="0" u="none" strike="noStrike" kern="0" cap="none" spc="0" normalizeH="0" baseline="0" noProof="0" dirty="0">
                <a:ln>
                  <a:noFill/>
                </a:ln>
                <a:solidFill>
                  <a:schemeClr val="bg2">
                    <a:lumMod val="10000"/>
                  </a:schemeClr>
                </a:solidFill>
                <a:effectLst/>
                <a:uLnTx/>
                <a:uFillTx/>
                <a:latin typeface="Calibri" panose="020F0502020204030204" pitchFamily="34" charset="0"/>
                <a:ea typeface="ADLaM Display" panose="020F0502020204030204" pitchFamily="2" charset="0"/>
                <a:cs typeface="Calibri" panose="020F0502020204030204" pitchFamily="34" charset="0"/>
                <a:sym typeface="Arial"/>
              </a:rPr>
              <a:t>, odnosno </a:t>
            </a:r>
            <a:r>
              <a:rPr kumimoji="0" lang="hr-HR" sz="2000" b="1" i="0" u="none" strike="noStrike" kern="0" cap="none" spc="0" normalizeH="0" baseline="0" noProof="0" dirty="0">
                <a:ln>
                  <a:noFill/>
                </a:ln>
                <a:solidFill>
                  <a:schemeClr val="bg2">
                    <a:lumMod val="10000"/>
                  </a:schemeClr>
                </a:solidFill>
                <a:effectLst/>
                <a:uLnTx/>
                <a:uFillTx/>
                <a:latin typeface="Calibri" panose="020F0502020204030204" pitchFamily="34" charset="0"/>
                <a:ea typeface="ADLaM Display" panose="020F0502020204030204" pitchFamily="2" charset="0"/>
                <a:cs typeface="Calibri" panose="020F0502020204030204" pitchFamily="34" charset="0"/>
                <a:sym typeface="Arial"/>
              </a:rPr>
              <a:t>do 24 mjeseca</a:t>
            </a:r>
            <a:r>
              <a:rPr kumimoji="0" lang="hr-HR" sz="2000" b="0" i="0" u="none" strike="noStrike" kern="0" cap="none" spc="0" normalizeH="0" baseline="0" noProof="0" dirty="0">
                <a:ln>
                  <a:noFill/>
                </a:ln>
                <a:solidFill>
                  <a:schemeClr val="bg2">
                    <a:lumMod val="10000"/>
                  </a:schemeClr>
                </a:solidFill>
                <a:effectLst/>
                <a:uLnTx/>
                <a:uFillTx/>
                <a:latin typeface="Calibri" panose="020F0502020204030204" pitchFamily="34" charset="0"/>
                <a:ea typeface="ADLaM Display" panose="020F0502020204030204" pitchFamily="2" charset="0"/>
                <a:cs typeface="Calibri" panose="020F0502020204030204" pitchFamily="34" charset="0"/>
                <a:sym typeface="Arial"/>
              </a:rPr>
              <a:t> za osobe koje su </a:t>
            </a:r>
            <a:r>
              <a:rPr kumimoji="0" lang="hr-HR" sz="2000" b="1" i="0" u="none" strike="noStrike" kern="0" cap="none" spc="0" normalizeH="0" baseline="0" noProof="0" dirty="0">
                <a:ln>
                  <a:noFill/>
                </a:ln>
                <a:solidFill>
                  <a:schemeClr val="bg2">
                    <a:lumMod val="10000"/>
                  </a:schemeClr>
                </a:solidFill>
                <a:effectLst/>
                <a:uLnTx/>
                <a:uFillTx/>
                <a:latin typeface="Calibri" panose="020F0502020204030204" pitchFamily="34" charset="0"/>
                <a:ea typeface="ADLaM Display" panose="020F0502020204030204" pitchFamily="2" charset="0"/>
                <a:cs typeface="Calibri" panose="020F0502020204030204" pitchFamily="34" charset="0"/>
                <a:sym typeface="Arial"/>
              </a:rPr>
              <a:t>uz rad</a:t>
            </a:r>
            <a:r>
              <a:rPr kumimoji="0" lang="hr-HR" sz="2000" b="0" i="0" u="none" strike="noStrike" kern="0" cap="none" spc="0" normalizeH="0" baseline="0" noProof="0" dirty="0">
                <a:ln>
                  <a:noFill/>
                </a:ln>
                <a:solidFill>
                  <a:schemeClr val="bg2">
                    <a:lumMod val="10000"/>
                  </a:schemeClr>
                </a:solidFill>
                <a:effectLst/>
                <a:uLnTx/>
                <a:uFillTx/>
                <a:latin typeface="Calibri" panose="020F0502020204030204" pitchFamily="34" charset="0"/>
                <a:ea typeface="ADLaM Display" panose="020F0502020204030204" pitchFamily="2" charset="0"/>
                <a:cs typeface="Calibri" panose="020F0502020204030204" pitchFamily="34" charset="0"/>
                <a:sym typeface="Arial"/>
              </a:rPr>
              <a:t> prethodno uključene u program </a:t>
            </a:r>
            <a:r>
              <a:rPr kumimoji="0" lang="hr-HR" sz="2000" b="1" i="0" u="none" strike="noStrike" kern="0" cap="none" spc="0" normalizeH="0" baseline="0" noProof="0" dirty="0">
                <a:ln>
                  <a:noFill/>
                </a:ln>
                <a:solidFill>
                  <a:schemeClr val="bg2">
                    <a:lumMod val="10000"/>
                  </a:schemeClr>
                </a:solidFill>
                <a:effectLst/>
                <a:uLnTx/>
                <a:uFillTx/>
                <a:latin typeface="Calibri" panose="020F0502020204030204" pitchFamily="34" charset="0"/>
                <a:ea typeface="ADLaM Display" panose="020F0502020204030204" pitchFamily="2" charset="0"/>
                <a:cs typeface="Calibri" panose="020F0502020204030204" pitchFamily="34" charset="0"/>
                <a:sym typeface="Arial"/>
              </a:rPr>
              <a:t>stjecanja</a:t>
            </a:r>
            <a:r>
              <a:rPr lang="hr-HR" sz="2000" b="1"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rPr>
              <a:t> </a:t>
            </a:r>
            <a:r>
              <a:rPr kumimoji="0" lang="hr-HR" sz="2000" b="1" i="0" u="none" strike="noStrike" kern="0" cap="none" spc="0" normalizeH="0" baseline="0" noProof="0" dirty="0">
                <a:ln>
                  <a:noFill/>
                </a:ln>
                <a:solidFill>
                  <a:schemeClr val="bg2">
                    <a:lumMod val="10000"/>
                  </a:schemeClr>
                </a:solidFill>
                <a:effectLst/>
                <a:uLnTx/>
                <a:uFillTx/>
                <a:latin typeface="Calibri" panose="020F0502020204030204" pitchFamily="34" charset="0"/>
                <a:ea typeface="ADLaM Display" panose="020F0502020204030204" pitchFamily="2" charset="0"/>
                <a:cs typeface="Calibri" panose="020F0502020204030204" pitchFamily="34" charset="0"/>
                <a:sym typeface="Arial"/>
              </a:rPr>
              <a:t>srednjoškolske kvalifikacije</a:t>
            </a:r>
          </a:p>
        </p:txBody>
      </p:sp>
      <p:pic>
        <p:nvPicPr>
          <p:cNvPr id="16" name="Graphic 6" descr="Bullseye outline">
            <a:extLst>
              <a:ext uri="{FF2B5EF4-FFF2-40B4-BE49-F238E27FC236}">
                <a16:creationId xmlns:a16="http://schemas.microsoft.com/office/drawing/2014/main" id="{642E8916-700D-381E-D7F7-9E018A18F0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82373" y="2297296"/>
            <a:ext cx="747344" cy="747344"/>
          </a:xfrm>
          <a:prstGeom prst="rect">
            <a:avLst/>
          </a:prstGeom>
        </p:spPr>
      </p:pic>
      <p:sp>
        <p:nvSpPr>
          <p:cNvPr id="17" name="TextBox 16">
            <a:extLst>
              <a:ext uri="{FF2B5EF4-FFF2-40B4-BE49-F238E27FC236}">
                <a16:creationId xmlns:a16="http://schemas.microsoft.com/office/drawing/2014/main" id="{3C19E052-19AF-FF47-EF90-9B372AB14C19}"/>
              </a:ext>
            </a:extLst>
          </p:cNvPr>
          <p:cNvSpPr txBox="1"/>
          <p:nvPr/>
        </p:nvSpPr>
        <p:spPr>
          <a:xfrm>
            <a:off x="6566033" y="2293672"/>
            <a:ext cx="5357758" cy="1323439"/>
          </a:xfrm>
          <a:prstGeom prst="rect">
            <a:avLst/>
          </a:prstGeom>
          <a:noFill/>
        </p:spPr>
        <p:txBody>
          <a:bodyPr wrap="square">
            <a:spAutoFit/>
          </a:bodyPr>
          <a:lstStyle/>
          <a:p>
            <a:pPr defTabSz="457200">
              <a:spcBef>
                <a:spcPts val="600"/>
              </a:spcBef>
              <a:spcAft>
                <a:spcPts val="600"/>
              </a:spcAft>
              <a:defRPr/>
            </a:pPr>
            <a:r>
              <a:rPr lang="hr-HR" sz="2000" kern="0" dirty="0">
                <a:solidFill>
                  <a:schemeClr val="bg2">
                    <a:lumMod val="10000"/>
                  </a:schemeClr>
                </a:solidFill>
                <a:effectLst/>
                <a:latin typeface="Calibri" panose="020F0502020204030204" pitchFamily="34" charset="0"/>
                <a:ea typeface="ADLaM Display" panose="020F0502020204030204" pitchFamily="2" charset="0"/>
                <a:cs typeface="Calibri" panose="020F0502020204030204" pitchFamily="34" charset="0"/>
                <a:sym typeface="Arial"/>
              </a:rPr>
              <a:t>p</a:t>
            </a:r>
            <a:r>
              <a:rPr kumimoji="0" lang="hr-HR" sz="2000" i="0" u="none" strike="noStrike" kern="0" cap="none" spc="0" normalizeH="0" baseline="0" noProof="0" dirty="0">
                <a:ln>
                  <a:noFill/>
                </a:ln>
                <a:solidFill>
                  <a:schemeClr val="bg2">
                    <a:lumMod val="10000"/>
                  </a:schemeClr>
                </a:solidFill>
                <a:uLnTx/>
                <a:uFillTx/>
                <a:latin typeface="Calibri" panose="020F0502020204030204" pitchFamily="34" charset="0"/>
                <a:ea typeface="ADLaM Display" panose="020F0502020204030204" pitchFamily="2" charset="0"/>
                <a:cs typeface="Calibri" panose="020F0502020204030204" pitchFamily="34" charset="0"/>
                <a:sym typeface="Arial"/>
              </a:rPr>
              <a:t>oticanje </a:t>
            </a:r>
            <a:r>
              <a:rPr kumimoji="0" lang="hr-HR" sz="2000" b="1" i="0" u="none" strike="noStrike" kern="0" cap="none" spc="0" normalizeH="0" baseline="0" noProof="0" dirty="0">
                <a:ln>
                  <a:noFill/>
                </a:ln>
                <a:solidFill>
                  <a:schemeClr val="bg2">
                    <a:lumMod val="10000"/>
                  </a:schemeClr>
                </a:solidFill>
                <a:uLnTx/>
                <a:uFillTx/>
                <a:latin typeface="Calibri" panose="020F0502020204030204" pitchFamily="34" charset="0"/>
                <a:ea typeface="ADLaM Display" panose="020F0502020204030204" pitchFamily="2" charset="0"/>
                <a:cs typeface="Calibri" panose="020F0502020204030204" pitchFamily="34" charset="0"/>
                <a:sym typeface="Arial"/>
              </a:rPr>
              <a:t>zapošljavanja osoba u izrazito nepovoljnom položaju</a:t>
            </a:r>
            <a:r>
              <a:rPr kumimoji="0" lang="hr-HR" sz="2000" i="0" u="none" strike="noStrike" kern="0" cap="none" spc="0" normalizeH="0" baseline="0" noProof="0" dirty="0">
                <a:ln>
                  <a:noFill/>
                </a:ln>
                <a:solidFill>
                  <a:schemeClr val="bg2">
                    <a:lumMod val="10000"/>
                  </a:schemeClr>
                </a:solidFill>
                <a:uLnTx/>
                <a:uFillTx/>
                <a:latin typeface="Calibri" panose="020F0502020204030204" pitchFamily="34" charset="0"/>
                <a:ea typeface="ADLaM Display" panose="020F0502020204030204" pitchFamily="2" charset="0"/>
                <a:cs typeface="Calibri" panose="020F0502020204030204" pitchFamily="34" charset="0"/>
                <a:sym typeface="Arial"/>
              </a:rPr>
              <a:t> sufinanciranjem</a:t>
            </a:r>
            <a:r>
              <a:rPr kumimoji="0" lang="hr-HR" sz="2000" b="1" i="0" u="none" strike="noStrike" kern="0" cap="none" spc="0" normalizeH="0" baseline="0" noProof="0" dirty="0">
                <a:ln>
                  <a:noFill/>
                </a:ln>
                <a:solidFill>
                  <a:schemeClr val="bg2">
                    <a:lumMod val="10000"/>
                  </a:schemeClr>
                </a:solidFill>
                <a:uLnTx/>
                <a:uFillTx/>
                <a:latin typeface="Calibri" panose="020F0502020204030204" pitchFamily="34" charset="0"/>
                <a:ea typeface="ADLaM Display" panose="020F0502020204030204" pitchFamily="2" charset="0"/>
                <a:cs typeface="Calibri" panose="020F0502020204030204" pitchFamily="34" charset="0"/>
                <a:sym typeface="Arial"/>
              </a:rPr>
              <a:t> 100% troška plaće, </a:t>
            </a:r>
            <a:r>
              <a:rPr kumimoji="0" lang="hr-HR" sz="2000" i="0" u="none" strike="noStrike" kern="0" cap="none" spc="0" normalizeH="0" baseline="0" noProof="0" dirty="0">
                <a:ln>
                  <a:noFill/>
                </a:ln>
                <a:solidFill>
                  <a:schemeClr val="bg2">
                    <a:lumMod val="10000"/>
                  </a:schemeClr>
                </a:solidFill>
                <a:uLnTx/>
                <a:uFillTx/>
                <a:latin typeface="Calibri" panose="020F0502020204030204" pitchFamily="34" charset="0"/>
                <a:ea typeface="ADLaM Display" panose="020F0502020204030204" pitchFamily="2" charset="0"/>
                <a:cs typeface="Calibri" panose="020F0502020204030204" pitchFamily="34" charset="0"/>
                <a:sym typeface="Arial"/>
              </a:rPr>
              <a:t>razmjerno</a:t>
            </a:r>
            <a:r>
              <a:rPr kumimoji="0" lang="hr-HR" sz="2000" i="0" u="none" strike="noStrike" kern="0" cap="none" spc="0" normalizeH="0" noProof="0" dirty="0">
                <a:ln>
                  <a:noFill/>
                </a:ln>
                <a:solidFill>
                  <a:schemeClr val="bg2">
                    <a:lumMod val="10000"/>
                  </a:schemeClr>
                </a:solidFill>
                <a:uLnTx/>
                <a:uFillTx/>
                <a:latin typeface="Calibri" panose="020F0502020204030204" pitchFamily="34" charset="0"/>
                <a:ea typeface="ADLaM Display" panose="020F0502020204030204" pitchFamily="2" charset="0"/>
                <a:cs typeface="Calibri" panose="020F0502020204030204" pitchFamily="34" charset="0"/>
                <a:sym typeface="Arial"/>
              </a:rPr>
              <a:t> ugovorenoj satnici rada i razini obrazovanja</a:t>
            </a:r>
            <a:endParaRPr kumimoji="0" lang="hr-HR" sz="2000" i="0" u="none" strike="noStrike" kern="0" cap="none" spc="0" normalizeH="0" baseline="0" noProof="0" dirty="0">
              <a:ln>
                <a:noFill/>
              </a:ln>
              <a:solidFill>
                <a:schemeClr val="bg2">
                  <a:lumMod val="10000"/>
                </a:schemeClr>
              </a:solidFill>
              <a:uLnTx/>
              <a:uFillTx/>
              <a:latin typeface="Calibri" panose="020F0502020204030204" pitchFamily="34" charset="0"/>
              <a:ea typeface="ADLaM Display" panose="020F0502020204030204" pitchFamily="2" charset="0"/>
              <a:cs typeface="Calibri" panose="020F0502020204030204" pitchFamily="34" charset="0"/>
              <a:sym typeface="Arial"/>
            </a:endParaRPr>
          </a:p>
        </p:txBody>
      </p:sp>
      <p:sp>
        <p:nvSpPr>
          <p:cNvPr id="18" name="TextBox 17">
            <a:extLst>
              <a:ext uri="{FF2B5EF4-FFF2-40B4-BE49-F238E27FC236}">
                <a16:creationId xmlns:a16="http://schemas.microsoft.com/office/drawing/2014/main" id="{B6EF2FE8-A877-0CE2-BABE-1199344FA416}"/>
              </a:ext>
            </a:extLst>
          </p:cNvPr>
          <p:cNvSpPr txBox="1"/>
          <p:nvPr/>
        </p:nvSpPr>
        <p:spPr>
          <a:xfrm>
            <a:off x="6584719" y="3956088"/>
            <a:ext cx="5346593" cy="1015663"/>
          </a:xfrm>
          <a:prstGeom prst="rect">
            <a:avLst/>
          </a:prstGeom>
          <a:noFill/>
        </p:spPr>
        <p:txBody>
          <a:bodyPr wrap="square">
            <a:spAutoFit/>
          </a:bodyPr>
          <a:lstStyle/>
          <a:p>
            <a:pPr defTabSz="457200">
              <a:spcBef>
                <a:spcPts val="600"/>
              </a:spcBef>
              <a:spcAft>
                <a:spcPts val="600"/>
              </a:spcAft>
              <a:defRPr/>
            </a:pPr>
            <a:r>
              <a:rPr kumimoji="0" lang="hr-HR" sz="2000" b="0" i="0" u="none" strike="noStrike" kern="0" cap="none" spc="0" normalizeH="0" baseline="0" noProof="0" dirty="0">
                <a:ln>
                  <a:noFill/>
                </a:ln>
                <a:solidFill>
                  <a:schemeClr val="bg2">
                    <a:lumMod val="10000"/>
                  </a:schemeClr>
                </a:solidFill>
                <a:effectLst/>
                <a:uLnTx/>
                <a:uFillTx/>
                <a:latin typeface="Calibri" panose="020F0502020204030204" pitchFamily="34" charset="0"/>
                <a:ea typeface="ADLaM Display" panose="020F0502020204030204" pitchFamily="2" charset="0"/>
                <a:cs typeface="Calibri" panose="020F0502020204030204" pitchFamily="34" charset="0"/>
                <a:sym typeface="Arial"/>
              </a:rPr>
              <a:t>2025.: </a:t>
            </a:r>
            <a:r>
              <a:rPr kumimoji="0" lang="hr-HR" sz="2000" b="1" i="0" u="none" strike="noStrike" kern="0" cap="none" spc="0" normalizeH="0" baseline="0" noProof="0" dirty="0">
                <a:ln>
                  <a:noFill/>
                </a:ln>
                <a:solidFill>
                  <a:schemeClr val="bg2">
                    <a:lumMod val="10000"/>
                  </a:schemeClr>
                </a:solidFill>
                <a:effectLst/>
                <a:uLnTx/>
                <a:uFillTx/>
                <a:latin typeface="Calibri" panose="020F0502020204030204" pitchFamily="34" charset="0"/>
                <a:ea typeface="ADLaM Display" panose="020F0502020204030204" pitchFamily="2" charset="0"/>
                <a:cs typeface="Calibri" panose="020F0502020204030204" pitchFamily="34" charset="0"/>
                <a:sym typeface="Arial"/>
              </a:rPr>
              <a:t>poslodavci su obvezni zadržati osobu u radnom odnosu minimalno 6 mjeseci </a:t>
            </a:r>
            <a:r>
              <a:rPr kumimoji="0" lang="hr-HR" sz="2000" b="0" i="0" u="none" strike="noStrike" kern="0" cap="none" spc="0" normalizeH="0" baseline="0" noProof="0" dirty="0">
                <a:ln>
                  <a:noFill/>
                </a:ln>
                <a:solidFill>
                  <a:schemeClr val="bg2">
                    <a:lumMod val="10000"/>
                  </a:schemeClr>
                </a:solidFill>
                <a:effectLst/>
                <a:uLnTx/>
                <a:uFillTx/>
                <a:latin typeface="Calibri" panose="020F0502020204030204" pitchFamily="34" charset="0"/>
                <a:ea typeface="ADLaM Display" panose="020F0502020204030204" pitchFamily="2" charset="0"/>
                <a:cs typeface="Calibri" panose="020F0502020204030204" pitchFamily="34" charset="0"/>
                <a:sym typeface="Arial"/>
              </a:rPr>
              <a:t>po isteku financiranja troška plaće putem mjere</a:t>
            </a:r>
            <a:endParaRPr lang="hr-HR" sz="2000"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endParaRPr>
          </a:p>
        </p:txBody>
      </p:sp>
      <p:sp>
        <p:nvSpPr>
          <p:cNvPr id="20" name="TextBox 19">
            <a:extLst>
              <a:ext uri="{FF2B5EF4-FFF2-40B4-BE49-F238E27FC236}">
                <a16:creationId xmlns:a16="http://schemas.microsoft.com/office/drawing/2014/main" id="{32E23823-A8A3-C5B0-E19F-04F33035D96E}"/>
              </a:ext>
            </a:extLst>
          </p:cNvPr>
          <p:cNvSpPr txBox="1"/>
          <p:nvPr/>
        </p:nvSpPr>
        <p:spPr>
          <a:xfrm>
            <a:off x="6577198" y="5279529"/>
            <a:ext cx="5469028" cy="707886"/>
          </a:xfrm>
          <a:prstGeom prst="rect">
            <a:avLst/>
          </a:prstGeom>
          <a:noFill/>
        </p:spPr>
        <p:txBody>
          <a:bodyPr wrap="square">
            <a:spAutoFit/>
          </a:bodyPr>
          <a:lstStyle/>
          <a:p>
            <a:pPr algn="just">
              <a:lnSpc>
                <a:spcPct val="100000"/>
              </a:lnSpc>
              <a:spcBef>
                <a:spcPts val="0"/>
              </a:spcBef>
              <a:spcAft>
                <a:spcPts val="1200"/>
              </a:spcAft>
              <a:defRPr/>
            </a:pPr>
            <a:r>
              <a:rPr kumimoji="0" lang="hr-HR" sz="2000" b="0" i="0" u="none" strike="noStrike" kern="0" cap="none" spc="0" normalizeH="0" baseline="0" noProof="0" dirty="0">
                <a:ln>
                  <a:noFill/>
                </a:ln>
                <a:solidFill>
                  <a:schemeClr val="bg2">
                    <a:lumMod val="10000"/>
                  </a:schemeClr>
                </a:solidFill>
                <a:effectLst/>
                <a:uLnTx/>
                <a:uFillTx/>
                <a:latin typeface="Calibri" panose="020F0502020204030204" pitchFamily="34" charset="0"/>
                <a:ea typeface="ADLaM Display" panose="020F0502020204030204" pitchFamily="2" charset="0"/>
                <a:cs typeface="Calibri" panose="020F0502020204030204" pitchFamily="34" charset="0"/>
                <a:sym typeface="Arial"/>
              </a:rPr>
              <a:t>u 2025. maksimalni iznos potpore: do </a:t>
            </a:r>
            <a:r>
              <a:rPr kumimoji="0" lang="hr-HR" sz="2000" b="1" i="0" u="none" strike="noStrike" kern="0" cap="none" spc="0" normalizeH="0" baseline="0" noProof="0" dirty="0">
                <a:ln>
                  <a:noFill/>
                </a:ln>
                <a:solidFill>
                  <a:schemeClr val="bg2">
                    <a:lumMod val="10000"/>
                  </a:schemeClr>
                </a:solidFill>
                <a:effectLst/>
                <a:uLnTx/>
                <a:uFillTx/>
                <a:latin typeface="Calibri" panose="020F0502020204030204" pitchFamily="34" charset="0"/>
                <a:ea typeface="ADLaM Display" panose="020F0502020204030204" pitchFamily="2" charset="0"/>
                <a:cs typeface="Calibri" panose="020F0502020204030204" pitchFamily="34" charset="0"/>
                <a:sym typeface="Arial"/>
              </a:rPr>
              <a:t>18.852 € </a:t>
            </a:r>
            <a:r>
              <a:rPr kumimoji="0" lang="hr-HR" sz="2000" b="0" i="0" u="none" strike="noStrike" kern="0" cap="none" spc="0" normalizeH="0" baseline="0" noProof="0" dirty="0">
                <a:ln>
                  <a:noFill/>
                </a:ln>
                <a:solidFill>
                  <a:schemeClr val="bg2">
                    <a:lumMod val="10000"/>
                  </a:schemeClr>
                </a:solidFill>
                <a:effectLst/>
                <a:uLnTx/>
                <a:uFillTx/>
                <a:latin typeface="Calibri" panose="020F0502020204030204" pitchFamily="34" charset="0"/>
                <a:ea typeface="ADLaM Display" panose="020F0502020204030204" pitchFamily="2" charset="0"/>
                <a:cs typeface="Calibri" panose="020F0502020204030204" pitchFamily="34" charset="0"/>
                <a:sym typeface="Arial"/>
              </a:rPr>
              <a:t>za godinu dana</a:t>
            </a:r>
            <a:endParaRPr lang="hr-HR" sz="2000" dirty="0">
              <a:solidFill>
                <a:schemeClr val="bg2">
                  <a:lumMod val="10000"/>
                </a:schemeClr>
              </a:solidFill>
              <a:latin typeface="Calibri" panose="020F0502020204030204" pitchFamily="34" charset="0"/>
              <a:cs typeface="Calibri" panose="020F0502020204030204" pitchFamily="34" charset="0"/>
            </a:endParaRPr>
          </a:p>
        </p:txBody>
      </p:sp>
      <p:pic>
        <p:nvPicPr>
          <p:cNvPr id="21" name="Graphic 19" descr="Money outline">
            <a:extLst>
              <a:ext uri="{FF2B5EF4-FFF2-40B4-BE49-F238E27FC236}">
                <a16:creationId xmlns:a16="http://schemas.microsoft.com/office/drawing/2014/main" id="{DF7928BD-B81F-1E24-F602-C9621E7E4F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82373" y="5149939"/>
            <a:ext cx="747344" cy="747344"/>
          </a:xfrm>
          <a:prstGeom prst="rect">
            <a:avLst/>
          </a:prstGeom>
        </p:spPr>
      </p:pic>
      <p:pic>
        <p:nvPicPr>
          <p:cNvPr id="22" name="Graphic 10" descr="Checkbox Checked outline">
            <a:extLst>
              <a:ext uri="{FF2B5EF4-FFF2-40B4-BE49-F238E27FC236}">
                <a16:creationId xmlns:a16="http://schemas.microsoft.com/office/drawing/2014/main" id="{DE7E0D39-7A97-7453-67DF-9A0FDC7B407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63742" y="3799248"/>
            <a:ext cx="984606" cy="984606"/>
          </a:xfrm>
          <a:prstGeom prst="rect">
            <a:avLst/>
          </a:prstGeom>
        </p:spPr>
      </p:pic>
    </p:spTree>
    <p:extLst>
      <p:ext uri="{BB962C8B-B14F-4D97-AF65-F5344CB8AC3E}">
        <p14:creationId xmlns:p14="http://schemas.microsoft.com/office/powerpoint/2010/main" val="49874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6251" y="228931"/>
            <a:ext cx="11011569" cy="1008123"/>
          </a:xfrm>
        </p:spPr>
        <p:txBody>
          <a:bodyPr/>
          <a:lstStyle/>
          <a:p>
            <a:r>
              <a:rPr lang="hr-HR" b="1" dirty="0">
                <a:latin typeface="Calibri" panose="020F0502020204030204" pitchFamily="34" charset="0"/>
                <a:cs typeface="Calibri" panose="020F0502020204030204" pitchFamily="34" charset="0"/>
              </a:rPr>
              <a:t>Ciljane skupine</a:t>
            </a:r>
          </a:p>
        </p:txBody>
      </p:sp>
      <p:sp>
        <p:nvSpPr>
          <p:cNvPr id="5" name="Text Placeholder 4"/>
          <p:cNvSpPr>
            <a:spLocks noGrp="1"/>
          </p:cNvSpPr>
          <p:nvPr>
            <p:ph type="body" sz="quarter" idx="13"/>
          </p:nvPr>
        </p:nvSpPr>
        <p:spPr>
          <a:xfrm>
            <a:off x="476251" y="1468395"/>
            <a:ext cx="11011569" cy="4246605"/>
          </a:xfrm>
        </p:spPr>
        <p:txBody>
          <a:bodyPr>
            <a:normAutofit/>
          </a:bodyPr>
          <a:lstStyle/>
          <a:p>
            <a:pPr lvl="1"/>
            <a:r>
              <a:rPr lang="hr-HR" sz="1800" b="1" dirty="0">
                <a:latin typeface="Calibri" panose="020F0502020204030204" pitchFamily="34" charset="0"/>
                <a:cs typeface="Calibri" panose="020F0502020204030204" pitchFamily="34" charset="0"/>
              </a:rPr>
              <a:t>Osobe prijavljene u evidenciji nezaposlenih osoba koju vodi Zavod: </a:t>
            </a:r>
          </a:p>
          <a:p>
            <a:pPr marL="800100" lvl="1" indent="-342900">
              <a:buFont typeface="+mj-lt"/>
              <a:buAutoNum type="alphaLcPeriod"/>
            </a:pPr>
            <a:r>
              <a:rPr lang="en-US" sz="1800" dirty="0" err="1">
                <a:latin typeface="Calibri" panose="020F0502020204030204" pitchFamily="34" charset="0"/>
                <a:cs typeface="Calibri" panose="020F0502020204030204" pitchFamily="34" charset="0"/>
              </a:rPr>
              <a:t>koje</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nisu</a:t>
            </a:r>
            <a:r>
              <a:rPr lang="en-US" sz="1800" dirty="0">
                <a:latin typeface="Calibri" panose="020F0502020204030204" pitchFamily="34" charset="0"/>
                <a:cs typeface="Calibri" panose="020F0502020204030204" pitchFamily="34" charset="0"/>
              </a:rPr>
              <a:t> bile </a:t>
            </a:r>
            <a:r>
              <a:rPr lang="en-US" sz="1800" dirty="0" err="1">
                <a:latin typeface="Calibri" panose="020F0502020204030204" pitchFamily="34" charset="0"/>
                <a:cs typeface="Calibri" panose="020F0502020204030204" pitchFamily="34" charset="0"/>
              </a:rPr>
              <a:t>zaposlene</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duže</a:t>
            </a:r>
            <a:r>
              <a:rPr lang="en-US" sz="1800" dirty="0">
                <a:latin typeface="Calibri" panose="020F0502020204030204" pitchFamily="34" charset="0"/>
                <a:cs typeface="Calibri" panose="020F0502020204030204" pitchFamily="34" charset="0"/>
              </a:rPr>
              <a:t> od 12 </a:t>
            </a:r>
            <a:r>
              <a:rPr lang="en-US" sz="1800" dirty="0" err="1">
                <a:latin typeface="Calibri" panose="020F0502020204030204" pitchFamily="34" charset="0"/>
                <a:cs typeface="Calibri" panose="020F0502020204030204" pitchFamily="34" charset="0"/>
              </a:rPr>
              <a:t>mjeseci</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i</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prijavljene</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su</a:t>
            </a:r>
            <a:r>
              <a:rPr lang="en-US" sz="1800" dirty="0">
                <a:latin typeface="Calibri" panose="020F0502020204030204" pitchFamily="34" charset="0"/>
                <a:cs typeface="Calibri" panose="020F0502020204030204" pitchFamily="34" charset="0"/>
              </a:rPr>
              <a:t> u </a:t>
            </a:r>
            <a:r>
              <a:rPr lang="hr-HR" sz="1800" dirty="0">
                <a:latin typeface="Calibri" panose="020F0502020204030204" pitchFamily="34" charset="0"/>
                <a:cs typeface="Calibri" panose="020F0502020204030204" pitchFamily="34" charset="0"/>
              </a:rPr>
              <a:t>e</a:t>
            </a:r>
            <a:r>
              <a:rPr lang="en-US" sz="1800" dirty="0" err="1">
                <a:latin typeface="Calibri" panose="020F0502020204030204" pitchFamily="34" charset="0"/>
                <a:cs typeface="Calibri" panose="020F0502020204030204" pitchFamily="34" charset="0"/>
              </a:rPr>
              <a:t>videnciju</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kontinuirano</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unazad</a:t>
            </a:r>
            <a:r>
              <a:rPr lang="en-US" sz="1800" dirty="0">
                <a:latin typeface="Calibri" panose="020F0502020204030204" pitchFamily="34" charset="0"/>
                <a:cs typeface="Calibri" panose="020F0502020204030204" pitchFamily="34" charset="0"/>
              </a:rPr>
              <a:t> 12 </a:t>
            </a:r>
            <a:r>
              <a:rPr lang="en-US" sz="1800" dirty="0" err="1">
                <a:latin typeface="Calibri" panose="020F0502020204030204" pitchFamily="34" charset="0"/>
                <a:cs typeface="Calibri" panose="020F0502020204030204" pitchFamily="34" charset="0"/>
              </a:rPr>
              <a:t>mjeseci</a:t>
            </a:r>
            <a:r>
              <a:rPr lang="en-US" sz="1800" dirty="0">
                <a:latin typeface="Calibri" panose="020F0502020204030204" pitchFamily="34" charset="0"/>
                <a:cs typeface="Calibri" panose="020F0502020204030204" pitchFamily="34" charset="0"/>
              </a:rPr>
              <a:t> od </a:t>
            </a:r>
            <a:r>
              <a:rPr lang="en-US" sz="1800" dirty="0" err="1">
                <a:latin typeface="Calibri" panose="020F0502020204030204" pitchFamily="34" charset="0"/>
                <a:cs typeface="Calibri" panose="020F0502020204030204" pitchFamily="34" charset="0"/>
              </a:rPr>
              <a:t>podnošenja</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zahtjeva</a:t>
            </a:r>
            <a:endParaRPr lang="hr-HR" sz="1800" dirty="0">
              <a:latin typeface="Calibri" panose="020F0502020204030204" pitchFamily="34" charset="0"/>
              <a:cs typeface="Calibri" panose="020F0502020204030204" pitchFamily="34" charset="0"/>
            </a:endParaRPr>
          </a:p>
          <a:p>
            <a:pPr marL="800100" lvl="1" indent="-342900">
              <a:buFont typeface="+mj-lt"/>
              <a:buAutoNum type="alphaLcPeriod"/>
            </a:pPr>
            <a:r>
              <a:rPr lang="en-US" sz="1800" dirty="0" err="1">
                <a:latin typeface="Calibri" panose="020F0502020204030204" pitchFamily="34" charset="0"/>
                <a:cs typeface="Calibri" panose="020F0502020204030204" pitchFamily="34" charset="0"/>
              </a:rPr>
              <a:t>koje</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nemaju</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srednjoškolsku</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kvalifikaciju</a:t>
            </a:r>
            <a:r>
              <a:rPr lang="en-US" sz="1800" dirty="0">
                <a:latin typeface="Calibri" panose="020F0502020204030204" pitchFamily="34" charset="0"/>
                <a:cs typeface="Calibri" panose="020F0502020204030204" pitchFamily="34" charset="0"/>
              </a:rPr>
              <a:t> </a:t>
            </a:r>
            <a:endParaRPr lang="hr-HR" sz="1800" dirty="0">
              <a:latin typeface="Calibri" panose="020F0502020204030204" pitchFamily="34" charset="0"/>
              <a:cs typeface="Calibri" panose="020F0502020204030204" pitchFamily="34" charset="0"/>
            </a:endParaRPr>
          </a:p>
          <a:p>
            <a:pPr marL="800100" lvl="1" indent="-342900">
              <a:buFont typeface="+mj-lt"/>
              <a:buAutoNum type="alphaLcPeriod"/>
            </a:pPr>
            <a:r>
              <a:rPr lang="en-US" sz="1800" dirty="0" err="1">
                <a:latin typeface="Calibri" panose="020F0502020204030204" pitchFamily="34" charset="0"/>
                <a:cs typeface="Calibri" panose="020F0502020204030204" pitchFamily="34" charset="0"/>
              </a:rPr>
              <a:t>koje</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su</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korisnici</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zajamčene</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minimalne</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naknade</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prema</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propisu</a:t>
            </a:r>
            <a:r>
              <a:rPr lang="en-US" sz="1800" dirty="0">
                <a:latin typeface="Calibri" panose="020F0502020204030204" pitchFamily="34" charset="0"/>
                <a:cs typeface="Calibri" panose="020F0502020204030204" pitchFamily="34" charset="0"/>
              </a:rPr>
              <a:t> o </a:t>
            </a:r>
            <a:r>
              <a:rPr lang="en-US" sz="1800" dirty="0" err="1">
                <a:latin typeface="Calibri" panose="020F0502020204030204" pitchFamily="34" charset="0"/>
                <a:cs typeface="Calibri" panose="020F0502020204030204" pitchFamily="34" charset="0"/>
              </a:rPr>
              <a:t>socijalnoj</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skrbi</a:t>
            </a:r>
            <a:r>
              <a:rPr lang="en-US" sz="1800" dirty="0">
                <a:latin typeface="Calibri" panose="020F0502020204030204" pitchFamily="34" charset="0"/>
                <a:cs typeface="Calibri" panose="020F0502020204030204" pitchFamily="34" charset="0"/>
              </a:rPr>
              <a:t> </a:t>
            </a:r>
            <a:endParaRPr lang="hr-HR" sz="1800" dirty="0">
              <a:latin typeface="Calibri" panose="020F0502020204030204" pitchFamily="34" charset="0"/>
              <a:cs typeface="Calibri" panose="020F0502020204030204" pitchFamily="34" charset="0"/>
            </a:endParaRPr>
          </a:p>
          <a:p>
            <a:pPr marL="800100" lvl="1" indent="-342900">
              <a:buFont typeface="+mj-lt"/>
              <a:buAutoNum type="alphaLcPeriod"/>
            </a:pPr>
            <a:r>
              <a:rPr lang="hr-HR" sz="1800" dirty="0">
                <a:latin typeface="Calibri" panose="020F0502020204030204" pitchFamily="34" charset="0"/>
                <a:cs typeface="Calibri" panose="020F0502020204030204" pitchFamily="34" charset="0"/>
              </a:rPr>
              <a:t>osobe s invaliditetom</a:t>
            </a:r>
          </a:p>
          <a:p>
            <a:pPr lvl="1"/>
            <a:endParaRPr lang="hr-HR" sz="1800" b="1" dirty="0">
              <a:latin typeface="Calibri" panose="020F0502020204030204" pitchFamily="34" charset="0"/>
              <a:cs typeface="Calibri" panose="020F0502020204030204" pitchFamily="34" charset="0"/>
            </a:endParaRPr>
          </a:p>
          <a:p>
            <a:pPr lvl="1" algn="just"/>
            <a:r>
              <a:rPr lang="en-US" sz="1800" dirty="0" err="1">
                <a:latin typeface="Calibri" panose="020F0502020204030204" pitchFamily="34" charset="0"/>
                <a:cs typeface="Calibri" panose="020F0502020204030204" pitchFamily="34" charset="0"/>
              </a:rPr>
              <a:t>Osobe</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iz</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ciljanih</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skupina</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mogu</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biti</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uključene</a:t>
            </a:r>
            <a:r>
              <a:rPr lang="en-US" sz="1800" dirty="0">
                <a:latin typeface="Calibri" panose="020F0502020204030204" pitchFamily="34" charset="0"/>
                <a:cs typeface="Calibri" panose="020F0502020204030204" pitchFamily="34" charset="0"/>
              </a:rPr>
              <a:t> u </a:t>
            </a:r>
            <a:r>
              <a:rPr lang="en-US" sz="1800" dirty="0" err="1">
                <a:latin typeface="Calibri" panose="020F0502020204030204" pitchFamily="34" charset="0"/>
                <a:cs typeface="Calibri" panose="020F0502020204030204" pitchFamily="34" charset="0"/>
              </a:rPr>
              <a:t>mjeru</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isključivo</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ako</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su</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prethodno</a:t>
            </a:r>
            <a:r>
              <a:rPr lang="en-US" sz="1800" dirty="0">
                <a:latin typeface="Calibri" panose="020F0502020204030204" pitchFamily="34" charset="0"/>
                <a:cs typeface="Calibri" panose="020F0502020204030204" pitchFamily="34" charset="0"/>
              </a:rPr>
              <a:t>, u </a:t>
            </a:r>
            <a:r>
              <a:rPr lang="en-US" sz="1800" dirty="0" err="1">
                <a:latin typeface="Calibri" panose="020F0502020204030204" pitchFamily="34" charset="0"/>
                <a:cs typeface="Calibri" panose="020F0502020204030204" pitchFamily="34" charset="0"/>
              </a:rPr>
              <a:t>razdoblju</a:t>
            </a:r>
            <a:r>
              <a:rPr lang="en-US" sz="1800" dirty="0">
                <a:latin typeface="Calibri" panose="020F0502020204030204" pitchFamily="34" charset="0"/>
                <a:cs typeface="Calibri" panose="020F0502020204030204" pitchFamily="34" charset="0"/>
              </a:rPr>
              <a:t> od </a:t>
            </a:r>
            <a:r>
              <a:rPr lang="en-US" sz="1800" dirty="0" err="1">
                <a:latin typeface="Calibri" panose="020F0502020204030204" pitchFamily="34" charset="0"/>
                <a:cs typeface="Calibri" panose="020F0502020204030204" pitchFamily="34" charset="0"/>
              </a:rPr>
              <a:t>najviše</a:t>
            </a:r>
            <a:r>
              <a:rPr lang="en-US" sz="1800" dirty="0">
                <a:latin typeface="Calibri" panose="020F0502020204030204" pitchFamily="34" charset="0"/>
                <a:cs typeface="Calibri" panose="020F0502020204030204" pitchFamily="34" charset="0"/>
              </a:rPr>
              <a:t> 6 </a:t>
            </a:r>
            <a:r>
              <a:rPr lang="en-US" sz="1800" dirty="0" err="1">
                <a:latin typeface="Calibri" panose="020F0502020204030204" pitchFamily="34" charset="0"/>
                <a:cs typeface="Calibri" panose="020F0502020204030204" pitchFamily="34" charset="0"/>
              </a:rPr>
              <a:t>mjeseci</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prije</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podnošenja</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zahtjeva</a:t>
            </a:r>
            <a:r>
              <a:rPr lang="en-US" sz="1800" dirty="0">
                <a:latin typeface="Calibri" panose="020F0502020204030204" pitchFamily="34" charset="0"/>
                <a:cs typeface="Calibri" panose="020F0502020204030204" pitchFamily="34" charset="0"/>
              </a:rPr>
              <a:t> bile </a:t>
            </a:r>
            <a:r>
              <a:rPr lang="en-US" sz="1800" dirty="0" err="1">
                <a:latin typeface="Calibri" panose="020F0502020204030204" pitchFamily="34" charset="0"/>
                <a:cs typeface="Calibri" panose="020F0502020204030204" pitchFamily="34" charset="0"/>
              </a:rPr>
              <a:t>uključene</a:t>
            </a:r>
            <a:r>
              <a:rPr lang="en-US" sz="1800" dirty="0">
                <a:latin typeface="Calibri" panose="020F0502020204030204" pitchFamily="34" charset="0"/>
                <a:cs typeface="Calibri" panose="020F0502020204030204" pitchFamily="34" charset="0"/>
              </a:rPr>
              <a:t> u </a:t>
            </a:r>
            <a:r>
              <a:rPr lang="en-US" sz="1800" dirty="0" err="1">
                <a:latin typeface="Calibri" panose="020F0502020204030204" pitchFamily="34" charset="0"/>
                <a:cs typeface="Calibri" panose="020F0502020204030204" pitchFamily="34" charset="0"/>
              </a:rPr>
              <a:t>neki</a:t>
            </a:r>
            <a:r>
              <a:rPr lang="en-US" sz="1800" dirty="0">
                <a:latin typeface="Calibri" panose="020F0502020204030204" pitchFamily="34" charset="0"/>
                <a:cs typeface="Calibri" panose="020F0502020204030204" pitchFamily="34" charset="0"/>
              </a:rPr>
              <a:t> od </a:t>
            </a:r>
            <a:r>
              <a:rPr lang="en-US" sz="1800" dirty="0" err="1">
                <a:latin typeface="Calibri" panose="020F0502020204030204" pitchFamily="34" charset="0"/>
                <a:cs typeface="Calibri" panose="020F0502020204030204" pitchFamily="34" charset="0"/>
              </a:rPr>
              <a:t>programa</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obrazovanja</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koji</a:t>
            </a:r>
            <a:r>
              <a:rPr lang="en-US" sz="1800" dirty="0">
                <a:latin typeface="Calibri" panose="020F0502020204030204" pitchFamily="34" charset="0"/>
                <a:cs typeface="Calibri" panose="020F0502020204030204" pitchFamily="34" charset="0"/>
              </a:rPr>
              <a:t> se </a:t>
            </a:r>
            <a:r>
              <a:rPr lang="en-US" sz="1800" dirty="0" err="1">
                <a:latin typeface="Calibri" panose="020F0502020204030204" pitchFamily="34" charset="0"/>
                <a:cs typeface="Calibri" panose="020F0502020204030204" pitchFamily="34" charset="0"/>
              </a:rPr>
              <a:t>provode</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putem</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sustava</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vaučera</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Hrvatskog</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zavoda</a:t>
            </a:r>
            <a:r>
              <a:rPr lang="en-US" sz="1800" dirty="0">
                <a:latin typeface="Calibri" panose="020F0502020204030204" pitchFamily="34" charset="0"/>
                <a:cs typeface="Calibri" panose="020F0502020204030204" pitchFamily="34" charset="0"/>
              </a:rPr>
              <a:t> za </a:t>
            </a:r>
            <a:r>
              <a:rPr lang="en-US" sz="1800" dirty="0" err="1">
                <a:latin typeface="Calibri" panose="020F0502020204030204" pitchFamily="34" charset="0"/>
                <a:cs typeface="Calibri" panose="020F0502020204030204" pitchFamily="34" charset="0"/>
              </a:rPr>
              <a:t>zapošljavanje</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Aktivacijski</a:t>
            </a:r>
            <a:r>
              <a:rPr lang="en-US" sz="1800" dirty="0">
                <a:latin typeface="Calibri" panose="020F0502020204030204" pitchFamily="34" charset="0"/>
                <a:cs typeface="Calibri" panose="020F0502020204030204" pitchFamily="34" charset="0"/>
              </a:rPr>
              <a:t> program </a:t>
            </a:r>
            <a:r>
              <a:rPr lang="en-US" sz="1800" dirty="0" err="1">
                <a:latin typeface="Calibri" panose="020F0502020204030204" pitchFamily="34" charset="0"/>
                <a:cs typeface="Calibri" panose="020F0502020204030204" pitchFamily="34" charset="0"/>
              </a:rPr>
              <a:t>Zavoda</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ili</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uslugu</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socijalnog</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mentorstva</a:t>
            </a:r>
            <a:r>
              <a:rPr lang="en-US" sz="1800" dirty="0">
                <a:latin typeface="Calibri" panose="020F0502020204030204" pitchFamily="34" charset="0"/>
                <a:cs typeface="Calibri" panose="020F0502020204030204" pitchFamily="34" charset="0"/>
              </a:rPr>
              <a:t> u </a:t>
            </a:r>
            <a:r>
              <a:rPr lang="en-US" sz="1800" dirty="0" err="1">
                <a:latin typeface="Calibri" panose="020F0502020204030204" pitchFamily="34" charset="0"/>
                <a:cs typeface="Calibri" panose="020F0502020204030204" pitchFamily="34" charset="0"/>
              </a:rPr>
              <a:t>Hrvatskom</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zavodu</a:t>
            </a:r>
            <a:r>
              <a:rPr lang="en-US" sz="1800" dirty="0">
                <a:latin typeface="Calibri" panose="020F0502020204030204" pitchFamily="34" charset="0"/>
                <a:cs typeface="Calibri" panose="020F0502020204030204" pitchFamily="34" charset="0"/>
              </a:rPr>
              <a:t> za </a:t>
            </a:r>
            <a:r>
              <a:rPr lang="en-US" sz="1800" dirty="0" err="1">
                <a:latin typeface="Calibri" panose="020F0502020204030204" pitchFamily="34" charset="0"/>
                <a:cs typeface="Calibri" panose="020F0502020204030204" pitchFamily="34" charset="0"/>
              </a:rPr>
              <a:t>socijalni</a:t>
            </a:r>
            <a:r>
              <a:rPr lang="en-US" sz="1800" dirty="0">
                <a:latin typeface="Calibri" panose="020F0502020204030204" pitchFamily="34" charset="0"/>
                <a:cs typeface="Calibri" panose="020F0502020204030204" pitchFamily="34" charset="0"/>
              </a:rPr>
              <a:t> rad.</a:t>
            </a:r>
          </a:p>
          <a:p>
            <a:endParaRPr lang="hr-HR" sz="1800" dirty="0">
              <a:latin typeface="ClanPro-Book" panose="020B0604020101020102"/>
            </a:endParaRPr>
          </a:p>
        </p:txBody>
      </p:sp>
    </p:spTree>
    <p:extLst>
      <p:ext uri="{BB962C8B-B14F-4D97-AF65-F5344CB8AC3E}">
        <p14:creationId xmlns:p14="http://schemas.microsoft.com/office/powerpoint/2010/main" val="330987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 name="Content Placeholder 3">
            <a:extLst>
              <a:ext uri="{FF2B5EF4-FFF2-40B4-BE49-F238E27FC236}">
                <a16:creationId xmlns:a16="http://schemas.microsoft.com/office/drawing/2014/main" id="{542E4765-E181-AD17-7CF1-0836DCA16D3A}"/>
              </a:ext>
            </a:extLst>
          </p:cNvPr>
          <p:cNvGraphicFramePr>
            <a:graphicFrameLocks/>
          </p:cNvGraphicFramePr>
          <p:nvPr>
            <p:extLst>
              <p:ext uri="{D42A27DB-BD31-4B8C-83A1-F6EECF244321}">
                <p14:modId xmlns:p14="http://schemas.microsoft.com/office/powerpoint/2010/main" val="1124327201"/>
              </p:ext>
            </p:extLst>
          </p:nvPr>
        </p:nvGraphicFramePr>
        <p:xfrm>
          <a:off x="327992" y="238539"/>
          <a:ext cx="11539330" cy="6301409"/>
        </p:xfrm>
        <a:graphic>
          <a:graphicData uri="http://schemas.openxmlformats.org/drawingml/2006/table">
            <a:tbl>
              <a:tblPr firstRow="1" firstCol="1" bandRow="1"/>
              <a:tblGrid>
                <a:gridCol w="2987796">
                  <a:extLst>
                    <a:ext uri="{9D8B030D-6E8A-4147-A177-3AD203B41FA5}">
                      <a16:colId xmlns:a16="http://schemas.microsoft.com/office/drawing/2014/main" val="1966977872"/>
                    </a:ext>
                  </a:extLst>
                </a:gridCol>
                <a:gridCol w="2177232">
                  <a:extLst>
                    <a:ext uri="{9D8B030D-6E8A-4147-A177-3AD203B41FA5}">
                      <a16:colId xmlns:a16="http://schemas.microsoft.com/office/drawing/2014/main" val="4214124765"/>
                    </a:ext>
                  </a:extLst>
                </a:gridCol>
                <a:gridCol w="2177232">
                  <a:extLst>
                    <a:ext uri="{9D8B030D-6E8A-4147-A177-3AD203B41FA5}">
                      <a16:colId xmlns:a16="http://schemas.microsoft.com/office/drawing/2014/main" val="504483542"/>
                    </a:ext>
                  </a:extLst>
                </a:gridCol>
                <a:gridCol w="2098535">
                  <a:extLst>
                    <a:ext uri="{9D8B030D-6E8A-4147-A177-3AD203B41FA5}">
                      <a16:colId xmlns:a16="http://schemas.microsoft.com/office/drawing/2014/main" val="2629864370"/>
                    </a:ext>
                  </a:extLst>
                </a:gridCol>
                <a:gridCol w="2098535">
                  <a:extLst>
                    <a:ext uri="{9D8B030D-6E8A-4147-A177-3AD203B41FA5}">
                      <a16:colId xmlns:a16="http://schemas.microsoft.com/office/drawing/2014/main" val="2567743829"/>
                    </a:ext>
                  </a:extLst>
                </a:gridCol>
              </a:tblGrid>
              <a:tr h="1168689">
                <a:tc gridSpan="2">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0"/>
                        </a:spcAft>
                      </a:pPr>
                      <a:r>
                        <a:rPr lang="hr-HR" sz="1200" dirty="0">
                          <a:effectLst/>
                          <a:latin typeface="+mn-lt"/>
                        </a:rPr>
                        <a:t>Mjesečni iznos potpore </a:t>
                      </a:r>
                      <a:endParaRPr lang="hr-HR" sz="1200" dirty="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56082"/>
                    </a:solidFill>
                  </a:tcPr>
                </a:tc>
                <a:tc hMerge="1">
                  <a:txBody>
                    <a:bodyPr/>
                    <a:lstStyle/>
                    <a:p>
                      <a:endParaRPr lang="hr-HR"/>
                    </a:p>
                  </a:txBody>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0"/>
                        </a:spcAft>
                      </a:pPr>
                      <a:r>
                        <a:rPr lang="hr-HR" sz="1200" dirty="0">
                          <a:effectLst/>
                          <a:latin typeface="+mn-lt"/>
                        </a:rPr>
                        <a:t>Osoba s osnovnom školom, bez završene osnovne škole i stečene kvalifikacije</a:t>
                      </a:r>
                      <a:endParaRPr lang="hr-HR" sz="1200" dirty="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56082"/>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0"/>
                        </a:spcAft>
                      </a:pPr>
                      <a:r>
                        <a:rPr lang="hr-HR" sz="1200" dirty="0">
                          <a:effectLst/>
                          <a:latin typeface="+mn-lt"/>
                        </a:rPr>
                        <a:t>Osoba sa završenim srednjoškolskim obrazovanjem</a:t>
                      </a:r>
                      <a:endParaRPr lang="hr-HR" sz="1200" dirty="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56082"/>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0"/>
                        </a:spcAft>
                      </a:pPr>
                      <a:r>
                        <a:rPr lang="hr-HR" sz="1200" dirty="0">
                          <a:effectLst/>
                          <a:latin typeface="+mn-lt"/>
                        </a:rPr>
                        <a:t>Osoba sa zvanjima stečenim po programima visokoškolskog obrazovanja</a:t>
                      </a:r>
                      <a:endParaRPr lang="hr-HR" sz="1200" dirty="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56082"/>
                    </a:solidFill>
                  </a:tcPr>
                </a:tc>
                <a:extLst>
                  <a:ext uri="{0D108BD9-81ED-4DB2-BD59-A6C34878D82A}">
                    <a16:rowId xmlns:a16="http://schemas.microsoft.com/office/drawing/2014/main" val="1224244377"/>
                  </a:ext>
                </a:extLst>
              </a:tr>
              <a:tr h="311233">
                <a:tc rowSpan="2">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0"/>
                        </a:spcAft>
                      </a:pPr>
                      <a:r>
                        <a:rPr lang="hr-HR" sz="1200" dirty="0">
                          <a:effectLst/>
                          <a:latin typeface="+mn-lt"/>
                        </a:rPr>
                        <a:t>Mjesečni iznos potpore (8 sati rada dnevno)  </a:t>
                      </a:r>
                      <a:endParaRPr lang="hr-HR" sz="1200" dirty="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dirty="0">
                          <a:effectLst/>
                          <a:latin typeface="+mn-lt"/>
                        </a:rPr>
                        <a:t>s poreznom olakšicom</a:t>
                      </a:r>
                      <a:endParaRPr lang="hr-HR" sz="1200" dirty="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dirty="0">
                          <a:effectLst/>
                          <a:latin typeface="+mn-lt"/>
                        </a:rPr>
                        <a:t>970 €</a:t>
                      </a:r>
                      <a:endParaRPr lang="hr-HR" sz="1200" dirty="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dirty="0">
                          <a:solidFill>
                            <a:srgbClr val="000000"/>
                          </a:solidFill>
                          <a:effectLst/>
                          <a:latin typeface="+mn-lt"/>
                          <a:ea typeface="Times New Roman" panose="02020603050405020304" pitchFamily="18" charset="0"/>
                          <a:cs typeface="Calibri" panose="020F0502020204030204" pitchFamily="34" charset="0"/>
                        </a:rPr>
                        <a:t>1.078,80 €</a:t>
                      </a:r>
                      <a:endParaRPr lang="hr-HR" sz="1200" dirty="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a:solidFill>
                            <a:srgbClr val="000000"/>
                          </a:solidFill>
                          <a:effectLst/>
                          <a:latin typeface="+mn-lt"/>
                          <a:ea typeface="Times New Roman" panose="02020603050405020304" pitchFamily="18" charset="0"/>
                          <a:cs typeface="Calibri" panose="020F0502020204030204" pitchFamily="34" charset="0"/>
                        </a:rPr>
                        <a:t>1.348,50 €</a:t>
                      </a:r>
                      <a:endParaRPr lang="hr-HR" sz="120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extLst>
                  <a:ext uri="{0D108BD9-81ED-4DB2-BD59-A6C34878D82A}">
                    <a16:rowId xmlns:a16="http://schemas.microsoft.com/office/drawing/2014/main" val="209600805"/>
                  </a:ext>
                </a:extLst>
              </a:tr>
              <a:tr h="232024">
                <a:tc vMerge="1">
                  <a:txBody>
                    <a:bodyPr/>
                    <a:lstStyle/>
                    <a:p>
                      <a:endParaRPr lang="hr-HR"/>
                    </a:p>
                  </a:txBody>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a:effectLst/>
                          <a:latin typeface="+mn-lt"/>
                        </a:rPr>
                        <a:t>bez porezne olakšice</a:t>
                      </a:r>
                      <a:endParaRPr lang="hr-HR" sz="120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dirty="0">
                          <a:effectLst/>
                          <a:latin typeface="+mn-lt"/>
                        </a:rPr>
                        <a:t>1.130,05 €</a:t>
                      </a:r>
                      <a:endParaRPr lang="hr-HR" sz="1200" dirty="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dirty="0">
                          <a:solidFill>
                            <a:srgbClr val="000000"/>
                          </a:solidFill>
                          <a:effectLst/>
                          <a:latin typeface="+mn-lt"/>
                          <a:ea typeface="Times New Roman" panose="02020603050405020304" pitchFamily="18" charset="0"/>
                          <a:cs typeface="Calibri" panose="020F0502020204030204" pitchFamily="34" charset="0"/>
                        </a:rPr>
                        <a:t>1.256,80 €</a:t>
                      </a:r>
                      <a:endParaRPr lang="hr-HR" sz="1200" dirty="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a:solidFill>
                            <a:srgbClr val="000000"/>
                          </a:solidFill>
                          <a:effectLst/>
                          <a:latin typeface="+mn-lt"/>
                          <a:ea typeface="Times New Roman" panose="02020603050405020304" pitchFamily="18" charset="0"/>
                          <a:cs typeface="Calibri" panose="020F0502020204030204" pitchFamily="34" charset="0"/>
                        </a:rPr>
                        <a:t>1.571 €</a:t>
                      </a:r>
                      <a:endParaRPr lang="hr-HR" sz="120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extLst>
                  <a:ext uri="{0D108BD9-81ED-4DB2-BD59-A6C34878D82A}">
                    <a16:rowId xmlns:a16="http://schemas.microsoft.com/office/drawing/2014/main" val="3497485483"/>
                  </a:ext>
                </a:extLst>
              </a:tr>
              <a:tr h="483287">
                <a:tc gridSpan="2">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0"/>
                        </a:spcAft>
                      </a:pPr>
                      <a:r>
                        <a:rPr lang="hr-HR" sz="1200" dirty="0">
                          <a:effectLst/>
                          <a:latin typeface="+mn-lt"/>
                        </a:rPr>
                        <a:t>Najniži mjesečni bruto 1 iznos plaće temeljem ugovora o radu za 8 sati rada dnevno za sufinanciranu osobu</a:t>
                      </a:r>
                      <a:endParaRPr lang="hr-HR" sz="1200" dirty="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solidFill>
                  </a:tcPr>
                </a:tc>
                <a:tc hMerge="1">
                  <a:txBody>
                    <a:bodyPr/>
                    <a:lstStyle/>
                    <a:p>
                      <a:endParaRPr lang="hr-HR"/>
                    </a:p>
                  </a:txBody>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dirty="0">
                          <a:effectLst/>
                          <a:latin typeface="+mn-lt"/>
                        </a:rPr>
                        <a:t>970 € bruto I iznos plaće</a:t>
                      </a:r>
                      <a:endParaRPr lang="hr-HR" sz="1200" dirty="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dirty="0">
                          <a:solidFill>
                            <a:srgbClr val="000000"/>
                          </a:solidFill>
                          <a:effectLst/>
                          <a:latin typeface="+mn-lt"/>
                          <a:ea typeface="Times New Roman" panose="02020603050405020304" pitchFamily="18" charset="0"/>
                          <a:cs typeface="Calibri" panose="020F0502020204030204" pitchFamily="34" charset="0"/>
                        </a:rPr>
                        <a:t>1.078,80 € bruto I iznos plaće </a:t>
                      </a:r>
                      <a:endParaRPr lang="hr-HR" sz="1200" dirty="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a:solidFill>
                            <a:srgbClr val="000000"/>
                          </a:solidFill>
                          <a:effectLst/>
                          <a:latin typeface="+mn-lt"/>
                          <a:ea typeface="Times New Roman" panose="02020603050405020304" pitchFamily="18" charset="0"/>
                          <a:cs typeface="Calibri" panose="020F0502020204030204" pitchFamily="34" charset="0"/>
                        </a:rPr>
                        <a:t>1.348,50 € bruto I iznos plaće</a:t>
                      </a:r>
                      <a:endParaRPr lang="hr-HR" sz="120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extLst>
                  <a:ext uri="{0D108BD9-81ED-4DB2-BD59-A6C34878D82A}">
                    <a16:rowId xmlns:a16="http://schemas.microsoft.com/office/drawing/2014/main" val="2657526791"/>
                  </a:ext>
                </a:extLst>
              </a:tr>
              <a:tr h="311233">
                <a:tc rowSpan="2">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0"/>
                        </a:spcAft>
                      </a:pPr>
                      <a:r>
                        <a:rPr lang="hr-HR" sz="1200" dirty="0">
                          <a:effectLst/>
                          <a:latin typeface="+mn-lt"/>
                        </a:rPr>
                        <a:t>Mjesečni iznos potpore (7 sati rada dnevno)  </a:t>
                      </a:r>
                      <a:endParaRPr lang="hr-HR" sz="1200" dirty="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a:effectLst/>
                          <a:latin typeface="+mn-lt"/>
                        </a:rPr>
                        <a:t>s poreznom olakšicom</a:t>
                      </a:r>
                      <a:endParaRPr lang="hr-HR" sz="120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dirty="0">
                          <a:effectLst/>
                          <a:latin typeface="+mn-lt"/>
                        </a:rPr>
                        <a:t>848,75 €</a:t>
                      </a:r>
                      <a:endParaRPr lang="hr-HR" sz="1200" dirty="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dirty="0">
                          <a:solidFill>
                            <a:srgbClr val="000000"/>
                          </a:solidFill>
                          <a:effectLst/>
                          <a:latin typeface="+mn-lt"/>
                          <a:ea typeface="Times New Roman" panose="02020603050405020304" pitchFamily="18" charset="0"/>
                          <a:cs typeface="Calibri" panose="020F0502020204030204" pitchFamily="34" charset="0"/>
                        </a:rPr>
                        <a:t>943,95 €</a:t>
                      </a:r>
                      <a:endParaRPr lang="hr-HR" sz="1200" dirty="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a:solidFill>
                            <a:srgbClr val="000000"/>
                          </a:solidFill>
                          <a:effectLst/>
                          <a:latin typeface="+mn-lt"/>
                          <a:ea typeface="Times New Roman" panose="02020603050405020304" pitchFamily="18" charset="0"/>
                          <a:cs typeface="Calibri" panose="020F0502020204030204" pitchFamily="34" charset="0"/>
                        </a:rPr>
                        <a:t>1.179,94 €</a:t>
                      </a:r>
                      <a:endParaRPr lang="hr-HR" sz="120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extLst>
                  <a:ext uri="{0D108BD9-81ED-4DB2-BD59-A6C34878D82A}">
                    <a16:rowId xmlns:a16="http://schemas.microsoft.com/office/drawing/2014/main" val="3184785710"/>
                  </a:ext>
                </a:extLst>
              </a:tr>
              <a:tr h="232024">
                <a:tc vMerge="1">
                  <a:txBody>
                    <a:bodyPr/>
                    <a:lstStyle/>
                    <a:p>
                      <a:endParaRPr lang="hr-HR"/>
                    </a:p>
                  </a:txBody>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a:effectLst/>
                          <a:latin typeface="+mn-lt"/>
                        </a:rPr>
                        <a:t>bez porezne olakšice</a:t>
                      </a:r>
                      <a:endParaRPr lang="hr-HR" sz="120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dirty="0">
                          <a:effectLst/>
                          <a:latin typeface="+mn-lt"/>
                        </a:rPr>
                        <a:t>988,79 €</a:t>
                      </a:r>
                      <a:endParaRPr lang="hr-HR" sz="1200" dirty="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dirty="0">
                          <a:solidFill>
                            <a:srgbClr val="000000"/>
                          </a:solidFill>
                          <a:effectLst/>
                          <a:latin typeface="+mn-lt"/>
                          <a:ea typeface="Times New Roman" panose="02020603050405020304" pitchFamily="18" charset="0"/>
                          <a:cs typeface="Calibri" panose="020F0502020204030204" pitchFamily="34" charset="0"/>
                        </a:rPr>
                        <a:t>1.099,70 €</a:t>
                      </a:r>
                      <a:endParaRPr lang="hr-HR" sz="1200" dirty="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a:solidFill>
                            <a:srgbClr val="000000"/>
                          </a:solidFill>
                          <a:effectLst/>
                          <a:latin typeface="+mn-lt"/>
                          <a:ea typeface="Times New Roman" panose="02020603050405020304" pitchFamily="18" charset="0"/>
                          <a:cs typeface="Calibri" panose="020F0502020204030204" pitchFamily="34" charset="0"/>
                        </a:rPr>
                        <a:t>1.374,63 €</a:t>
                      </a:r>
                      <a:endParaRPr lang="hr-HR" sz="120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extLst>
                  <a:ext uri="{0D108BD9-81ED-4DB2-BD59-A6C34878D82A}">
                    <a16:rowId xmlns:a16="http://schemas.microsoft.com/office/drawing/2014/main" val="778222910"/>
                  </a:ext>
                </a:extLst>
              </a:tr>
              <a:tr h="483287">
                <a:tc gridSpan="2">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0"/>
                        </a:spcAft>
                      </a:pPr>
                      <a:r>
                        <a:rPr lang="hr-HR" sz="1200" dirty="0">
                          <a:effectLst/>
                          <a:latin typeface="+mn-lt"/>
                        </a:rPr>
                        <a:t>Najniži mjesečni bruto 1 iznos plaće temeljem ugovora o radu za 7 sati rada dnevno za sufinanciranu osobu</a:t>
                      </a:r>
                      <a:endParaRPr lang="hr-HR" sz="1200" dirty="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solidFill>
                  </a:tcPr>
                </a:tc>
                <a:tc hMerge="1">
                  <a:txBody>
                    <a:bodyPr/>
                    <a:lstStyle/>
                    <a:p>
                      <a:endParaRPr lang="hr-HR"/>
                    </a:p>
                  </a:txBody>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dirty="0">
                          <a:effectLst/>
                          <a:latin typeface="+mn-lt"/>
                        </a:rPr>
                        <a:t>848,75 € bruto I iznos plaće</a:t>
                      </a:r>
                      <a:endParaRPr lang="hr-HR" sz="1200" dirty="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dirty="0">
                          <a:solidFill>
                            <a:srgbClr val="000000"/>
                          </a:solidFill>
                          <a:effectLst/>
                          <a:latin typeface="+mn-lt"/>
                          <a:ea typeface="Times New Roman" panose="02020603050405020304" pitchFamily="18" charset="0"/>
                          <a:cs typeface="Calibri" panose="020F0502020204030204" pitchFamily="34" charset="0"/>
                        </a:rPr>
                        <a:t>943,95 € bruto I iznos plaće</a:t>
                      </a:r>
                      <a:endParaRPr lang="hr-HR" sz="1200" dirty="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a:solidFill>
                            <a:srgbClr val="000000"/>
                          </a:solidFill>
                          <a:effectLst/>
                          <a:latin typeface="+mn-lt"/>
                          <a:ea typeface="Times New Roman" panose="02020603050405020304" pitchFamily="18" charset="0"/>
                          <a:cs typeface="Calibri" panose="020F0502020204030204" pitchFamily="34" charset="0"/>
                        </a:rPr>
                        <a:t>1.179,94 € bruto I iznos plaće</a:t>
                      </a:r>
                      <a:endParaRPr lang="hr-HR" sz="120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extLst>
                  <a:ext uri="{0D108BD9-81ED-4DB2-BD59-A6C34878D82A}">
                    <a16:rowId xmlns:a16="http://schemas.microsoft.com/office/drawing/2014/main" val="917750590"/>
                  </a:ext>
                </a:extLst>
              </a:tr>
              <a:tr h="311233">
                <a:tc rowSpan="2">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0"/>
                        </a:spcAft>
                      </a:pPr>
                      <a:r>
                        <a:rPr lang="hr-HR" sz="1200" dirty="0">
                          <a:effectLst/>
                          <a:latin typeface="+mn-lt"/>
                        </a:rPr>
                        <a:t>Mjesečni iznos potpore (6 sati rada dnevno)  </a:t>
                      </a:r>
                      <a:endParaRPr lang="hr-HR" sz="1200" dirty="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a:effectLst/>
                          <a:latin typeface="+mn-lt"/>
                        </a:rPr>
                        <a:t>s poreznom olakšicom</a:t>
                      </a:r>
                      <a:endParaRPr lang="hr-HR" sz="120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dirty="0">
                          <a:effectLst/>
                          <a:latin typeface="+mn-lt"/>
                        </a:rPr>
                        <a:t>727,50 €</a:t>
                      </a:r>
                      <a:endParaRPr lang="hr-HR" sz="1200" dirty="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dirty="0">
                          <a:solidFill>
                            <a:srgbClr val="000000"/>
                          </a:solidFill>
                          <a:effectLst/>
                          <a:latin typeface="+mn-lt"/>
                          <a:ea typeface="Times New Roman" panose="02020603050405020304" pitchFamily="18" charset="0"/>
                          <a:cs typeface="Calibri" panose="020F0502020204030204" pitchFamily="34" charset="0"/>
                        </a:rPr>
                        <a:t>809,10 €</a:t>
                      </a:r>
                      <a:endParaRPr lang="hr-HR" sz="1200" dirty="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a:solidFill>
                            <a:srgbClr val="000000"/>
                          </a:solidFill>
                          <a:effectLst/>
                          <a:latin typeface="+mn-lt"/>
                          <a:ea typeface="Times New Roman" panose="02020603050405020304" pitchFamily="18" charset="0"/>
                          <a:cs typeface="Calibri" panose="020F0502020204030204" pitchFamily="34" charset="0"/>
                        </a:rPr>
                        <a:t>1.011,38 €</a:t>
                      </a:r>
                      <a:endParaRPr lang="hr-HR" sz="120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extLst>
                  <a:ext uri="{0D108BD9-81ED-4DB2-BD59-A6C34878D82A}">
                    <a16:rowId xmlns:a16="http://schemas.microsoft.com/office/drawing/2014/main" val="3471907823"/>
                  </a:ext>
                </a:extLst>
              </a:tr>
              <a:tr h="232024">
                <a:tc vMerge="1">
                  <a:txBody>
                    <a:bodyPr/>
                    <a:lstStyle/>
                    <a:p>
                      <a:endParaRPr lang="hr-HR"/>
                    </a:p>
                  </a:txBody>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a:effectLst/>
                          <a:latin typeface="+mn-lt"/>
                        </a:rPr>
                        <a:t>bez porezne olakšice</a:t>
                      </a:r>
                      <a:endParaRPr lang="hr-HR" sz="120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dirty="0">
                          <a:effectLst/>
                          <a:latin typeface="+mn-lt"/>
                        </a:rPr>
                        <a:t>847,54 €</a:t>
                      </a:r>
                      <a:endParaRPr lang="hr-HR" sz="1200" dirty="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dirty="0">
                          <a:solidFill>
                            <a:srgbClr val="000000"/>
                          </a:solidFill>
                          <a:effectLst/>
                          <a:latin typeface="+mn-lt"/>
                          <a:ea typeface="Times New Roman" panose="02020603050405020304" pitchFamily="18" charset="0"/>
                          <a:cs typeface="Calibri" panose="020F0502020204030204" pitchFamily="34" charset="0"/>
                        </a:rPr>
                        <a:t>942,60 €</a:t>
                      </a:r>
                      <a:endParaRPr lang="hr-HR" sz="1200" dirty="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a:solidFill>
                            <a:srgbClr val="000000"/>
                          </a:solidFill>
                          <a:effectLst/>
                          <a:latin typeface="+mn-lt"/>
                          <a:ea typeface="Times New Roman" panose="02020603050405020304" pitchFamily="18" charset="0"/>
                          <a:cs typeface="Calibri" panose="020F0502020204030204" pitchFamily="34" charset="0"/>
                        </a:rPr>
                        <a:t>1.178,25 €</a:t>
                      </a:r>
                      <a:endParaRPr lang="hr-HR" sz="120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extLst>
                  <a:ext uri="{0D108BD9-81ED-4DB2-BD59-A6C34878D82A}">
                    <a16:rowId xmlns:a16="http://schemas.microsoft.com/office/drawing/2014/main" val="592220950"/>
                  </a:ext>
                </a:extLst>
              </a:tr>
              <a:tr h="483287">
                <a:tc gridSpan="2">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0"/>
                        </a:spcAft>
                      </a:pPr>
                      <a:r>
                        <a:rPr lang="hr-HR" sz="1200" dirty="0">
                          <a:effectLst/>
                          <a:latin typeface="+mn-lt"/>
                        </a:rPr>
                        <a:t>Najniži mjesečni bruto 1 iznos plaće temeljem ugovora o radu za 6 sati rada dnevno za sufinanciranu osobu</a:t>
                      </a:r>
                      <a:endParaRPr lang="hr-HR" sz="1200" dirty="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solidFill>
                  </a:tcPr>
                </a:tc>
                <a:tc hMerge="1">
                  <a:txBody>
                    <a:bodyPr/>
                    <a:lstStyle/>
                    <a:p>
                      <a:endParaRPr lang="hr-HR"/>
                    </a:p>
                  </a:txBody>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dirty="0">
                          <a:effectLst/>
                          <a:latin typeface="+mn-lt"/>
                        </a:rPr>
                        <a:t>727,50 € bruto I iznos plaće</a:t>
                      </a:r>
                      <a:endParaRPr lang="hr-HR" sz="1200" dirty="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dirty="0">
                          <a:solidFill>
                            <a:srgbClr val="000000"/>
                          </a:solidFill>
                          <a:effectLst/>
                          <a:latin typeface="+mn-lt"/>
                          <a:ea typeface="Times New Roman" panose="02020603050405020304" pitchFamily="18" charset="0"/>
                          <a:cs typeface="Calibri" panose="020F0502020204030204" pitchFamily="34" charset="0"/>
                        </a:rPr>
                        <a:t>809,10 € bruto I iznos plaće</a:t>
                      </a:r>
                      <a:endParaRPr lang="hr-HR" sz="1200" dirty="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a:solidFill>
                            <a:srgbClr val="000000"/>
                          </a:solidFill>
                          <a:effectLst/>
                          <a:latin typeface="+mn-lt"/>
                          <a:ea typeface="Times New Roman" panose="02020603050405020304" pitchFamily="18" charset="0"/>
                          <a:cs typeface="Calibri" panose="020F0502020204030204" pitchFamily="34" charset="0"/>
                        </a:rPr>
                        <a:t>1.011,38 € bruto I iznos plaće</a:t>
                      </a:r>
                      <a:endParaRPr lang="hr-HR" sz="120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extLst>
                  <a:ext uri="{0D108BD9-81ED-4DB2-BD59-A6C34878D82A}">
                    <a16:rowId xmlns:a16="http://schemas.microsoft.com/office/drawing/2014/main" val="437507146"/>
                  </a:ext>
                </a:extLst>
              </a:tr>
              <a:tr h="311233">
                <a:tc rowSpan="2">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0"/>
                        </a:spcAft>
                      </a:pPr>
                      <a:r>
                        <a:rPr lang="hr-HR" sz="1200" dirty="0">
                          <a:effectLst/>
                          <a:latin typeface="+mn-lt"/>
                        </a:rPr>
                        <a:t>Mjesečni iznos potpore (5 sati rada dnevno)  </a:t>
                      </a:r>
                      <a:endParaRPr lang="hr-HR" sz="1200" dirty="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dirty="0">
                          <a:effectLst/>
                          <a:latin typeface="+mn-lt"/>
                        </a:rPr>
                        <a:t>s poreznom olakšicom</a:t>
                      </a:r>
                      <a:endParaRPr lang="hr-HR" sz="1200" dirty="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dirty="0">
                          <a:effectLst/>
                          <a:latin typeface="+mn-lt"/>
                        </a:rPr>
                        <a:t>606,25 €</a:t>
                      </a:r>
                      <a:endParaRPr lang="hr-HR" sz="1200" dirty="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dirty="0">
                          <a:solidFill>
                            <a:srgbClr val="000000"/>
                          </a:solidFill>
                          <a:effectLst/>
                          <a:latin typeface="+mn-lt"/>
                          <a:ea typeface="Times New Roman" panose="02020603050405020304" pitchFamily="18" charset="0"/>
                          <a:cs typeface="Calibri" panose="020F0502020204030204" pitchFamily="34" charset="0"/>
                        </a:rPr>
                        <a:t>674,25 €</a:t>
                      </a:r>
                      <a:endParaRPr lang="hr-HR" sz="1200" dirty="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a:solidFill>
                            <a:srgbClr val="000000"/>
                          </a:solidFill>
                          <a:effectLst/>
                          <a:latin typeface="+mn-lt"/>
                          <a:ea typeface="Times New Roman" panose="02020603050405020304" pitchFamily="18" charset="0"/>
                          <a:cs typeface="Calibri" panose="020F0502020204030204" pitchFamily="34" charset="0"/>
                        </a:rPr>
                        <a:t>842,81</a:t>
                      </a:r>
                      <a:r>
                        <a:rPr lang="hr-HR" sz="1200">
                          <a:effectLst/>
                          <a:latin typeface="+mn-lt"/>
                          <a:ea typeface="Calibri" panose="020F0502020204030204" pitchFamily="34" charset="0"/>
                          <a:cs typeface="Times New Roman" panose="02020603050405020304" pitchFamily="18" charset="0"/>
                        </a:rPr>
                        <a:t> </a:t>
                      </a:r>
                      <a:r>
                        <a:rPr lang="hr-HR" sz="1200">
                          <a:solidFill>
                            <a:srgbClr val="000000"/>
                          </a:solidFill>
                          <a:effectLst/>
                          <a:latin typeface="+mn-lt"/>
                          <a:ea typeface="Times New Roman" panose="02020603050405020304" pitchFamily="18" charset="0"/>
                          <a:cs typeface="Calibri" panose="020F0502020204030204" pitchFamily="34" charset="0"/>
                        </a:rPr>
                        <a:t>€</a:t>
                      </a:r>
                      <a:endParaRPr lang="hr-HR" sz="120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extLst>
                  <a:ext uri="{0D108BD9-81ED-4DB2-BD59-A6C34878D82A}">
                    <a16:rowId xmlns:a16="http://schemas.microsoft.com/office/drawing/2014/main" val="3329156783"/>
                  </a:ext>
                </a:extLst>
              </a:tr>
              <a:tr h="232024">
                <a:tc vMerge="1">
                  <a:txBody>
                    <a:bodyPr/>
                    <a:lstStyle/>
                    <a:p>
                      <a:endParaRPr lang="hr-HR"/>
                    </a:p>
                  </a:txBody>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dirty="0">
                          <a:effectLst/>
                          <a:latin typeface="+mn-lt"/>
                        </a:rPr>
                        <a:t>bez porezne olakšice</a:t>
                      </a:r>
                      <a:endParaRPr lang="hr-HR" sz="1200" dirty="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dirty="0">
                          <a:effectLst/>
                          <a:latin typeface="+mn-lt"/>
                        </a:rPr>
                        <a:t>706,28 €</a:t>
                      </a:r>
                      <a:endParaRPr lang="hr-HR" sz="1200" dirty="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dirty="0">
                          <a:solidFill>
                            <a:srgbClr val="000000"/>
                          </a:solidFill>
                          <a:effectLst/>
                          <a:latin typeface="+mn-lt"/>
                          <a:ea typeface="Times New Roman" panose="02020603050405020304" pitchFamily="18" charset="0"/>
                          <a:cs typeface="Calibri" panose="020F0502020204030204" pitchFamily="34" charset="0"/>
                        </a:rPr>
                        <a:t>785,50 €</a:t>
                      </a:r>
                      <a:endParaRPr lang="hr-HR" sz="1200" dirty="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a:solidFill>
                            <a:srgbClr val="000000"/>
                          </a:solidFill>
                          <a:effectLst/>
                          <a:latin typeface="+mn-lt"/>
                          <a:ea typeface="Times New Roman" panose="02020603050405020304" pitchFamily="18" charset="0"/>
                          <a:cs typeface="Calibri" panose="020F0502020204030204" pitchFamily="34" charset="0"/>
                        </a:rPr>
                        <a:t>981,88 €</a:t>
                      </a:r>
                      <a:endParaRPr lang="hr-HR" sz="120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extLst>
                  <a:ext uri="{0D108BD9-81ED-4DB2-BD59-A6C34878D82A}">
                    <a16:rowId xmlns:a16="http://schemas.microsoft.com/office/drawing/2014/main" val="2648402967"/>
                  </a:ext>
                </a:extLst>
              </a:tr>
              <a:tr h="483287">
                <a:tc gridSpan="2">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0"/>
                        </a:spcAft>
                      </a:pPr>
                      <a:r>
                        <a:rPr lang="hr-HR" sz="1200" dirty="0">
                          <a:effectLst/>
                          <a:latin typeface="+mn-lt"/>
                        </a:rPr>
                        <a:t>Najniži mjesečni bruto 1 iznos plaće temeljem ugovora o radu za 5 sati rada dnevno za sufinanciranu osobu</a:t>
                      </a:r>
                      <a:endParaRPr lang="hr-HR" sz="1200" dirty="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solidFill>
                  </a:tcPr>
                </a:tc>
                <a:tc hMerge="1">
                  <a:txBody>
                    <a:bodyPr/>
                    <a:lstStyle/>
                    <a:p>
                      <a:endParaRPr lang="hr-HR"/>
                    </a:p>
                  </a:txBody>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dirty="0">
                          <a:effectLst/>
                          <a:latin typeface="+mn-lt"/>
                        </a:rPr>
                        <a:t>606,25 € bruto I iznos plaće</a:t>
                      </a:r>
                      <a:endParaRPr lang="hr-HR" sz="1200" dirty="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dirty="0">
                          <a:solidFill>
                            <a:srgbClr val="000000"/>
                          </a:solidFill>
                          <a:effectLst/>
                          <a:latin typeface="+mn-lt"/>
                          <a:ea typeface="Times New Roman" panose="02020603050405020304" pitchFamily="18" charset="0"/>
                          <a:cs typeface="Calibri" panose="020F0502020204030204" pitchFamily="34" charset="0"/>
                        </a:rPr>
                        <a:t>674,25 € bruto I iznos plaće</a:t>
                      </a:r>
                      <a:endParaRPr lang="hr-HR" sz="1200" dirty="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a:solidFill>
                            <a:srgbClr val="000000"/>
                          </a:solidFill>
                          <a:effectLst/>
                          <a:latin typeface="+mn-lt"/>
                          <a:ea typeface="Times New Roman" panose="02020603050405020304" pitchFamily="18" charset="0"/>
                          <a:cs typeface="Calibri" panose="020F0502020204030204" pitchFamily="34" charset="0"/>
                        </a:rPr>
                        <a:t>842,81 € bruto I iznos plaće</a:t>
                      </a:r>
                      <a:endParaRPr lang="hr-HR" sz="120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extLst>
                  <a:ext uri="{0D108BD9-81ED-4DB2-BD59-A6C34878D82A}">
                    <a16:rowId xmlns:a16="http://schemas.microsoft.com/office/drawing/2014/main" val="765731377"/>
                  </a:ext>
                </a:extLst>
              </a:tr>
              <a:tr h="311233">
                <a:tc rowSpan="2">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0"/>
                        </a:spcAft>
                      </a:pPr>
                      <a:r>
                        <a:rPr lang="hr-HR" sz="1200">
                          <a:effectLst/>
                          <a:latin typeface="+mn-lt"/>
                        </a:rPr>
                        <a:t>Mjesečni iznos potpore (4 sati rada dnevno)  </a:t>
                      </a:r>
                      <a:endParaRPr lang="hr-HR" sz="120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a:effectLst/>
                          <a:latin typeface="+mn-lt"/>
                        </a:rPr>
                        <a:t>s poreznom olakšicom</a:t>
                      </a:r>
                      <a:endParaRPr lang="hr-HR" sz="120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dirty="0">
                          <a:effectLst/>
                          <a:latin typeface="+mn-lt"/>
                        </a:rPr>
                        <a:t>485 €</a:t>
                      </a:r>
                      <a:endParaRPr lang="hr-HR" sz="1200" dirty="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dirty="0">
                          <a:solidFill>
                            <a:srgbClr val="000000"/>
                          </a:solidFill>
                          <a:effectLst/>
                          <a:latin typeface="+mn-lt"/>
                          <a:ea typeface="Times New Roman" panose="02020603050405020304" pitchFamily="18" charset="0"/>
                          <a:cs typeface="Calibri" panose="020F0502020204030204" pitchFamily="34" charset="0"/>
                        </a:rPr>
                        <a:t>539,40 €</a:t>
                      </a:r>
                      <a:endParaRPr lang="hr-HR" sz="1200" dirty="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a:solidFill>
                            <a:srgbClr val="000000"/>
                          </a:solidFill>
                          <a:effectLst/>
                          <a:latin typeface="+mn-lt"/>
                          <a:ea typeface="Times New Roman" panose="02020603050405020304" pitchFamily="18" charset="0"/>
                          <a:cs typeface="Calibri" panose="020F0502020204030204" pitchFamily="34" charset="0"/>
                        </a:rPr>
                        <a:t>674,25 €</a:t>
                      </a:r>
                      <a:endParaRPr lang="hr-HR" sz="120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extLst>
                  <a:ext uri="{0D108BD9-81ED-4DB2-BD59-A6C34878D82A}">
                    <a16:rowId xmlns:a16="http://schemas.microsoft.com/office/drawing/2014/main" val="2331576235"/>
                  </a:ext>
                </a:extLst>
              </a:tr>
              <a:tr h="232024">
                <a:tc vMerge="1">
                  <a:txBody>
                    <a:bodyPr/>
                    <a:lstStyle/>
                    <a:p>
                      <a:endParaRPr lang="hr-HR"/>
                    </a:p>
                  </a:txBody>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a:effectLst/>
                          <a:latin typeface="+mn-lt"/>
                        </a:rPr>
                        <a:t>bez porezne olakšice</a:t>
                      </a:r>
                      <a:endParaRPr lang="hr-HR" sz="120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dirty="0">
                          <a:effectLst/>
                          <a:latin typeface="+mn-lt"/>
                        </a:rPr>
                        <a:t>565,03 €</a:t>
                      </a:r>
                      <a:endParaRPr lang="hr-HR" sz="1200" dirty="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dirty="0">
                          <a:solidFill>
                            <a:srgbClr val="000000"/>
                          </a:solidFill>
                          <a:effectLst/>
                          <a:latin typeface="+mn-lt"/>
                          <a:ea typeface="Times New Roman" panose="02020603050405020304" pitchFamily="18" charset="0"/>
                          <a:cs typeface="Calibri" panose="020F0502020204030204" pitchFamily="34" charset="0"/>
                        </a:rPr>
                        <a:t>628,40€</a:t>
                      </a:r>
                      <a:endParaRPr lang="hr-HR" sz="1200" dirty="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a:solidFill>
                            <a:srgbClr val="000000"/>
                          </a:solidFill>
                          <a:effectLst/>
                          <a:latin typeface="+mn-lt"/>
                          <a:ea typeface="Times New Roman" panose="02020603050405020304" pitchFamily="18" charset="0"/>
                          <a:cs typeface="Calibri" panose="020F0502020204030204" pitchFamily="34" charset="0"/>
                        </a:rPr>
                        <a:t>785,50 €</a:t>
                      </a:r>
                      <a:endParaRPr lang="hr-HR" sz="120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extLst>
                  <a:ext uri="{0D108BD9-81ED-4DB2-BD59-A6C34878D82A}">
                    <a16:rowId xmlns:a16="http://schemas.microsoft.com/office/drawing/2014/main" val="2926123562"/>
                  </a:ext>
                </a:extLst>
              </a:tr>
              <a:tr h="483287">
                <a:tc gridSpan="2">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0"/>
                        </a:spcAft>
                      </a:pPr>
                      <a:r>
                        <a:rPr lang="hr-HR" sz="1200" dirty="0">
                          <a:effectLst/>
                          <a:latin typeface="+mn-lt"/>
                        </a:rPr>
                        <a:t>Najniži mjesečni bruto 1 iznos plaće temeljem ugovora o radu za 4 sata rada dnevno za sufinanciranu osobu</a:t>
                      </a:r>
                      <a:endParaRPr lang="hr-HR" sz="1200" dirty="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solidFill>
                  </a:tcPr>
                </a:tc>
                <a:tc hMerge="1">
                  <a:txBody>
                    <a:bodyPr/>
                    <a:lstStyle/>
                    <a:p>
                      <a:endParaRPr lang="hr-HR"/>
                    </a:p>
                  </a:txBody>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dirty="0">
                          <a:effectLst/>
                          <a:latin typeface="+mn-lt"/>
                        </a:rPr>
                        <a:t>485 € bruto I iznos plaće</a:t>
                      </a:r>
                      <a:endParaRPr lang="hr-HR" sz="1200" dirty="0">
                        <a:effectLst/>
                        <a:latin typeface="+mn-lt"/>
                        <a:ea typeface="Calibri" panose="020F0502020204030204" pitchFamily="34" charset="0"/>
                        <a:cs typeface="Times New Roman" panose="02020603050405020304" pitchFamily="18" charset="0"/>
                      </a:endParaRPr>
                    </a:p>
                  </a:txBody>
                  <a:tcPr marL="44594" marR="445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dirty="0">
                          <a:solidFill>
                            <a:srgbClr val="000000"/>
                          </a:solidFill>
                          <a:effectLst/>
                          <a:latin typeface="+mn-lt"/>
                          <a:ea typeface="Times New Roman" panose="02020603050405020304" pitchFamily="18" charset="0"/>
                          <a:cs typeface="Calibri" panose="020F0502020204030204" pitchFamily="34" charset="0"/>
                        </a:rPr>
                        <a:t>539,40 € bruto I iznos plaće</a:t>
                      </a:r>
                      <a:endParaRPr lang="hr-HR" sz="1200" dirty="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0"/>
                        </a:spcAft>
                      </a:pPr>
                      <a:r>
                        <a:rPr lang="hr-HR" sz="1200" dirty="0">
                          <a:solidFill>
                            <a:srgbClr val="000000"/>
                          </a:solidFill>
                          <a:effectLst/>
                          <a:latin typeface="+mn-lt"/>
                          <a:ea typeface="Times New Roman" panose="02020603050405020304" pitchFamily="18" charset="0"/>
                          <a:cs typeface="Calibri" panose="020F0502020204030204" pitchFamily="34" charset="0"/>
                        </a:rPr>
                        <a:t>674,25 € bruto I iznos plaće</a:t>
                      </a:r>
                      <a:endParaRPr lang="hr-HR" sz="1200" dirty="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extLst>
                  <a:ext uri="{0D108BD9-81ED-4DB2-BD59-A6C34878D82A}">
                    <a16:rowId xmlns:a16="http://schemas.microsoft.com/office/drawing/2014/main" val="3577355504"/>
                  </a:ext>
                </a:extLst>
              </a:tr>
            </a:tbl>
          </a:graphicData>
        </a:graphic>
      </p:graphicFrame>
    </p:spTree>
    <p:extLst>
      <p:ext uri="{BB962C8B-B14F-4D97-AF65-F5344CB8AC3E}">
        <p14:creationId xmlns:p14="http://schemas.microsoft.com/office/powerpoint/2010/main" val="389744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919899" y="739302"/>
            <a:ext cx="3753582" cy="1613560"/>
          </a:xfrm>
        </p:spPr>
        <p:txBody>
          <a:bodyPr>
            <a:normAutofit/>
          </a:bodyPr>
          <a:lstStyle/>
          <a:p>
            <a:r>
              <a:rPr lang="hr-HR" sz="3400" b="1" dirty="0"/>
              <a:t>POTPORE ZA PRIPRAVNIŠTVO I MLADE</a:t>
            </a:r>
          </a:p>
        </p:txBody>
      </p:sp>
      <p:pic>
        <p:nvPicPr>
          <p:cNvPr id="8" name="Content Placeholder 3">
            <a:extLst>
              <a:ext uri="{FF2B5EF4-FFF2-40B4-BE49-F238E27FC236}">
                <a16:creationId xmlns:a16="http://schemas.microsoft.com/office/drawing/2014/main" id="{13C52D63-8B70-716D-C304-D94F6CBCA9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899" y="2925079"/>
            <a:ext cx="3618352" cy="2412234"/>
          </a:xfrm>
          <a:prstGeom prst="rect">
            <a:avLst/>
          </a:prstGeom>
        </p:spPr>
      </p:pic>
      <p:sp>
        <p:nvSpPr>
          <p:cNvPr id="9" name="TextBox 8">
            <a:extLst>
              <a:ext uri="{FF2B5EF4-FFF2-40B4-BE49-F238E27FC236}">
                <a16:creationId xmlns:a16="http://schemas.microsoft.com/office/drawing/2014/main" id="{6D208EF1-FF00-FB92-BCC3-ECFF1385A87C}"/>
              </a:ext>
            </a:extLst>
          </p:cNvPr>
          <p:cNvSpPr txBox="1"/>
          <p:nvPr/>
        </p:nvSpPr>
        <p:spPr>
          <a:xfrm>
            <a:off x="6287018" y="1785421"/>
            <a:ext cx="5610252" cy="707886"/>
          </a:xfrm>
          <a:prstGeom prst="rect">
            <a:avLst/>
          </a:prstGeom>
          <a:noFill/>
        </p:spPr>
        <p:txBody>
          <a:bodyPr wrap="square">
            <a:spAutoFit/>
          </a:bodyPr>
          <a:lstStyle/>
          <a:p>
            <a:pPr algn="just" defTabSz="457200">
              <a:lnSpc>
                <a:spcPct val="100000"/>
              </a:lnSpc>
              <a:spcBef>
                <a:spcPts val="600"/>
              </a:spcBef>
              <a:spcAft>
                <a:spcPts val="600"/>
              </a:spcAft>
              <a:defRPr/>
            </a:pPr>
            <a:r>
              <a:rPr lang="hr-HR" sz="2000"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rPr>
              <a:t>osposobiti osobe za samostalan rad poticanjem zapošljavanja</a:t>
            </a:r>
            <a:endParaRPr lang="hr-HR" sz="2000" b="1"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endParaRPr>
          </a:p>
        </p:txBody>
      </p:sp>
      <p:sp>
        <p:nvSpPr>
          <p:cNvPr id="10" name="TextBox 9">
            <a:extLst>
              <a:ext uri="{FF2B5EF4-FFF2-40B4-BE49-F238E27FC236}">
                <a16:creationId xmlns:a16="http://schemas.microsoft.com/office/drawing/2014/main" id="{75507035-0411-1D15-83AE-087707AD9C11}"/>
              </a:ext>
            </a:extLst>
          </p:cNvPr>
          <p:cNvSpPr txBox="1"/>
          <p:nvPr/>
        </p:nvSpPr>
        <p:spPr>
          <a:xfrm>
            <a:off x="6349206" y="2860114"/>
            <a:ext cx="5610252" cy="1015663"/>
          </a:xfrm>
          <a:prstGeom prst="rect">
            <a:avLst/>
          </a:prstGeom>
          <a:noFill/>
        </p:spPr>
        <p:txBody>
          <a:bodyPr wrap="square">
            <a:spAutoFit/>
          </a:bodyPr>
          <a:lstStyle/>
          <a:p>
            <a:pPr algn="just" defTabSz="457200">
              <a:lnSpc>
                <a:spcPct val="100000"/>
              </a:lnSpc>
              <a:spcBef>
                <a:spcPts val="600"/>
              </a:spcBef>
              <a:spcAft>
                <a:spcPts val="600"/>
              </a:spcAft>
              <a:defRPr/>
            </a:pPr>
            <a:r>
              <a:rPr lang="hr-HR" sz="2000" b="1"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rPr>
              <a:t>dvije ciljane skupine: nezaposlene osobe </a:t>
            </a:r>
            <a:r>
              <a:rPr lang="hr-HR" sz="2000"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rPr>
              <a:t>koje se </a:t>
            </a:r>
            <a:r>
              <a:rPr lang="hr-HR" sz="2000" b="1"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rPr>
              <a:t>prvi puta zapošljavaju</a:t>
            </a:r>
            <a:r>
              <a:rPr lang="hr-HR" sz="2000"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rPr>
              <a:t> u zanimanju za koje su se školovale i </a:t>
            </a:r>
            <a:r>
              <a:rPr lang="hr-HR" sz="2000" b="1"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rPr>
              <a:t>mladi do 29 godina</a:t>
            </a:r>
          </a:p>
        </p:txBody>
      </p:sp>
      <p:pic>
        <p:nvPicPr>
          <p:cNvPr id="11" name="Graphic 35" descr="Linear Graph outline">
            <a:extLst>
              <a:ext uri="{FF2B5EF4-FFF2-40B4-BE49-F238E27FC236}">
                <a16:creationId xmlns:a16="http://schemas.microsoft.com/office/drawing/2014/main" id="{7F60D536-89A8-57E0-0861-F13BE0A06E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01368" y="3866551"/>
            <a:ext cx="747344" cy="747344"/>
          </a:xfrm>
          <a:prstGeom prst="rect">
            <a:avLst/>
          </a:prstGeom>
        </p:spPr>
      </p:pic>
      <p:sp>
        <p:nvSpPr>
          <p:cNvPr id="12" name="TextBox 11">
            <a:extLst>
              <a:ext uri="{FF2B5EF4-FFF2-40B4-BE49-F238E27FC236}">
                <a16:creationId xmlns:a16="http://schemas.microsoft.com/office/drawing/2014/main" id="{B70D2AE5-BAE2-04CF-756E-F3FF5B80307C}"/>
              </a:ext>
            </a:extLst>
          </p:cNvPr>
          <p:cNvSpPr txBox="1"/>
          <p:nvPr/>
        </p:nvSpPr>
        <p:spPr>
          <a:xfrm>
            <a:off x="6349206" y="3923377"/>
            <a:ext cx="5610252" cy="707886"/>
          </a:xfrm>
          <a:prstGeom prst="rect">
            <a:avLst/>
          </a:prstGeom>
          <a:noFill/>
        </p:spPr>
        <p:txBody>
          <a:bodyPr wrap="square">
            <a:spAutoFit/>
          </a:bodyPr>
          <a:lstStyle/>
          <a:p>
            <a:pPr defTabSz="457200">
              <a:lnSpc>
                <a:spcPct val="100000"/>
              </a:lnSpc>
              <a:spcBef>
                <a:spcPts val="600"/>
              </a:spcBef>
              <a:spcAft>
                <a:spcPts val="600"/>
              </a:spcAft>
              <a:defRPr/>
            </a:pPr>
            <a:r>
              <a:rPr lang="hr-HR" sz="2000" b="1"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rPr>
              <a:t>veći iznos potpore </a:t>
            </a:r>
            <a:r>
              <a:rPr lang="hr-HR" sz="2000"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rPr>
              <a:t>za zapošljavanje u digitalnim i zelenim vještinama</a:t>
            </a:r>
          </a:p>
        </p:txBody>
      </p:sp>
      <p:pic>
        <p:nvPicPr>
          <p:cNvPr id="13" name="Graphic 38" descr="Money outline">
            <a:extLst>
              <a:ext uri="{FF2B5EF4-FFF2-40B4-BE49-F238E27FC236}">
                <a16:creationId xmlns:a16="http://schemas.microsoft.com/office/drawing/2014/main" id="{08FA6930-F904-BB77-05A8-8EF33A0CF2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31203" y="4927012"/>
            <a:ext cx="747344" cy="747344"/>
          </a:xfrm>
          <a:prstGeom prst="rect">
            <a:avLst/>
          </a:prstGeom>
        </p:spPr>
      </p:pic>
      <p:pic>
        <p:nvPicPr>
          <p:cNvPr id="14" name="Graphic 45" descr="Daily calendar outline">
            <a:extLst>
              <a:ext uri="{FF2B5EF4-FFF2-40B4-BE49-F238E27FC236}">
                <a16:creationId xmlns:a16="http://schemas.microsoft.com/office/drawing/2014/main" id="{366D8DC3-2F4D-975C-213A-39720FB61C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01368" y="781372"/>
            <a:ext cx="747344" cy="747344"/>
          </a:xfrm>
          <a:prstGeom prst="rect">
            <a:avLst/>
          </a:prstGeom>
        </p:spPr>
      </p:pic>
      <p:pic>
        <p:nvPicPr>
          <p:cNvPr id="15" name="Graphic 47" descr="Bullseye outline">
            <a:extLst>
              <a:ext uri="{FF2B5EF4-FFF2-40B4-BE49-F238E27FC236}">
                <a16:creationId xmlns:a16="http://schemas.microsoft.com/office/drawing/2014/main" id="{79B88CD8-0288-D8BA-3C69-07E2DFA4DD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01368" y="1787331"/>
            <a:ext cx="747344" cy="747344"/>
          </a:xfrm>
          <a:prstGeom prst="rect">
            <a:avLst/>
          </a:prstGeom>
        </p:spPr>
      </p:pic>
      <p:pic>
        <p:nvPicPr>
          <p:cNvPr id="16" name="Graphic 49" descr="Target Audience outline">
            <a:extLst>
              <a:ext uri="{FF2B5EF4-FFF2-40B4-BE49-F238E27FC236}">
                <a16:creationId xmlns:a16="http://schemas.microsoft.com/office/drawing/2014/main" id="{97786470-7E08-604C-F0E2-676B1C6F426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11340" y="2793290"/>
            <a:ext cx="747344" cy="747344"/>
          </a:xfrm>
          <a:prstGeom prst="rect">
            <a:avLst/>
          </a:prstGeom>
        </p:spPr>
      </p:pic>
      <p:sp>
        <p:nvSpPr>
          <p:cNvPr id="17" name="TextBox 16">
            <a:extLst>
              <a:ext uri="{FF2B5EF4-FFF2-40B4-BE49-F238E27FC236}">
                <a16:creationId xmlns:a16="http://schemas.microsoft.com/office/drawing/2014/main" id="{C96EB524-FA16-1FA7-0714-8197C8A94EA0}"/>
              </a:ext>
            </a:extLst>
          </p:cNvPr>
          <p:cNvSpPr txBox="1"/>
          <p:nvPr/>
        </p:nvSpPr>
        <p:spPr>
          <a:xfrm>
            <a:off x="6277046" y="924211"/>
            <a:ext cx="6097836" cy="400110"/>
          </a:xfrm>
          <a:prstGeom prst="rect">
            <a:avLst/>
          </a:prstGeom>
          <a:noFill/>
        </p:spPr>
        <p:txBody>
          <a:bodyPr wrap="square">
            <a:spAutoFit/>
          </a:bodyPr>
          <a:lstStyle/>
          <a:p>
            <a:pPr algn="just" defTabSz="457200">
              <a:lnSpc>
                <a:spcPct val="100000"/>
              </a:lnSpc>
              <a:spcBef>
                <a:spcPts val="600"/>
              </a:spcBef>
              <a:spcAft>
                <a:spcPts val="600"/>
              </a:spcAft>
              <a:defRPr/>
            </a:pPr>
            <a:r>
              <a:rPr lang="hr-HR" sz="2000"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rPr>
              <a:t>trajanje</a:t>
            </a:r>
            <a:r>
              <a:rPr lang="hr-HR" sz="2000" b="1"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rPr>
              <a:t> 12 mjeseci </a:t>
            </a:r>
            <a:r>
              <a:rPr lang="hr-HR" sz="2000"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rPr>
              <a:t>(max. 24 mjeseca)</a:t>
            </a:r>
          </a:p>
        </p:txBody>
      </p:sp>
      <p:sp>
        <p:nvSpPr>
          <p:cNvPr id="18" name="TextBox 17">
            <a:extLst>
              <a:ext uri="{FF2B5EF4-FFF2-40B4-BE49-F238E27FC236}">
                <a16:creationId xmlns:a16="http://schemas.microsoft.com/office/drawing/2014/main" id="{FA84AAE8-C68C-2FD1-208F-D41A928AE040}"/>
              </a:ext>
            </a:extLst>
          </p:cNvPr>
          <p:cNvSpPr txBox="1"/>
          <p:nvPr/>
        </p:nvSpPr>
        <p:spPr>
          <a:xfrm>
            <a:off x="6287018" y="4998070"/>
            <a:ext cx="5734629" cy="707886"/>
          </a:xfrm>
          <a:prstGeom prst="rect">
            <a:avLst/>
          </a:prstGeom>
          <a:noFill/>
        </p:spPr>
        <p:txBody>
          <a:bodyPr wrap="square">
            <a:spAutoFit/>
          </a:bodyPr>
          <a:lstStyle/>
          <a:p>
            <a:pPr defTabSz="457200">
              <a:lnSpc>
                <a:spcPct val="100000"/>
              </a:lnSpc>
              <a:spcBef>
                <a:spcPts val="600"/>
              </a:spcBef>
              <a:spcAft>
                <a:spcPts val="600"/>
              </a:spcAft>
              <a:defRPr/>
            </a:pPr>
            <a:r>
              <a:rPr lang="hr-HR" sz="2000"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rPr>
              <a:t>u 2025. maksimalni iznos potpore: do </a:t>
            </a:r>
            <a:r>
              <a:rPr lang="hr-HR" sz="2000" b="1"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rPr>
              <a:t>940 € mjesečno i trošak prijevoza</a:t>
            </a:r>
            <a:endParaRPr lang="hr-HR" sz="2000"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endParaRPr>
          </a:p>
        </p:txBody>
      </p:sp>
    </p:spTree>
    <p:extLst>
      <p:ext uri="{BB962C8B-B14F-4D97-AF65-F5344CB8AC3E}">
        <p14:creationId xmlns:p14="http://schemas.microsoft.com/office/powerpoint/2010/main" val="1780864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CE7947C8-E987-CB6C-2BFF-90AD665F4D6F}"/>
              </a:ext>
            </a:extLst>
          </p:cNvPr>
          <p:cNvGraphicFramePr>
            <a:graphicFrameLocks noGrp="1"/>
          </p:cNvGraphicFramePr>
          <p:nvPr>
            <p:extLst>
              <p:ext uri="{D42A27DB-BD31-4B8C-83A1-F6EECF244321}">
                <p14:modId xmlns:p14="http://schemas.microsoft.com/office/powerpoint/2010/main" val="2124791456"/>
              </p:ext>
            </p:extLst>
          </p:nvPr>
        </p:nvGraphicFramePr>
        <p:xfrm>
          <a:off x="1003025" y="1002393"/>
          <a:ext cx="9969775" cy="2420377"/>
        </p:xfrm>
        <a:graphic>
          <a:graphicData uri="http://schemas.openxmlformats.org/drawingml/2006/table">
            <a:tbl>
              <a:tblPr firstRow="1" firstCol="1" bandRow="1">
                <a:tableStyleId>{5C22544A-7EE6-4342-B048-85BDC9FD1C3A}</a:tableStyleId>
              </a:tblPr>
              <a:tblGrid>
                <a:gridCol w="3736872">
                  <a:extLst>
                    <a:ext uri="{9D8B030D-6E8A-4147-A177-3AD203B41FA5}">
                      <a16:colId xmlns:a16="http://schemas.microsoft.com/office/drawing/2014/main" val="2924772673"/>
                    </a:ext>
                  </a:extLst>
                </a:gridCol>
                <a:gridCol w="1459337">
                  <a:extLst>
                    <a:ext uri="{9D8B030D-6E8A-4147-A177-3AD203B41FA5}">
                      <a16:colId xmlns:a16="http://schemas.microsoft.com/office/drawing/2014/main" val="1162845173"/>
                    </a:ext>
                  </a:extLst>
                </a:gridCol>
                <a:gridCol w="1522211">
                  <a:extLst>
                    <a:ext uri="{9D8B030D-6E8A-4147-A177-3AD203B41FA5}">
                      <a16:colId xmlns:a16="http://schemas.microsoft.com/office/drawing/2014/main" val="1254109744"/>
                    </a:ext>
                  </a:extLst>
                </a:gridCol>
                <a:gridCol w="1499417">
                  <a:extLst>
                    <a:ext uri="{9D8B030D-6E8A-4147-A177-3AD203B41FA5}">
                      <a16:colId xmlns:a16="http://schemas.microsoft.com/office/drawing/2014/main" val="1097766393"/>
                    </a:ext>
                  </a:extLst>
                </a:gridCol>
                <a:gridCol w="1751938">
                  <a:extLst>
                    <a:ext uri="{9D8B030D-6E8A-4147-A177-3AD203B41FA5}">
                      <a16:colId xmlns:a16="http://schemas.microsoft.com/office/drawing/2014/main" val="2003362804"/>
                    </a:ext>
                  </a:extLst>
                </a:gridCol>
              </a:tblGrid>
              <a:tr h="353393">
                <a:tc rowSpan="2">
                  <a:txBody>
                    <a:bodyPr/>
                    <a:lstStyle/>
                    <a:p>
                      <a:pPr algn="ctr">
                        <a:lnSpc>
                          <a:spcPct val="107000"/>
                        </a:lnSpc>
                        <a:spcBef>
                          <a:spcPts val="600"/>
                        </a:spcBef>
                        <a:spcAft>
                          <a:spcPts val="600"/>
                        </a:spcAft>
                      </a:pPr>
                      <a:r>
                        <a:rPr lang="hr-HR" sz="1400" dirty="0">
                          <a:effectLst/>
                          <a:latin typeface="Calibri" panose="020F0502020204030204" pitchFamily="34" charset="0"/>
                          <a:cs typeface="Calibri" panose="020F0502020204030204" pitchFamily="34" charset="0"/>
                        </a:rPr>
                        <a:t>Razina obrazovanja</a:t>
                      </a:r>
                      <a:endParaRPr lang="hr-HR" sz="1400" dirty="0">
                        <a:effectLst/>
                        <a:latin typeface="Calibri" panose="020F0502020204030204" pitchFamily="34" charset="0"/>
                        <a:ea typeface="Calibri" panose="020F0502020204030204" pitchFamily="34" charset="0"/>
                        <a:cs typeface="Calibri" panose="020F0502020204030204" pitchFamily="34" charset="0"/>
                      </a:endParaRPr>
                    </a:p>
                  </a:txBody>
                  <a:tcPr marL="68589" marR="68589" marT="0" marB="0" anchor="ctr"/>
                </a:tc>
                <a:tc gridSpan="2">
                  <a:txBody>
                    <a:bodyPr/>
                    <a:lstStyle/>
                    <a:p>
                      <a:pPr algn="ctr">
                        <a:lnSpc>
                          <a:spcPct val="107000"/>
                        </a:lnSpc>
                        <a:spcBef>
                          <a:spcPts val="600"/>
                        </a:spcBef>
                        <a:spcAft>
                          <a:spcPts val="600"/>
                        </a:spcAft>
                      </a:pPr>
                      <a:r>
                        <a:rPr lang="hr-HR" sz="1400" dirty="0">
                          <a:effectLst/>
                          <a:latin typeface="Calibri" panose="020F0502020204030204" pitchFamily="34" charset="0"/>
                          <a:cs typeface="Calibri" panose="020F0502020204030204" pitchFamily="34" charset="0"/>
                        </a:rPr>
                        <a:t>Osoba sa završenim srednjoškolskim obrazovanjem </a:t>
                      </a:r>
                      <a:endParaRPr lang="hr-HR" sz="1400" dirty="0">
                        <a:effectLst/>
                        <a:latin typeface="Calibri" panose="020F0502020204030204" pitchFamily="34" charset="0"/>
                        <a:ea typeface="Calibri" panose="020F0502020204030204" pitchFamily="34" charset="0"/>
                        <a:cs typeface="Calibri" panose="020F0502020204030204" pitchFamily="34" charset="0"/>
                      </a:endParaRPr>
                    </a:p>
                  </a:txBody>
                  <a:tcPr marL="68589" marR="68589" marT="0" marB="0" anchor="ctr"/>
                </a:tc>
                <a:tc hMerge="1">
                  <a:txBody>
                    <a:bodyPr/>
                    <a:lstStyle/>
                    <a:p>
                      <a:endParaRPr lang="hr-HR"/>
                    </a:p>
                  </a:txBody>
                  <a:tcPr/>
                </a:tc>
                <a:tc gridSpan="2">
                  <a:txBody>
                    <a:bodyPr/>
                    <a:lstStyle/>
                    <a:p>
                      <a:pPr algn="ctr">
                        <a:lnSpc>
                          <a:spcPct val="107000"/>
                        </a:lnSpc>
                        <a:spcBef>
                          <a:spcPts val="600"/>
                        </a:spcBef>
                        <a:spcAft>
                          <a:spcPts val="600"/>
                        </a:spcAft>
                      </a:pPr>
                      <a:r>
                        <a:rPr lang="hr-HR" sz="1400" dirty="0">
                          <a:effectLst/>
                          <a:latin typeface="Calibri" panose="020F0502020204030204" pitchFamily="34" charset="0"/>
                          <a:cs typeface="Calibri" panose="020F0502020204030204" pitchFamily="34" charset="0"/>
                        </a:rPr>
                        <a:t>Osoba sa zvanjima stečenim po programima visokoškolskog obrazovanja </a:t>
                      </a:r>
                      <a:endParaRPr lang="hr-HR" sz="1400" dirty="0">
                        <a:effectLst/>
                        <a:latin typeface="Calibri" panose="020F0502020204030204" pitchFamily="34" charset="0"/>
                        <a:ea typeface="Calibri" panose="020F0502020204030204" pitchFamily="34" charset="0"/>
                        <a:cs typeface="Calibri" panose="020F0502020204030204" pitchFamily="34" charset="0"/>
                      </a:endParaRPr>
                    </a:p>
                  </a:txBody>
                  <a:tcPr marL="68589" marR="68589" marT="0" marB="0" anchor="ctr"/>
                </a:tc>
                <a:tc hMerge="1">
                  <a:txBody>
                    <a:bodyPr/>
                    <a:lstStyle/>
                    <a:p>
                      <a:endParaRPr lang="hr-HR"/>
                    </a:p>
                  </a:txBody>
                  <a:tcPr/>
                </a:tc>
                <a:extLst>
                  <a:ext uri="{0D108BD9-81ED-4DB2-BD59-A6C34878D82A}">
                    <a16:rowId xmlns:a16="http://schemas.microsoft.com/office/drawing/2014/main" val="825666437"/>
                  </a:ext>
                </a:extLst>
              </a:tr>
              <a:tr h="446042">
                <a:tc vMerge="1">
                  <a:txBody>
                    <a:bodyPr/>
                    <a:lstStyle/>
                    <a:p>
                      <a:endParaRPr lang="hr-HR"/>
                    </a:p>
                  </a:txBody>
                  <a:tcPr/>
                </a:tc>
                <a:tc>
                  <a:txBody>
                    <a:bodyPr/>
                    <a:lstStyle/>
                    <a:p>
                      <a:pPr algn="ctr">
                        <a:lnSpc>
                          <a:spcPct val="107000"/>
                        </a:lnSpc>
                        <a:spcBef>
                          <a:spcPts val="600"/>
                        </a:spcBef>
                        <a:spcAft>
                          <a:spcPts val="600"/>
                        </a:spcAft>
                      </a:pPr>
                      <a:r>
                        <a:rPr lang="hr-HR" sz="13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Redovna potpora</a:t>
                      </a:r>
                    </a:p>
                  </a:txBody>
                  <a:tcPr marL="68589" marR="68589" marT="0" marB="0" anchor="ctr">
                    <a:solidFill>
                      <a:schemeClr val="tx2">
                        <a:lumMod val="50000"/>
                        <a:lumOff val="50000"/>
                      </a:schemeClr>
                    </a:solidFill>
                  </a:tcPr>
                </a:tc>
                <a:tc>
                  <a:txBody>
                    <a:bodyPr/>
                    <a:lstStyle/>
                    <a:p>
                      <a:pPr algn="ctr">
                        <a:lnSpc>
                          <a:spcPct val="107000"/>
                        </a:lnSpc>
                        <a:spcBef>
                          <a:spcPts val="600"/>
                        </a:spcBef>
                        <a:spcAft>
                          <a:spcPts val="600"/>
                        </a:spcAft>
                      </a:pPr>
                      <a:r>
                        <a:rPr lang="hr-HR" sz="13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Potpora</a:t>
                      </a:r>
                      <a:r>
                        <a:rPr lang="hr-HR" sz="1300" b="1" baseline="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zeleno/digitalno</a:t>
                      </a:r>
                      <a:endParaRPr lang="hr-HR" sz="13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9" marR="68589" marT="0" marB="0" anchor="ctr">
                    <a:solidFill>
                      <a:schemeClr val="accent6">
                        <a:lumMod val="75000"/>
                      </a:schemeClr>
                    </a:solidFill>
                  </a:tcPr>
                </a:tc>
                <a:tc>
                  <a:txBody>
                    <a:bodyPr/>
                    <a:lstStyle/>
                    <a:p>
                      <a:pPr algn="ctr">
                        <a:lnSpc>
                          <a:spcPct val="107000"/>
                        </a:lnSpc>
                        <a:spcBef>
                          <a:spcPts val="600"/>
                        </a:spcBef>
                        <a:spcAft>
                          <a:spcPts val="600"/>
                        </a:spcAft>
                      </a:pPr>
                      <a:r>
                        <a:rPr lang="hr-HR" sz="13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Redovna potpora</a:t>
                      </a:r>
                    </a:p>
                  </a:txBody>
                  <a:tcPr marL="68589" marR="68589" marT="0" marB="0" anchor="ctr">
                    <a:solidFill>
                      <a:schemeClr val="tx2">
                        <a:lumMod val="50000"/>
                        <a:lumOff val="50000"/>
                      </a:schemeClr>
                    </a:solidFill>
                  </a:tcPr>
                </a:tc>
                <a:tc>
                  <a:txBody>
                    <a:bodyPr/>
                    <a:lstStyle/>
                    <a:p>
                      <a:pPr algn="ctr">
                        <a:lnSpc>
                          <a:spcPct val="107000"/>
                        </a:lnSpc>
                        <a:spcBef>
                          <a:spcPts val="600"/>
                        </a:spcBef>
                        <a:spcAft>
                          <a:spcPts val="600"/>
                        </a:spcAft>
                      </a:pPr>
                      <a:r>
                        <a:rPr lang="hr-HR" sz="13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Potpora</a:t>
                      </a:r>
                      <a:r>
                        <a:rPr lang="hr-HR" sz="1300" b="1" baseline="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zeleno/digitalno</a:t>
                      </a:r>
                      <a:endParaRPr lang="hr-HR" sz="13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9" marR="68589" marT="0" marB="0" anchor="ctr">
                    <a:solidFill>
                      <a:schemeClr val="accent6">
                        <a:lumMod val="75000"/>
                      </a:schemeClr>
                    </a:solidFill>
                  </a:tcPr>
                </a:tc>
                <a:extLst>
                  <a:ext uri="{0D108BD9-81ED-4DB2-BD59-A6C34878D82A}">
                    <a16:rowId xmlns:a16="http://schemas.microsoft.com/office/drawing/2014/main" val="1056683572"/>
                  </a:ext>
                </a:extLst>
              </a:tr>
              <a:tr h="421277">
                <a:tc>
                  <a:txBody>
                    <a:bodyPr/>
                    <a:lstStyle/>
                    <a:p>
                      <a:pPr>
                        <a:lnSpc>
                          <a:spcPct val="107000"/>
                        </a:lnSpc>
                        <a:spcBef>
                          <a:spcPts val="600"/>
                        </a:spcBef>
                        <a:spcAft>
                          <a:spcPts val="600"/>
                        </a:spcAft>
                      </a:pPr>
                      <a:r>
                        <a:rPr lang="hr-HR" sz="1400" dirty="0">
                          <a:effectLst/>
                          <a:latin typeface="Calibri" panose="020F0502020204030204" pitchFamily="34" charset="0"/>
                          <a:cs typeface="Calibri" panose="020F0502020204030204" pitchFamily="34" charset="0"/>
                        </a:rPr>
                        <a:t>Mjesečni paušalni iznos – s poreznom olakšicom</a:t>
                      </a:r>
                      <a:endParaRPr lang="hr-HR" sz="1400" dirty="0">
                        <a:effectLst/>
                        <a:latin typeface="Calibri" panose="020F0502020204030204" pitchFamily="34" charset="0"/>
                        <a:ea typeface="Calibri" panose="020F0502020204030204" pitchFamily="34" charset="0"/>
                        <a:cs typeface="Calibri" panose="020F0502020204030204" pitchFamily="34" charset="0"/>
                      </a:endParaRPr>
                    </a:p>
                  </a:txBody>
                  <a:tcPr marL="68589" marR="68589" marT="0" marB="0"/>
                </a:tc>
                <a:tc>
                  <a:txBody>
                    <a:bodyPr/>
                    <a:lstStyle/>
                    <a:p>
                      <a:pPr algn="ctr">
                        <a:lnSpc>
                          <a:spcPct val="107000"/>
                        </a:lnSpc>
                        <a:spcBef>
                          <a:spcPts val="600"/>
                        </a:spcBef>
                        <a:spcAft>
                          <a:spcPts val="600"/>
                        </a:spcAft>
                      </a:pPr>
                      <a:r>
                        <a:rPr lang="hr-HR" sz="1400" dirty="0">
                          <a:effectLst/>
                          <a:latin typeface="Calibri" panose="020F0502020204030204" pitchFamily="34" charset="0"/>
                          <a:ea typeface="Calibri" panose="020F0502020204030204" pitchFamily="34" charset="0"/>
                          <a:cs typeface="Calibri" panose="020F0502020204030204" pitchFamily="34" charset="0"/>
                        </a:rPr>
                        <a:t>530 €</a:t>
                      </a:r>
                    </a:p>
                  </a:txBody>
                  <a:tcPr marL="68580" marR="68580" marT="0" marB="0" anchor="ctr"/>
                </a:tc>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Calibri" panose="020F0502020204030204" pitchFamily="34" charset="0"/>
                        </a:rPr>
                        <a:t>640 €</a:t>
                      </a:r>
                    </a:p>
                  </a:txBody>
                  <a:tcPr marL="68580" marR="68580" marT="0" marB="0" anchor="ctr"/>
                </a:tc>
                <a:tc>
                  <a:txBody>
                    <a:bodyPr/>
                    <a:lstStyle/>
                    <a:p>
                      <a:pPr algn="ctr">
                        <a:lnSpc>
                          <a:spcPct val="107000"/>
                        </a:lnSpc>
                        <a:spcBef>
                          <a:spcPts val="600"/>
                        </a:spcBef>
                        <a:spcAft>
                          <a:spcPts val="600"/>
                        </a:spcAft>
                      </a:pPr>
                      <a:r>
                        <a:rPr lang="hr-HR" sz="1400" dirty="0">
                          <a:effectLst/>
                          <a:latin typeface="Calibri" panose="020F0502020204030204" pitchFamily="34" charset="0"/>
                          <a:ea typeface="Calibri" panose="020F0502020204030204" pitchFamily="34" charset="0"/>
                          <a:cs typeface="Calibri" panose="020F0502020204030204" pitchFamily="34" charset="0"/>
                        </a:rPr>
                        <a:t>670 €</a:t>
                      </a:r>
                    </a:p>
                  </a:txBody>
                  <a:tcPr marL="68580" marR="68580" marT="0" marB="0" anchor="ctr"/>
                </a:tc>
                <a:tc>
                  <a:txBody>
                    <a:bodyPr/>
                    <a:lstStyle/>
                    <a:p>
                      <a:pPr algn="ctr"/>
                      <a:r>
                        <a:rPr lang="hr-HR" sz="1400" dirty="0">
                          <a:latin typeface="Calibri" panose="020F0502020204030204" pitchFamily="34" charset="0"/>
                          <a:cs typeface="Calibri" panose="020F0502020204030204" pitchFamily="34" charset="0"/>
                        </a:rPr>
                        <a:t>800</a:t>
                      </a:r>
                      <a:r>
                        <a:rPr lang="hr-HR" sz="1400" baseline="0" dirty="0">
                          <a:latin typeface="Calibri" panose="020F0502020204030204" pitchFamily="34" charset="0"/>
                          <a:cs typeface="Calibri" panose="020F0502020204030204" pitchFamily="34" charset="0"/>
                        </a:rPr>
                        <a:t> €</a:t>
                      </a:r>
                      <a:endParaRPr lang="hr-HR" sz="1400" dirty="0">
                        <a:latin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395523664"/>
                  </a:ext>
                </a:extLst>
              </a:tr>
              <a:tr h="448733">
                <a:tc>
                  <a:txBody>
                    <a:bodyPr/>
                    <a:lstStyle/>
                    <a:p>
                      <a:pPr>
                        <a:lnSpc>
                          <a:spcPct val="107000"/>
                        </a:lnSpc>
                        <a:spcBef>
                          <a:spcPts val="600"/>
                        </a:spcBef>
                        <a:spcAft>
                          <a:spcPts val="600"/>
                        </a:spcAft>
                      </a:pPr>
                      <a:r>
                        <a:rPr lang="hr-HR" sz="1400" dirty="0">
                          <a:effectLst/>
                          <a:latin typeface="Calibri" panose="020F0502020204030204" pitchFamily="34" charset="0"/>
                          <a:cs typeface="Calibri" panose="020F0502020204030204" pitchFamily="34" charset="0"/>
                        </a:rPr>
                        <a:t>Mjesečni paušalni iznos – bez porezne olakšice</a:t>
                      </a:r>
                      <a:endParaRPr lang="hr-HR" sz="1400" dirty="0">
                        <a:effectLst/>
                        <a:latin typeface="Calibri" panose="020F0502020204030204" pitchFamily="34" charset="0"/>
                        <a:ea typeface="Calibri" panose="020F0502020204030204" pitchFamily="34" charset="0"/>
                        <a:cs typeface="Calibri" panose="020F0502020204030204" pitchFamily="34" charset="0"/>
                      </a:endParaRPr>
                    </a:p>
                  </a:txBody>
                  <a:tcPr marL="68589" marR="68589" marT="0" marB="0"/>
                </a:tc>
                <a:tc>
                  <a:txBody>
                    <a:bodyPr/>
                    <a:lstStyle/>
                    <a:p>
                      <a:pPr algn="ctr">
                        <a:lnSpc>
                          <a:spcPct val="107000"/>
                        </a:lnSpc>
                        <a:spcBef>
                          <a:spcPts val="600"/>
                        </a:spcBef>
                        <a:spcAft>
                          <a:spcPts val="600"/>
                        </a:spcAft>
                      </a:pPr>
                      <a:r>
                        <a:rPr lang="hr-HR" sz="1400" dirty="0">
                          <a:effectLst/>
                          <a:latin typeface="Calibri" panose="020F0502020204030204" pitchFamily="34" charset="0"/>
                          <a:ea typeface="Calibri" panose="020F0502020204030204" pitchFamily="34" charset="0"/>
                          <a:cs typeface="Calibri" panose="020F0502020204030204" pitchFamily="34" charset="0"/>
                        </a:rPr>
                        <a:t>620 €</a:t>
                      </a:r>
                    </a:p>
                  </a:txBody>
                  <a:tcPr marL="68580" marR="68580" marT="0" marB="0" anchor="ctr"/>
                </a:tc>
                <a:tc>
                  <a:txBody>
                    <a:bodyPr/>
                    <a:lstStyle/>
                    <a:p>
                      <a:pPr algn="ctr">
                        <a:lnSpc>
                          <a:spcPct val="107000"/>
                        </a:lnSpc>
                        <a:spcAft>
                          <a:spcPts val="0"/>
                        </a:spcAft>
                      </a:pPr>
                      <a:r>
                        <a:rPr lang="hr-HR"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750 €</a:t>
                      </a:r>
                      <a:endParaRPr lang="hr-HR"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Bef>
                          <a:spcPts val="600"/>
                        </a:spcBef>
                        <a:spcAft>
                          <a:spcPts val="600"/>
                        </a:spcAft>
                      </a:pPr>
                      <a:r>
                        <a:rPr lang="hr-HR" sz="1400" dirty="0">
                          <a:effectLst/>
                          <a:latin typeface="Calibri" panose="020F0502020204030204" pitchFamily="34" charset="0"/>
                          <a:ea typeface="Calibri" panose="020F0502020204030204" pitchFamily="34" charset="0"/>
                          <a:cs typeface="Calibri" panose="020F0502020204030204" pitchFamily="34" charset="0"/>
                        </a:rPr>
                        <a:t>780 €</a:t>
                      </a:r>
                    </a:p>
                  </a:txBody>
                  <a:tcPr marL="68580" marR="68580" marT="0" marB="0" anchor="ctr"/>
                </a:tc>
                <a:tc>
                  <a:txBody>
                    <a:bodyPr/>
                    <a:lstStyle/>
                    <a:p>
                      <a:pPr algn="ctr"/>
                      <a:r>
                        <a:rPr lang="hr-HR" sz="1400" dirty="0">
                          <a:latin typeface="Calibri" panose="020F0502020204030204" pitchFamily="34" charset="0"/>
                          <a:cs typeface="Calibri" panose="020F0502020204030204" pitchFamily="34" charset="0"/>
                        </a:rPr>
                        <a:t>940 €</a:t>
                      </a:r>
                    </a:p>
                  </a:txBody>
                  <a:tcPr marL="68580" marR="68580" marT="0" marB="0" anchor="ctr"/>
                </a:tc>
                <a:extLst>
                  <a:ext uri="{0D108BD9-81ED-4DB2-BD59-A6C34878D82A}">
                    <a16:rowId xmlns:a16="http://schemas.microsoft.com/office/drawing/2014/main" val="4033628171"/>
                  </a:ext>
                </a:extLst>
              </a:tr>
              <a:tr h="657856">
                <a:tc>
                  <a:txBody>
                    <a:bodyPr/>
                    <a:lstStyle/>
                    <a:p>
                      <a:pPr>
                        <a:lnSpc>
                          <a:spcPct val="107000"/>
                        </a:lnSpc>
                        <a:spcBef>
                          <a:spcPts val="600"/>
                        </a:spcBef>
                        <a:spcAft>
                          <a:spcPts val="600"/>
                        </a:spcAft>
                      </a:pPr>
                      <a:r>
                        <a:rPr lang="hr-HR" sz="1400" dirty="0">
                          <a:effectLst/>
                          <a:latin typeface="Calibri" panose="020F0502020204030204" pitchFamily="34" charset="0"/>
                          <a:cs typeface="Calibri" panose="020F0502020204030204" pitchFamily="34" charset="0"/>
                        </a:rPr>
                        <a:t>Najniži mjesečni bruto 1 iznos plaće temeljem ugovora o radu za sufinanciranu osobu </a:t>
                      </a:r>
                      <a:endParaRPr lang="hr-HR" sz="1400" dirty="0">
                        <a:effectLst/>
                        <a:latin typeface="Calibri" panose="020F0502020204030204" pitchFamily="34" charset="0"/>
                        <a:ea typeface="Calibri" panose="020F0502020204030204" pitchFamily="34" charset="0"/>
                        <a:cs typeface="Calibri" panose="020F0502020204030204" pitchFamily="34" charset="0"/>
                      </a:endParaRPr>
                    </a:p>
                  </a:txBody>
                  <a:tcPr marL="68589" marR="68589" marT="0" marB="0"/>
                </a:tc>
                <a:tc gridSpan="2">
                  <a:txBody>
                    <a:bodyPr/>
                    <a:lstStyle/>
                    <a:p>
                      <a:pPr algn="ctr">
                        <a:lnSpc>
                          <a:spcPct val="107000"/>
                        </a:lnSpc>
                        <a:spcBef>
                          <a:spcPts val="600"/>
                        </a:spcBef>
                        <a:spcAft>
                          <a:spcPts val="600"/>
                        </a:spcAft>
                      </a:pPr>
                      <a:r>
                        <a:rPr lang="hr-HR" sz="1400" dirty="0">
                          <a:effectLst/>
                          <a:latin typeface="Calibri" panose="020F0502020204030204" pitchFamily="34" charset="0"/>
                          <a:ea typeface="Calibri" panose="020F0502020204030204" pitchFamily="34" charset="0"/>
                          <a:cs typeface="Calibri" panose="020F0502020204030204" pitchFamily="34" charset="0"/>
                        </a:rPr>
                        <a:t>1.078,80 € bruto I iznos plaće</a:t>
                      </a:r>
                    </a:p>
                  </a:txBody>
                  <a:tcPr marL="68580" marR="68580" marT="0" marB="0" anchor="ctr"/>
                </a:tc>
                <a:tc hMerge="1">
                  <a:txBody>
                    <a:bodyPr/>
                    <a:lstStyle/>
                    <a:p>
                      <a:endParaRPr lang="hr-HR"/>
                    </a:p>
                  </a:txBody>
                  <a:tcPr/>
                </a:tc>
                <a:tc gridSpan="2">
                  <a:txBody>
                    <a:bodyPr/>
                    <a:lstStyle/>
                    <a:p>
                      <a:pPr algn="ctr">
                        <a:lnSpc>
                          <a:spcPct val="107000"/>
                        </a:lnSpc>
                        <a:spcBef>
                          <a:spcPts val="600"/>
                        </a:spcBef>
                        <a:spcAft>
                          <a:spcPts val="600"/>
                        </a:spcAft>
                      </a:pPr>
                      <a:r>
                        <a:rPr lang="hr-HR" sz="1400" dirty="0">
                          <a:effectLst/>
                          <a:latin typeface="Calibri" panose="020F0502020204030204" pitchFamily="34" charset="0"/>
                          <a:ea typeface="Calibri" panose="020F0502020204030204" pitchFamily="34" charset="0"/>
                          <a:cs typeface="Calibri" panose="020F0502020204030204" pitchFamily="34" charset="0"/>
                        </a:rPr>
                        <a:t>1.348,50 € bruto I iznos plaće</a:t>
                      </a:r>
                    </a:p>
                  </a:txBody>
                  <a:tcPr marL="68580" marR="68580" marT="0" marB="0" anchor="ctr"/>
                </a:tc>
                <a:tc hMerge="1">
                  <a:txBody>
                    <a:bodyPr/>
                    <a:lstStyle/>
                    <a:p>
                      <a:endParaRPr lang="hr-HR"/>
                    </a:p>
                  </a:txBody>
                  <a:tcPr/>
                </a:tc>
                <a:extLst>
                  <a:ext uri="{0D108BD9-81ED-4DB2-BD59-A6C34878D82A}">
                    <a16:rowId xmlns:a16="http://schemas.microsoft.com/office/drawing/2014/main" val="597126599"/>
                  </a:ext>
                </a:extLst>
              </a:tr>
            </a:tbl>
          </a:graphicData>
        </a:graphic>
      </p:graphicFrame>
      <p:sp>
        <p:nvSpPr>
          <p:cNvPr id="12" name="TextBox 11">
            <a:extLst>
              <a:ext uri="{FF2B5EF4-FFF2-40B4-BE49-F238E27FC236}">
                <a16:creationId xmlns:a16="http://schemas.microsoft.com/office/drawing/2014/main" id="{3A32346C-C6BA-32C0-8B04-DB12379E0FC2}"/>
              </a:ext>
            </a:extLst>
          </p:cNvPr>
          <p:cNvSpPr txBox="1"/>
          <p:nvPr/>
        </p:nvSpPr>
        <p:spPr>
          <a:xfrm>
            <a:off x="569706" y="4449980"/>
            <a:ext cx="10284562" cy="1077218"/>
          </a:xfrm>
          <a:prstGeom prst="rect">
            <a:avLst/>
          </a:prstGeom>
          <a:noFill/>
        </p:spPr>
        <p:txBody>
          <a:bodyPr wrap="square">
            <a:spAutoFit/>
          </a:bodyPr>
          <a:lstStyle/>
          <a:p>
            <a:pPr marL="285750" indent="-285750" algn="just">
              <a:buClr>
                <a:srgbClr val="002060"/>
              </a:buClr>
              <a:buFont typeface="Wingdings" panose="05000000000000000000" pitchFamily="2" charset="2"/>
              <a:buChar char="§"/>
            </a:pPr>
            <a:r>
              <a:rPr lang="en-US" sz="1600" b="1" dirty="0" err="1">
                <a:latin typeface="Calibri" panose="020F0502020204030204" pitchFamily="34" charset="0"/>
                <a:cs typeface="Calibri" panose="020F0502020204030204" pitchFamily="34" charset="0"/>
              </a:rPr>
              <a:t>trošak</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prijevoza</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sufinancirane</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osobe</a:t>
            </a:r>
            <a:r>
              <a:rPr lang="en-US" sz="1600" b="1" dirty="0">
                <a:latin typeface="Calibri" panose="020F0502020204030204" pitchFamily="34" charset="0"/>
                <a:cs typeface="Calibri" panose="020F0502020204030204" pitchFamily="34" charset="0"/>
              </a:rPr>
              <a:t> u </a:t>
            </a:r>
            <a:r>
              <a:rPr lang="en-US" sz="1600" b="1" dirty="0" err="1">
                <a:latin typeface="Calibri" panose="020F0502020204030204" pitchFamily="34" charset="0"/>
                <a:cs typeface="Calibri" panose="020F0502020204030204" pitchFamily="34" charset="0"/>
              </a:rPr>
              <a:t>paušalnom</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mjesečnom</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iznosu</a:t>
            </a:r>
            <a:r>
              <a:rPr lang="en-US" sz="1600" b="1" dirty="0">
                <a:latin typeface="Calibri" panose="020F0502020204030204" pitchFamily="34" charset="0"/>
                <a:cs typeface="Calibri" panose="020F0502020204030204" pitchFamily="34" charset="0"/>
              </a:rPr>
              <a:t> od 2</a:t>
            </a:r>
            <a:r>
              <a:rPr lang="hr-HR" sz="1600" b="1" dirty="0">
                <a:latin typeface="Calibri" panose="020F0502020204030204" pitchFamily="34" charset="0"/>
                <a:cs typeface="Calibri" panose="020F0502020204030204" pitchFamily="34" charset="0"/>
              </a:rPr>
              <a:t>0</a:t>
            </a:r>
            <a:r>
              <a:rPr lang="en-US" sz="1600" b="1" dirty="0">
                <a:latin typeface="Calibri" panose="020F0502020204030204" pitchFamily="34" charset="0"/>
                <a:cs typeface="Calibri" panose="020F0502020204030204" pitchFamily="34" charset="0"/>
              </a:rPr>
              <a:t> EUR</a:t>
            </a:r>
            <a:r>
              <a:rPr lang="hr-HR" sz="1600" b="1" dirty="0">
                <a:latin typeface="Calibri" panose="020F0502020204030204" pitchFamily="34" charset="0"/>
                <a:cs typeface="Calibri" panose="020F0502020204030204" pitchFamily="34" charset="0"/>
              </a:rPr>
              <a:t> (25 EUR kod potpore zeleno/digitalno)</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za</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osobe</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kojima</a:t>
            </a:r>
            <a:r>
              <a:rPr lang="hr-HR" sz="1600" b="1" dirty="0">
                <a:latin typeface="Calibri" panose="020F0502020204030204" pitchFamily="34" charset="0"/>
                <a:cs typeface="Calibri" panose="020F0502020204030204" pitchFamily="34" charset="0"/>
              </a:rPr>
              <a:t> </a:t>
            </a:r>
            <a:r>
              <a:rPr lang="en-US" sz="1600" b="1" dirty="0">
                <a:latin typeface="Calibri" panose="020F0502020204030204" pitchFamily="34" charset="0"/>
                <a:cs typeface="Calibri" panose="020F0502020204030204" pitchFamily="34" charset="0"/>
              </a:rPr>
              <a:t>je </a:t>
            </a:r>
            <a:r>
              <a:rPr lang="en-US" sz="1600" b="1" dirty="0" err="1">
                <a:latin typeface="Calibri" panose="020F0502020204030204" pitchFamily="34" charset="0"/>
                <a:cs typeface="Calibri" panose="020F0502020204030204" pitchFamily="34" charset="0"/>
              </a:rPr>
              <a:t>mjesto</a:t>
            </a:r>
            <a:r>
              <a:rPr lang="en-US" sz="1600" b="1" dirty="0">
                <a:latin typeface="Calibri" panose="020F0502020204030204" pitchFamily="34" charset="0"/>
                <a:cs typeface="Calibri" panose="020F0502020204030204" pitchFamily="34" charset="0"/>
              </a:rPr>
              <a:t> rada </a:t>
            </a:r>
            <a:r>
              <a:rPr lang="en-US" sz="1600" b="1" dirty="0" err="1">
                <a:latin typeface="Calibri" panose="020F0502020204030204" pitchFamily="34" charset="0"/>
                <a:cs typeface="Calibri" panose="020F0502020204030204" pitchFamily="34" charset="0"/>
              </a:rPr>
              <a:t>jednako</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mjestu</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prebivališta</a:t>
            </a:r>
            <a:r>
              <a:rPr lang="en-US" sz="1600" b="1" dirty="0">
                <a:latin typeface="Calibri" panose="020F0502020204030204" pitchFamily="34" charset="0"/>
                <a:cs typeface="Calibri" panose="020F0502020204030204" pitchFamily="34" charset="0"/>
              </a:rPr>
              <a:t>/</a:t>
            </a:r>
            <a:r>
              <a:rPr lang="en-US" sz="1600" b="1" dirty="0" err="1">
                <a:latin typeface="Calibri" panose="020F0502020204030204" pitchFamily="34" charset="0"/>
                <a:cs typeface="Calibri" panose="020F0502020204030204" pitchFamily="34" charset="0"/>
              </a:rPr>
              <a:t>boravišta</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Ukoliko</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osobi</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mjesto</a:t>
            </a:r>
            <a:r>
              <a:rPr lang="en-US" sz="1600" b="1" dirty="0">
                <a:latin typeface="Calibri" panose="020F0502020204030204" pitchFamily="34" charset="0"/>
                <a:cs typeface="Calibri" panose="020F0502020204030204" pitchFamily="34" charset="0"/>
              </a:rPr>
              <a:t> rada </a:t>
            </a:r>
            <a:r>
              <a:rPr lang="en-US" sz="1600" b="1" dirty="0" err="1">
                <a:latin typeface="Calibri" panose="020F0502020204030204" pitchFamily="34" charset="0"/>
                <a:cs typeface="Calibri" panose="020F0502020204030204" pitchFamily="34" charset="0"/>
              </a:rPr>
              <a:t>nije</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jednako</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mjestu</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prebivališta</a:t>
            </a:r>
            <a:r>
              <a:rPr lang="en-US" sz="1600" b="1" dirty="0">
                <a:latin typeface="Calibri" panose="020F0502020204030204" pitchFamily="34" charset="0"/>
                <a:cs typeface="Calibri" panose="020F0502020204030204" pitchFamily="34" charset="0"/>
              </a:rPr>
              <a:t>/</a:t>
            </a:r>
            <a:r>
              <a:rPr lang="en-US" sz="1600" b="1" dirty="0" err="1">
                <a:latin typeface="Calibri" panose="020F0502020204030204" pitchFamily="34" charset="0"/>
                <a:cs typeface="Calibri" panose="020F0502020204030204" pitchFamily="34" charset="0"/>
              </a:rPr>
              <a:t>boravišta</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dodjeljuje</a:t>
            </a:r>
            <a:r>
              <a:rPr lang="en-US" sz="1600" b="1" dirty="0">
                <a:latin typeface="Calibri" panose="020F0502020204030204" pitchFamily="34" charset="0"/>
                <a:cs typeface="Calibri" panose="020F0502020204030204" pitchFamily="34" charset="0"/>
              </a:rPr>
              <a:t> se </a:t>
            </a:r>
            <a:r>
              <a:rPr lang="en-US" sz="1600" b="1" dirty="0" err="1">
                <a:latin typeface="Calibri" panose="020F0502020204030204" pitchFamily="34" charset="0"/>
                <a:cs typeface="Calibri" panose="020F0502020204030204" pitchFamily="34" charset="0"/>
              </a:rPr>
              <a:t>trošak</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prijevoza</a:t>
            </a:r>
            <a:r>
              <a:rPr lang="en-US" sz="1600" b="1" dirty="0">
                <a:latin typeface="Calibri" panose="020F0502020204030204" pitchFamily="34" charset="0"/>
                <a:cs typeface="Calibri" panose="020F0502020204030204" pitchFamily="34" charset="0"/>
              </a:rPr>
              <a:t> u </a:t>
            </a:r>
            <a:r>
              <a:rPr lang="en-US" sz="1600" b="1" dirty="0" err="1">
                <a:latin typeface="Calibri" panose="020F0502020204030204" pitchFamily="34" charset="0"/>
                <a:cs typeface="Calibri" panose="020F0502020204030204" pitchFamily="34" charset="0"/>
              </a:rPr>
              <a:t>paušalnom</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mjesečnom</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iznosu</a:t>
            </a:r>
            <a:r>
              <a:rPr lang="en-US" sz="1600" b="1" dirty="0">
                <a:latin typeface="Calibri" panose="020F0502020204030204" pitchFamily="34" charset="0"/>
                <a:cs typeface="Calibri" panose="020F0502020204030204" pitchFamily="34" charset="0"/>
              </a:rPr>
              <a:t> od </a:t>
            </a:r>
            <a:r>
              <a:rPr lang="hr-HR" sz="1600" b="1" dirty="0">
                <a:latin typeface="Calibri" panose="020F0502020204030204" pitchFamily="34" charset="0"/>
                <a:cs typeface="Calibri" panose="020F0502020204030204" pitchFamily="34" charset="0"/>
              </a:rPr>
              <a:t>40</a:t>
            </a:r>
            <a:r>
              <a:rPr lang="en-US" sz="1600" b="1" dirty="0">
                <a:latin typeface="Calibri" panose="020F0502020204030204" pitchFamily="34" charset="0"/>
                <a:cs typeface="Calibri" panose="020F0502020204030204" pitchFamily="34" charset="0"/>
              </a:rPr>
              <a:t> EUR</a:t>
            </a:r>
            <a:r>
              <a:rPr lang="hr-HR" sz="1600" b="1" dirty="0">
                <a:latin typeface="Calibri" panose="020F0502020204030204" pitchFamily="34" charset="0"/>
                <a:cs typeface="Calibri" panose="020F0502020204030204" pitchFamily="34" charset="0"/>
              </a:rPr>
              <a:t> (50 EUR kod potpore zeleno/digitalno)</a:t>
            </a:r>
            <a:endParaRPr lang="en-US" dirty="0">
              <a:latin typeface="Calibri" panose="020F0502020204030204" pitchFamily="34" charset="0"/>
              <a:cs typeface="Calibri" panose="020F0502020204030204" pitchFamily="34" charset="0"/>
            </a:endParaRPr>
          </a:p>
        </p:txBody>
      </p:sp>
      <p:sp>
        <p:nvSpPr>
          <p:cNvPr id="9" name="Title 5"/>
          <p:cNvSpPr>
            <a:spLocks noGrp="1"/>
          </p:cNvSpPr>
          <p:nvPr>
            <p:ph type="title"/>
          </p:nvPr>
        </p:nvSpPr>
        <p:spPr>
          <a:xfrm>
            <a:off x="1003025" y="457508"/>
            <a:ext cx="10973627" cy="407196"/>
          </a:xfrm>
        </p:spPr>
        <p:txBody>
          <a:bodyPr>
            <a:noAutofit/>
          </a:bodyPr>
          <a:lstStyle/>
          <a:p>
            <a:r>
              <a:rPr lang="hr-HR" sz="3200" b="1" dirty="0">
                <a:latin typeface="Calibri" panose="020F0502020204030204" pitchFamily="34" charset="0"/>
                <a:cs typeface="Calibri" panose="020F0502020204030204" pitchFamily="34" charset="0"/>
              </a:rPr>
              <a:t>Potpore za pripravništvo i mlade - iznosi</a:t>
            </a:r>
          </a:p>
        </p:txBody>
      </p:sp>
      <p:sp>
        <p:nvSpPr>
          <p:cNvPr id="10" name="Rectangle 9"/>
          <p:cNvSpPr/>
          <p:nvPr/>
        </p:nvSpPr>
        <p:spPr>
          <a:xfrm>
            <a:off x="846689" y="3679813"/>
            <a:ext cx="10282445" cy="523220"/>
          </a:xfrm>
          <a:prstGeom prst="rect">
            <a:avLst/>
          </a:prstGeom>
        </p:spPr>
        <p:txBody>
          <a:bodyPr wrap="square">
            <a:spAutoFit/>
          </a:bodyPr>
          <a:lstStyle/>
          <a:p>
            <a:r>
              <a:rPr lang="hr-HR" sz="1400" dirty="0">
                <a:latin typeface="Calibri" panose="020F0502020204030204" pitchFamily="34" charset="0"/>
                <a:cs typeface="Calibri" panose="020F0502020204030204" pitchFamily="34" charset="0"/>
              </a:rPr>
              <a:t>Navedeni iznosi predstavljaju najniži propisani bruto I iznos plaće koji je poslodavac dužan ugovoriti temeljem ugovora o radu sa sufinanciranom osobom.</a:t>
            </a:r>
          </a:p>
        </p:txBody>
      </p:sp>
    </p:spTree>
    <p:extLst>
      <p:ext uri="{BB962C8B-B14F-4D97-AF65-F5344CB8AC3E}">
        <p14:creationId xmlns:p14="http://schemas.microsoft.com/office/powerpoint/2010/main" val="267266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971F9-7CD6-58BC-A3F7-AE661ECCAA28}"/>
            </a:ext>
          </a:extLst>
        </p:cNvPr>
        <p:cNvGrpSpPr/>
        <p:nvPr/>
      </p:nvGrpSpPr>
      <p:grpSpPr>
        <a:xfrm>
          <a:off x="0" y="0"/>
          <a:ext cx="0" cy="0"/>
          <a:chOff x="0" y="0"/>
          <a:chExt cx="0" cy="0"/>
        </a:xfrm>
      </p:grpSpPr>
      <p:pic>
        <p:nvPicPr>
          <p:cNvPr id="17" name="Graphic 16" descr="Bullseye outline">
            <a:extLst>
              <a:ext uri="{FF2B5EF4-FFF2-40B4-BE49-F238E27FC236}">
                <a16:creationId xmlns:a16="http://schemas.microsoft.com/office/drawing/2014/main" id="{8F055860-10AD-44ED-871A-32385830AB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67603" y="1269780"/>
            <a:ext cx="747344" cy="747344"/>
          </a:xfrm>
          <a:prstGeom prst="rect">
            <a:avLst/>
          </a:prstGeom>
        </p:spPr>
      </p:pic>
      <p:sp>
        <p:nvSpPr>
          <p:cNvPr id="18" name="TextBox 17">
            <a:extLst>
              <a:ext uri="{FF2B5EF4-FFF2-40B4-BE49-F238E27FC236}">
                <a16:creationId xmlns:a16="http://schemas.microsoft.com/office/drawing/2014/main" id="{1504ABD1-4044-E835-D496-B57A03D52B7B}"/>
              </a:ext>
            </a:extLst>
          </p:cNvPr>
          <p:cNvSpPr txBox="1"/>
          <p:nvPr/>
        </p:nvSpPr>
        <p:spPr>
          <a:xfrm>
            <a:off x="6506470" y="1289509"/>
            <a:ext cx="5116963" cy="707886"/>
          </a:xfrm>
          <a:prstGeom prst="rect">
            <a:avLst/>
          </a:prstGeom>
          <a:noFill/>
        </p:spPr>
        <p:txBody>
          <a:bodyPr wrap="square">
            <a:spAutoFit/>
          </a:bodyPr>
          <a:lstStyle/>
          <a:p>
            <a:pPr algn="just" defTabSz="457200">
              <a:lnSpc>
                <a:spcPct val="100000"/>
              </a:lnSpc>
              <a:spcBef>
                <a:spcPts val="600"/>
              </a:spcBef>
              <a:spcAft>
                <a:spcPts val="600"/>
              </a:spcAft>
              <a:defRPr/>
            </a:pPr>
            <a:r>
              <a:rPr lang="hr-H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financijska podrška </a:t>
            </a:r>
            <a:r>
              <a:rPr lang="hr-HR"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nezaposlenim osobama </a:t>
            </a:r>
            <a:r>
              <a:rPr lang="hr-H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koje odluče </a:t>
            </a:r>
            <a:r>
              <a:rPr lang="hr-HR"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pokrenuti vlastiti posao</a:t>
            </a:r>
            <a:endParaRPr lang="hr-HR" sz="2000" b="1"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endParaRPr>
          </a:p>
        </p:txBody>
      </p:sp>
      <p:pic>
        <p:nvPicPr>
          <p:cNvPr id="19" name="Graphic 18" descr="Money outline">
            <a:extLst>
              <a:ext uri="{FF2B5EF4-FFF2-40B4-BE49-F238E27FC236}">
                <a16:creationId xmlns:a16="http://schemas.microsoft.com/office/drawing/2014/main" id="{D52D43EF-08ED-3897-4227-A61CB8A481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67603" y="2771703"/>
            <a:ext cx="747344" cy="747344"/>
          </a:xfrm>
          <a:prstGeom prst="rect">
            <a:avLst/>
          </a:prstGeom>
        </p:spPr>
      </p:pic>
      <p:sp>
        <p:nvSpPr>
          <p:cNvPr id="20" name="TextBox 19">
            <a:extLst>
              <a:ext uri="{FF2B5EF4-FFF2-40B4-BE49-F238E27FC236}">
                <a16:creationId xmlns:a16="http://schemas.microsoft.com/office/drawing/2014/main" id="{290AE4D7-6009-0132-8790-F4CAC689F10E}"/>
              </a:ext>
            </a:extLst>
          </p:cNvPr>
          <p:cNvSpPr txBox="1"/>
          <p:nvPr/>
        </p:nvSpPr>
        <p:spPr>
          <a:xfrm>
            <a:off x="6605433" y="2992014"/>
            <a:ext cx="5078197" cy="1323439"/>
          </a:xfrm>
          <a:prstGeom prst="rect">
            <a:avLst/>
          </a:prstGeom>
          <a:noFill/>
        </p:spPr>
        <p:txBody>
          <a:bodyPr wrap="square">
            <a:spAutoFit/>
          </a:bodyPr>
          <a:lstStyle/>
          <a:p>
            <a:pPr algn="just" defTabSz="457200">
              <a:spcBef>
                <a:spcPts val="600"/>
              </a:spcBef>
              <a:spcAft>
                <a:spcPts val="600"/>
              </a:spcAft>
              <a:defRPr/>
            </a:pPr>
            <a:r>
              <a:rPr lang="hr-HR"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7.000 - 20.000 eura</a:t>
            </a:r>
            <a:r>
              <a:rPr lang="hr-H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ovisno o </a:t>
            </a:r>
            <a:r>
              <a:rPr lang="hr-HR"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registriranoj djelatnosti </a:t>
            </a:r>
            <a:r>
              <a:rPr lang="hr-H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poslovnog subjekta te je li </a:t>
            </a:r>
            <a:r>
              <a:rPr lang="hr-HR"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djelatnost povezana sa zelenom </a:t>
            </a:r>
            <a:r>
              <a:rPr lang="hr-HR"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ili</a:t>
            </a:r>
            <a:r>
              <a:rPr lang="hr-HR"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digitalnom tranzicijom</a:t>
            </a:r>
          </a:p>
        </p:txBody>
      </p:sp>
      <p:sp>
        <p:nvSpPr>
          <p:cNvPr id="2" name="Text Placeholder 2">
            <a:extLst>
              <a:ext uri="{FF2B5EF4-FFF2-40B4-BE49-F238E27FC236}">
                <a16:creationId xmlns:a16="http://schemas.microsoft.com/office/drawing/2014/main" id="{E1CC86FB-721B-A6B5-84A0-91A4496B5B81}"/>
              </a:ext>
            </a:extLst>
          </p:cNvPr>
          <p:cNvSpPr txBox="1">
            <a:spLocks/>
          </p:cNvSpPr>
          <p:nvPr/>
        </p:nvSpPr>
        <p:spPr>
          <a:xfrm>
            <a:off x="155609" y="874873"/>
            <a:ext cx="5220470" cy="129320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7800" b="1" i="0" kern="1200">
                <a:solidFill>
                  <a:schemeClr val="accent1"/>
                </a:solidFill>
                <a:latin typeface="ClanPro-Bold" panose="020B0804020101020102" pitchFamily="34" charset="-18"/>
                <a:ea typeface="+mn-ea"/>
                <a:cs typeface="+mn-cs"/>
              </a:defRPr>
            </a:lvl1pPr>
            <a:lvl2pPr marL="457200" indent="0" algn="l" defTabSz="914400" rtl="0" eaLnBrk="1" latinLnBrk="0" hangingPunct="1">
              <a:lnSpc>
                <a:spcPct val="114000"/>
              </a:lnSpc>
              <a:spcBef>
                <a:spcPts val="500"/>
              </a:spcBef>
              <a:buFont typeface="Arial" panose="020B0604020202020204" pitchFamily="34" charset="0"/>
              <a:buNone/>
              <a:defRPr sz="2400" kern="1200">
                <a:solidFill>
                  <a:schemeClr val="tx1"/>
                </a:solidFill>
                <a:latin typeface="ClanPro-Book" panose="020B0604020101020102" pitchFamily="34" charset="-18"/>
                <a:ea typeface="+mn-ea"/>
                <a:cs typeface="+mn-cs"/>
              </a:defRPr>
            </a:lvl2pPr>
            <a:lvl3pPr marL="914400" indent="0" algn="l" defTabSz="914400" rtl="0" eaLnBrk="1" latinLnBrk="0" hangingPunct="1">
              <a:lnSpc>
                <a:spcPct val="114000"/>
              </a:lnSpc>
              <a:spcBef>
                <a:spcPts val="500"/>
              </a:spcBef>
              <a:buFont typeface="Arial" panose="020B0604020202020204" pitchFamily="34" charset="0"/>
              <a:buNone/>
              <a:defRPr sz="2000" kern="1200">
                <a:solidFill>
                  <a:schemeClr val="tx1"/>
                </a:solidFill>
                <a:latin typeface="ClanPro-Book" panose="020B0604020101020102" pitchFamily="34" charset="-18"/>
                <a:ea typeface="+mn-ea"/>
                <a:cs typeface="+mn-cs"/>
              </a:defRPr>
            </a:lvl3pPr>
            <a:lvl4pPr marL="1371600" indent="0" algn="l" defTabSz="914400" rtl="0" eaLnBrk="1" latinLnBrk="0" hangingPunct="1">
              <a:lnSpc>
                <a:spcPct val="114000"/>
              </a:lnSpc>
              <a:spcBef>
                <a:spcPts val="500"/>
              </a:spcBef>
              <a:buFont typeface="Arial" panose="020B0604020202020204" pitchFamily="34" charset="0"/>
              <a:buNone/>
              <a:defRPr sz="1800" kern="1200">
                <a:solidFill>
                  <a:schemeClr val="tx1"/>
                </a:solidFill>
                <a:latin typeface="ClanPro-Book" panose="020B0604020101020102" pitchFamily="34" charset="-18"/>
                <a:ea typeface="+mn-ea"/>
                <a:cs typeface="+mn-cs"/>
              </a:defRPr>
            </a:lvl4pPr>
            <a:lvl5pPr marL="1828800" indent="0" algn="l" defTabSz="914400" rtl="0" eaLnBrk="1" latinLnBrk="0" hangingPunct="1">
              <a:lnSpc>
                <a:spcPct val="114000"/>
              </a:lnSpc>
              <a:spcBef>
                <a:spcPts val="500"/>
              </a:spcBef>
              <a:buFont typeface="Arial" panose="020B0604020202020204" pitchFamily="34" charset="0"/>
              <a:buNone/>
              <a:defRPr sz="1800" kern="1200">
                <a:solidFill>
                  <a:schemeClr val="tx1"/>
                </a:solidFill>
                <a:latin typeface="ClanPro-Book" panose="020B0604020101020102" pitchFamily="34"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hr-HR" sz="3200" dirty="0">
                <a:solidFill>
                  <a:schemeClr val="bg1"/>
                </a:solidFill>
                <a:latin typeface="Calibri" panose="020F0502020204030204" pitchFamily="34" charset="0"/>
                <a:cs typeface="Calibri" panose="020F0502020204030204" pitchFamily="34" charset="0"/>
              </a:rPr>
              <a:t>POTPORA ZA </a:t>
            </a:r>
          </a:p>
          <a:p>
            <a:pPr algn="ctr">
              <a:lnSpc>
                <a:spcPct val="100000"/>
              </a:lnSpc>
            </a:pPr>
            <a:r>
              <a:rPr lang="hr-HR" sz="3200" dirty="0">
                <a:solidFill>
                  <a:schemeClr val="bg1"/>
                </a:solidFill>
                <a:latin typeface="Calibri" panose="020F0502020204030204" pitchFamily="34" charset="0"/>
                <a:cs typeface="Calibri" panose="020F0502020204030204" pitchFamily="34" charset="0"/>
              </a:rPr>
              <a:t>SAMOZAPOŠLJAVANJE</a:t>
            </a:r>
          </a:p>
        </p:txBody>
      </p:sp>
      <p:pic>
        <p:nvPicPr>
          <p:cNvPr id="4" name="Grafika 3" descr="Checkbox Checked outline">
            <a:extLst>
              <a:ext uri="{FF2B5EF4-FFF2-40B4-BE49-F238E27FC236}">
                <a16:creationId xmlns:a16="http://schemas.microsoft.com/office/drawing/2014/main" id="{0BCE98A5-F895-B9E5-A5F1-D16B3833AE5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76079" y="4315453"/>
            <a:ext cx="1130391" cy="1130391"/>
          </a:xfrm>
          <a:prstGeom prst="rect">
            <a:avLst/>
          </a:prstGeom>
        </p:spPr>
      </p:pic>
      <p:sp>
        <p:nvSpPr>
          <p:cNvPr id="6" name="TekstniOkvir 5">
            <a:extLst>
              <a:ext uri="{FF2B5EF4-FFF2-40B4-BE49-F238E27FC236}">
                <a16:creationId xmlns:a16="http://schemas.microsoft.com/office/drawing/2014/main" id="{B9DE1210-A128-E3AA-35B9-E7A06624BC2A}"/>
              </a:ext>
            </a:extLst>
          </p:cNvPr>
          <p:cNvSpPr txBox="1"/>
          <p:nvPr/>
        </p:nvSpPr>
        <p:spPr>
          <a:xfrm>
            <a:off x="6605433" y="4519302"/>
            <a:ext cx="5078197" cy="1164421"/>
          </a:xfrm>
          <a:prstGeom prst="rect">
            <a:avLst/>
          </a:prstGeom>
          <a:noFill/>
        </p:spPr>
        <p:txBody>
          <a:bodyPr wrap="square">
            <a:spAutoFit/>
          </a:bodyPr>
          <a:lstStyle/>
          <a:p>
            <a:pPr lvl="0">
              <a:lnSpc>
                <a:spcPct val="105000"/>
              </a:lnSpc>
              <a:spcAft>
                <a:spcPts val="800"/>
              </a:spcAft>
            </a:pPr>
            <a:r>
              <a:rPr lang="hr-HR" sz="2000" dirty="0">
                <a:effectLst/>
                <a:latin typeface="Calibri" panose="020F0502020204030204" pitchFamily="34" charset="0"/>
                <a:ea typeface="Times New Roman" panose="02020603050405020304" pitchFamily="18" charset="0"/>
                <a:cs typeface="Calibri" panose="020F0502020204030204" pitchFamily="34" charset="0"/>
              </a:rPr>
              <a:t>stopa preživljavanja poslovnih subjekata otvorenih od 2018. do kraja 2023. = </a:t>
            </a:r>
            <a:r>
              <a:rPr lang="hr-HR" sz="2000" b="1" dirty="0">
                <a:effectLst/>
                <a:latin typeface="Calibri" panose="020F0502020204030204" pitchFamily="34" charset="0"/>
                <a:ea typeface="Times New Roman" panose="02020603050405020304" pitchFamily="18" charset="0"/>
                <a:cs typeface="Calibri" panose="020F0502020204030204" pitchFamily="34" charset="0"/>
              </a:rPr>
              <a:t>88%</a:t>
            </a:r>
          </a:p>
          <a:p>
            <a:pPr lvl="0">
              <a:lnSpc>
                <a:spcPct val="105000"/>
              </a:lnSpc>
              <a:spcAft>
                <a:spcPts val="800"/>
              </a:spcAft>
            </a:pPr>
            <a:r>
              <a:rPr lang="hr-HR" sz="2000" dirty="0">
                <a:effectLst/>
                <a:latin typeface="Calibri" panose="020F0502020204030204" pitchFamily="34" charset="0"/>
                <a:ea typeface="Times New Roman" panose="02020603050405020304" pitchFamily="18" charset="0"/>
                <a:cs typeface="Calibri" panose="020F0502020204030204" pitchFamily="34" charset="0"/>
              </a:rPr>
              <a:t>zapošljavaju </a:t>
            </a:r>
            <a:r>
              <a:rPr lang="hr-HR" sz="2000" b="1" dirty="0">
                <a:effectLst/>
                <a:latin typeface="Calibri" panose="020F0502020204030204" pitchFamily="34" charset="0"/>
                <a:ea typeface="Times New Roman" panose="02020603050405020304" pitchFamily="18" charset="0"/>
                <a:cs typeface="Calibri" panose="020F0502020204030204" pitchFamily="34" charset="0"/>
              </a:rPr>
              <a:t>više od 50 tisuća radnika</a:t>
            </a:r>
            <a:endParaRPr lang="hr-HR" sz="2000" b="1" dirty="0">
              <a:effectLst/>
              <a:latin typeface="Calibri" panose="020F0502020204030204" pitchFamily="34" charset="0"/>
              <a:ea typeface="Aptos" panose="020B0004020202020204" pitchFamily="34" charset="0"/>
              <a:cs typeface="Calibri" panose="020F0502020204030204" pitchFamily="34" charset="0"/>
            </a:endParaRPr>
          </a:p>
        </p:txBody>
      </p:sp>
      <p:pic>
        <p:nvPicPr>
          <p:cNvPr id="14" name="Picture Placeholder 5"/>
          <p:cNvPicPr>
            <a:picLocks noChangeAspect="1"/>
          </p:cNvPicPr>
          <p:nvPr/>
        </p:nvPicPr>
        <p:blipFill>
          <a:blip r:embed="rId9">
            <a:extLst>
              <a:ext uri="{28A0092B-C50C-407E-A947-70E740481C1C}">
                <a14:useLocalDpi xmlns:a14="http://schemas.microsoft.com/office/drawing/2010/main" val="0"/>
              </a:ext>
            </a:extLst>
          </a:blip>
          <a:srcRect t="8046" b="8046"/>
          <a:stretch>
            <a:fillRect/>
          </a:stretch>
        </p:blipFill>
        <p:spPr>
          <a:xfrm>
            <a:off x="566531" y="2877870"/>
            <a:ext cx="4176520" cy="2340406"/>
          </a:xfrm>
          <a:prstGeom prst="rect">
            <a:avLst/>
          </a:prstGeom>
        </p:spPr>
      </p:pic>
    </p:spTree>
    <p:extLst>
      <p:ext uri="{BB962C8B-B14F-4D97-AF65-F5344CB8AC3E}">
        <p14:creationId xmlns:p14="http://schemas.microsoft.com/office/powerpoint/2010/main" val="297428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536715" y="1123122"/>
            <a:ext cx="11073019" cy="4263886"/>
          </a:xfrm>
        </p:spPr>
        <p:txBody>
          <a:bodyPr>
            <a:normAutofit/>
          </a:bodyPr>
          <a:lstStyle/>
          <a:p>
            <a:endParaRPr lang="hr-HR" dirty="0">
              <a:latin typeface="ClanPro-Book" panose="020B0604020101020102"/>
            </a:endParaRPr>
          </a:p>
          <a:p>
            <a:endParaRPr lang="hr-HR" dirty="0"/>
          </a:p>
        </p:txBody>
      </p:sp>
      <p:sp>
        <p:nvSpPr>
          <p:cNvPr id="11" name="Text Placeholder 2">
            <a:extLst>
              <a:ext uri="{FF2B5EF4-FFF2-40B4-BE49-F238E27FC236}">
                <a16:creationId xmlns:a16="http://schemas.microsoft.com/office/drawing/2014/main" id="{E1CC86FB-721B-A6B5-84A0-91A4496B5B81}"/>
              </a:ext>
            </a:extLst>
          </p:cNvPr>
          <p:cNvSpPr txBox="1">
            <a:spLocks/>
          </p:cNvSpPr>
          <p:nvPr/>
        </p:nvSpPr>
        <p:spPr>
          <a:xfrm>
            <a:off x="689114" y="371409"/>
            <a:ext cx="3703983" cy="4518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7800" b="1" i="0" kern="1200">
                <a:solidFill>
                  <a:schemeClr val="accent1"/>
                </a:solidFill>
                <a:latin typeface="ClanPro-Bold" panose="020B0804020101020102" pitchFamily="34" charset="-18"/>
                <a:ea typeface="+mn-ea"/>
                <a:cs typeface="+mn-cs"/>
              </a:defRPr>
            </a:lvl1pPr>
            <a:lvl2pPr marL="457200" indent="0" algn="l" defTabSz="914400" rtl="0" eaLnBrk="1" latinLnBrk="0" hangingPunct="1">
              <a:lnSpc>
                <a:spcPct val="114000"/>
              </a:lnSpc>
              <a:spcBef>
                <a:spcPts val="500"/>
              </a:spcBef>
              <a:buFont typeface="Arial" panose="020B0604020202020204" pitchFamily="34" charset="0"/>
              <a:buNone/>
              <a:defRPr sz="2400" kern="1200">
                <a:solidFill>
                  <a:schemeClr val="tx1"/>
                </a:solidFill>
                <a:latin typeface="ClanPro-Book" panose="020B0604020101020102" pitchFamily="34" charset="-18"/>
                <a:ea typeface="+mn-ea"/>
                <a:cs typeface="+mn-cs"/>
              </a:defRPr>
            </a:lvl2pPr>
            <a:lvl3pPr marL="914400" indent="0" algn="l" defTabSz="914400" rtl="0" eaLnBrk="1" latinLnBrk="0" hangingPunct="1">
              <a:lnSpc>
                <a:spcPct val="114000"/>
              </a:lnSpc>
              <a:spcBef>
                <a:spcPts val="500"/>
              </a:spcBef>
              <a:buFont typeface="Arial" panose="020B0604020202020204" pitchFamily="34" charset="0"/>
              <a:buNone/>
              <a:defRPr sz="2000" kern="1200">
                <a:solidFill>
                  <a:schemeClr val="tx1"/>
                </a:solidFill>
                <a:latin typeface="ClanPro-Book" panose="020B0604020101020102" pitchFamily="34" charset="-18"/>
                <a:ea typeface="+mn-ea"/>
                <a:cs typeface="+mn-cs"/>
              </a:defRPr>
            </a:lvl3pPr>
            <a:lvl4pPr marL="1371600" indent="0" algn="l" defTabSz="914400" rtl="0" eaLnBrk="1" latinLnBrk="0" hangingPunct="1">
              <a:lnSpc>
                <a:spcPct val="114000"/>
              </a:lnSpc>
              <a:spcBef>
                <a:spcPts val="500"/>
              </a:spcBef>
              <a:buFont typeface="Arial" panose="020B0604020202020204" pitchFamily="34" charset="0"/>
              <a:buNone/>
              <a:defRPr sz="1800" kern="1200">
                <a:solidFill>
                  <a:schemeClr val="tx1"/>
                </a:solidFill>
                <a:latin typeface="ClanPro-Book" panose="020B0604020101020102" pitchFamily="34" charset="-18"/>
                <a:ea typeface="+mn-ea"/>
                <a:cs typeface="+mn-cs"/>
              </a:defRPr>
            </a:lvl4pPr>
            <a:lvl5pPr marL="1828800" indent="0" algn="l" defTabSz="914400" rtl="0" eaLnBrk="1" latinLnBrk="0" hangingPunct="1">
              <a:lnSpc>
                <a:spcPct val="114000"/>
              </a:lnSpc>
              <a:spcBef>
                <a:spcPts val="500"/>
              </a:spcBef>
              <a:buFont typeface="Arial" panose="020B0604020202020204" pitchFamily="34" charset="0"/>
              <a:buNone/>
              <a:defRPr sz="1800" kern="1200">
                <a:solidFill>
                  <a:schemeClr val="tx1"/>
                </a:solidFill>
                <a:latin typeface="ClanPro-Book" panose="020B0604020101020102" pitchFamily="34"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hr-HR" sz="3200" dirty="0">
                <a:solidFill>
                  <a:schemeClr val="tx1"/>
                </a:solidFill>
                <a:latin typeface="Calibri" panose="020F0502020204030204" pitchFamily="34" charset="0"/>
                <a:cs typeface="Calibri" panose="020F0502020204030204" pitchFamily="34" charset="0"/>
              </a:rPr>
              <a:t>IZNOSI POTPORA</a:t>
            </a:r>
          </a:p>
        </p:txBody>
      </p:sp>
      <p:sp>
        <p:nvSpPr>
          <p:cNvPr id="19" name="Rectangle 18"/>
          <p:cNvSpPr/>
          <p:nvPr/>
        </p:nvSpPr>
        <p:spPr>
          <a:xfrm>
            <a:off x="689114" y="1270986"/>
            <a:ext cx="4856921" cy="2308324"/>
          </a:xfrm>
          <a:prstGeom prst="rect">
            <a:avLst/>
          </a:prstGeom>
        </p:spPr>
        <p:txBody>
          <a:bodyPr wrap="square">
            <a:spAutoFit/>
          </a:bodyPr>
          <a:lstStyle/>
          <a:p>
            <a:pPr marL="342900" indent="-342900" algn="just">
              <a:buAutoNum type="alphaLcParenR"/>
            </a:pPr>
            <a:r>
              <a:rPr lang="hr-HR" b="1" dirty="0">
                <a:latin typeface="Calibri" panose="020F0502020204030204" pitchFamily="34" charset="0"/>
                <a:cs typeface="Calibri" panose="020F0502020204030204" pitchFamily="34" charset="0"/>
              </a:rPr>
              <a:t>OBRT S PAUŠALNIM OPOREZIVANJEM</a:t>
            </a:r>
          </a:p>
          <a:p>
            <a:pPr algn="just"/>
            <a:endParaRPr lang="hr-HR" b="1" dirty="0">
              <a:latin typeface="Calibri" panose="020F0502020204030204" pitchFamily="34" charset="0"/>
              <a:cs typeface="Calibri" panose="020F0502020204030204" pitchFamily="34" charset="0"/>
            </a:endParaRPr>
          </a:p>
          <a:p>
            <a:pPr marL="285750" indent="-285750" algn="just">
              <a:buClr>
                <a:srgbClr val="2794BF"/>
              </a:buClr>
              <a:buFont typeface="Wingdings" panose="05000000000000000000" pitchFamily="2" charset="2"/>
              <a:buChar char="ü"/>
            </a:pPr>
            <a:r>
              <a:rPr lang="hr-HR" dirty="0">
                <a:latin typeface="Calibri" panose="020F0502020204030204" pitchFamily="34" charset="0"/>
                <a:cs typeface="Calibri" panose="020F0502020204030204" pitchFamily="34" charset="0"/>
              </a:rPr>
              <a:t>iznos do </a:t>
            </a:r>
            <a:r>
              <a:rPr lang="hr-HR" b="1" dirty="0">
                <a:latin typeface="Calibri" panose="020F0502020204030204" pitchFamily="34" charset="0"/>
                <a:cs typeface="Calibri" panose="020F0502020204030204" pitchFamily="34" charset="0"/>
              </a:rPr>
              <a:t>7.000,00 EUR </a:t>
            </a:r>
            <a:r>
              <a:rPr lang="hr-HR" dirty="0">
                <a:latin typeface="Calibri" panose="020F0502020204030204" pitchFamily="34" charset="0"/>
                <a:cs typeface="Calibri" panose="020F0502020204030204" pitchFamily="34" charset="0"/>
              </a:rPr>
              <a:t>(10.000 EUR za zelene ili digitalne poslove) prema troškovniku, neovisno o budućoj registriranoj djelatnosti poslovnog subjekta koja mora pripadati prihvatljivim djelatnostima za dodjelu potpore</a:t>
            </a:r>
          </a:p>
          <a:p>
            <a:endParaRPr lang="hr-HR" dirty="0">
              <a:latin typeface="ClanPro-Book" panose="020B0604020101020102"/>
            </a:endParaRPr>
          </a:p>
        </p:txBody>
      </p:sp>
      <p:sp>
        <p:nvSpPr>
          <p:cNvPr id="20" name="Rectangle 19"/>
          <p:cNvSpPr/>
          <p:nvPr/>
        </p:nvSpPr>
        <p:spPr>
          <a:xfrm>
            <a:off x="6331225" y="1270986"/>
            <a:ext cx="4999384" cy="3139321"/>
          </a:xfrm>
          <a:prstGeom prst="rect">
            <a:avLst/>
          </a:prstGeom>
        </p:spPr>
        <p:txBody>
          <a:bodyPr wrap="square">
            <a:spAutoFit/>
          </a:bodyPr>
          <a:lstStyle/>
          <a:p>
            <a:pPr algn="just"/>
            <a:r>
              <a:rPr lang="hr-HR" b="1" dirty="0">
                <a:latin typeface="Calibri" panose="020F0502020204030204" pitchFamily="34" charset="0"/>
                <a:cs typeface="Calibri" panose="020F0502020204030204" pitchFamily="34" charset="0"/>
              </a:rPr>
              <a:t>b) DRUGI ORGANIZACIJSKI OBLICI</a:t>
            </a:r>
          </a:p>
          <a:p>
            <a:pPr algn="just"/>
            <a:endParaRPr lang="hr-HR" dirty="0">
              <a:latin typeface="Calibri" panose="020F0502020204030204" pitchFamily="34" charset="0"/>
              <a:cs typeface="Calibri" panose="020F0502020204030204" pitchFamily="34" charset="0"/>
            </a:endParaRPr>
          </a:p>
          <a:p>
            <a:pPr algn="just"/>
            <a:r>
              <a:rPr lang="hr-HR" dirty="0">
                <a:latin typeface="Calibri" panose="020F0502020204030204" pitchFamily="34" charset="0"/>
                <a:cs typeface="Calibri" panose="020F0502020204030204" pitchFamily="34" charset="0"/>
              </a:rPr>
              <a:t>(obrt s oporezivanjem temeljem poreza na dohodak, trgovačko društvo, samostalna djelatnost ili ustanova): </a:t>
            </a:r>
          </a:p>
          <a:p>
            <a:pPr algn="just"/>
            <a:endParaRPr lang="hr-HR" dirty="0">
              <a:latin typeface="Calibri" panose="020F0502020204030204" pitchFamily="34" charset="0"/>
              <a:cs typeface="Calibri" panose="020F0502020204030204" pitchFamily="34" charset="0"/>
            </a:endParaRPr>
          </a:p>
          <a:p>
            <a:pPr marL="285750" indent="-285750" algn="just">
              <a:buClr>
                <a:srgbClr val="2794BF"/>
              </a:buClr>
              <a:buFont typeface="Wingdings" panose="05000000000000000000" pitchFamily="2" charset="2"/>
              <a:buChar char="ü"/>
            </a:pPr>
            <a:r>
              <a:rPr lang="hr-HR" dirty="0">
                <a:latin typeface="Calibri" panose="020F0502020204030204" pitchFamily="34" charset="0"/>
                <a:cs typeface="Calibri" panose="020F0502020204030204" pitchFamily="34" charset="0"/>
              </a:rPr>
              <a:t>iznos se određuje prema budućoj registriranoj djelatnosti poslovnog subjekta, a u skladu NKD-om za tri skupine korisnika, maksimalno do </a:t>
            </a:r>
            <a:r>
              <a:rPr lang="hr-HR" b="1" dirty="0">
                <a:latin typeface="Calibri" panose="020F0502020204030204" pitchFamily="34" charset="0"/>
                <a:cs typeface="Calibri" panose="020F0502020204030204" pitchFamily="34" charset="0"/>
              </a:rPr>
              <a:t>15.000 EUR </a:t>
            </a:r>
            <a:r>
              <a:rPr lang="hr-HR" dirty="0">
                <a:latin typeface="Calibri" panose="020F0502020204030204" pitchFamily="34" charset="0"/>
                <a:cs typeface="Calibri" panose="020F0502020204030204" pitchFamily="34" charset="0"/>
              </a:rPr>
              <a:t>(20.000 EUR za zelene ili digitalne poslove)</a:t>
            </a:r>
          </a:p>
        </p:txBody>
      </p:sp>
      <p:pic>
        <p:nvPicPr>
          <p:cNvPr id="21" name="Picture 20"/>
          <p:cNvPicPr>
            <a:picLocks noChangeAspect="1"/>
          </p:cNvPicPr>
          <p:nvPr/>
        </p:nvPicPr>
        <p:blipFill>
          <a:blip r:embed="rId2"/>
          <a:stretch>
            <a:fillRect/>
          </a:stretch>
        </p:blipFill>
        <p:spPr>
          <a:xfrm>
            <a:off x="2133599" y="3601210"/>
            <a:ext cx="3096289" cy="1994520"/>
          </a:xfrm>
          <a:prstGeom prst="rect">
            <a:avLst/>
          </a:prstGeom>
        </p:spPr>
      </p:pic>
    </p:spTree>
    <p:extLst>
      <p:ext uri="{BB962C8B-B14F-4D97-AF65-F5344CB8AC3E}">
        <p14:creationId xmlns:p14="http://schemas.microsoft.com/office/powerpoint/2010/main" val="339299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6">
            <a:extLst>
              <a:ext uri="{FF2B5EF4-FFF2-40B4-BE49-F238E27FC236}">
                <a16:creationId xmlns:a16="http://schemas.microsoft.com/office/drawing/2014/main" id="{362097C2-3747-8BF9-8B7D-8F0C0C1F6D15}"/>
              </a:ext>
            </a:extLst>
          </p:cNvPr>
          <p:cNvPicPr>
            <a:picLocks noChangeAspect="1"/>
          </p:cNvPicPr>
          <p:nvPr/>
        </p:nvPicPr>
        <p:blipFill>
          <a:blip r:embed="rId2"/>
          <a:srcRect t="10515" b="10515"/>
          <a:stretch>
            <a:fillRect/>
          </a:stretch>
        </p:blipFill>
        <p:spPr>
          <a:xfrm>
            <a:off x="7583557" y="282606"/>
            <a:ext cx="4518991" cy="5352905"/>
          </a:xfrm>
          <a:prstGeom prst="rect">
            <a:avLst/>
          </a:prstGeom>
        </p:spPr>
      </p:pic>
      <p:sp>
        <p:nvSpPr>
          <p:cNvPr id="9" name="Text Placeholder 2">
            <a:extLst>
              <a:ext uri="{FF2B5EF4-FFF2-40B4-BE49-F238E27FC236}">
                <a16:creationId xmlns:a16="http://schemas.microsoft.com/office/drawing/2014/main" id="{8C5D422F-A664-1DA7-8EFB-44CD22683970}"/>
              </a:ext>
            </a:extLst>
          </p:cNvPr>
          <p:cNvSpPr>
            <a:spLocks noGrp="1"/>
          </p:cNvSpPr>
          <p:nvPr>
            <p:ph type="body" sz="quarter" idx="13"/>
          </p:nvPr>
        </p:nvSpPr>
        <p:spPr>
          <a:xfrm>
            <a:off x="763436" y="208722"/>
            <a:ext cx="6283560" cy="780571"/>
          </a:xfrm>
        </p:spPr>
        <p:txBody>
          <a:bodyPr>
            <a:normAutofit lnSpcReduction="10000"/>
          </a:bodyPr>
          <a:lstStyle/>
          <a:p>
            <a:pPr algn="ctr"/>
            <a:r>
              <a:rPr lang="hr-HR" sz="2600" dirty="0">
                <a:latin typeface="+mn-lt"/>
                <a:ea typeface="Tahoma" panose="020B0604030504040204" pitchFamily="34" charset="0"/>
                <a:cs typeface="Tahoma" panose="020B0604030504040204" pitchFamily="34" charset="0"/>
              </a:rPr>
              <a:t>Mjere aktivne politike zapošljavanja od 2016. godine</a:t>
            </a:r>
          </a:p>
          <a:p>
            <a:endParaRPr lang="hr-HR" sz="3200" dirty="0">
              <a:latin typeface="ClanOT-Bold" panose="02000503040000020004" pitchFamily="50" charset="0"/>
            </a:endParaRPr>
          </a:p>
        </p:txBody>
      </p:sp>
      <p:sp>
        <p:nvSpPr>
          <p:cNvPr id="10" name="Rectangle 9"/>
          <p:cNvSpPr/>
          <p:nvPr/>
        </p:nvSpPr>
        <p:spPr>
          <a:xfrm>
            <a:off x="306388" y="989293"/>
            <a:ext cx="7118142" cy="923330"/>
          </a:xfrm>
          <a:prstGeom prst="rect">
            <a:avLst/>
          </a:prstGeom>
        </p:spPr>
        <p:txBody>
          <a:bodyPr wrap="square">
            <a:spAutoFit/>
          </a:bodyPr>
          <a:lstStyle/>
          <a:p>
            <a:pPr marL="342900" indent="-342900" algn="just">
              <a:buClr>
                <a:srgbClr val="2794BF"/>
              </a:buClr>
              <a:buFont typeface="Wingdings" pitchFamily="2" charset="2"/>
              <a:buChar char="ü"/>
            </a:pPr>
            <a:r>
              <a:rPr lang="hr-HR" dirty="0"/>
              <a:t>Na mjere je od listopada 2016. do 31. prosinca 2024. godine sveukupno utrošeno oko milijardu i dvjesto osamdeset milijuna eura te je uključeno 291.412 korisnika. </a:t>
            </a:r>
          </a:p>
        </p:txBody>
      </p:sp>
      <p:graphicFrame>
        <p:nvGraphicFramePr>
          <p:cNvPr id="11" name="Table 10">
            <a:extLst>
              <a:ext uri="{FF2B5EF4-FFF2-40B4-BE49-F238E27FC236}">
                <a16:creationId xmlns:a16="http://schemas.microsoft.com/office/drawing/2014/main" id="{5DB22650-5421-32CA-C5D2-B28875665F7A}"/>
              </a:ext>
            </a:extLst>
          </p:cNvPr>
          <p:cNvGraphicFramePr>
            <a:graphicFrameLocks noGrp="1"/>
          </p:cNvGraphicFramePr>
          <p:nvPr>
            <p:extLst>
              <p:ext uri="{D42A27DB-BD31-4B8C-83A1-F6EECF244321}">
                <p14:modId xmlns:p14="http://schemas.microsoft.com/office/powerpoint/2010/main" val="3542046533"/>
              </p:ext>
            </p:extLst>
          </p:nvPr>
        </p:nvGraphicFramePr>
        <p:xfrm>
          <a:off x="654258" y="2037212"/>
          <a:ext cx="6501917" cy="3459126"/>
        </p:xfrm>
        <a:graphic>
          <a:graphicData uri="http://schemas.openxmlformats.org/drawingml/2006/table">
            <a:tbl>
              <a:tblPr firstRow="1" bandRow="1"/>
              <a:tblGrid>
                <a:gridCol w="1776464">
                  <a:extLst>
                    <a:ext uri="{9D8B030D-6E8A-4147-A177-3AD203B41FA5}">
                      <a16:colId xmlns:a16="http://schemas.microsoft.com/office/drawing/2014/main" val="3009827965"/>
                    </a:ext>
                  </a:extLst>
                </a:gridCol>
                <a:gridCol w="2112990">
                  <a:extLst>
                    <a:ext uri="{9D8B030D-6E8A-4147-A177-3AD203B41FA5}">
                      <a16:colId xmlns:a16="http://schemas.microsoft.com/office/drawing/2014/main" val="2116466905"/>
                    </a:ext>
                  </a:extLst>
                </a:gridCol>
                <a:gridCol w="2612463">
                  <a:extLst>
                    <a:ext uri="{9D8B030D-6E8A-4147-A177-3AD203B41FA5}">
                      <a16:colId xmlns:a16="http://schemas.microsoft.com/office/drawing/2014/main" val="3952783487"/>
                    </a:ext>
                  </a:extLst>
                </a:gridCol>
              </a:tblGrid>
              <a:tr h="35688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hr-HR" sz="1800" b="0" i="0" dirty="0">
                          <a:latin typeface="+mn-lt"/>
                          <a:cs typeface="Calibri Light" panose="020F0302020204030204" pitchFamily="34" charset="0"/>
                        </a:rPr>
                        <a:t>GODINA</a:t>
                      </a:r>
                      <a:endParaRPr lang="en-US" sz="1800" b="0" i="0" dirty="0">
                        <a:latin typeface="+mn-lt"/>
                        <a:cs typeface="Calibri Light" panose="020F0302020204030204" pitchFamily="34" charset="0"/>
                      </a:endParaRPr>
                    </a:p>
                  </a:txBody>
                  <a:tcPr marL="58833" marR="58833" marT="29423" marB="29423">
                    <a:lnL w="12700" cmpd="sng">
                      <a:solidFill>
                        <a:srgbClr val="FEFFFE"/>
                      </a:solidFill>
                    </a:lnL>
                    <a:lnR w="12700" cmpd="sng">
                      <a:solidFill>
                        <a:srgbClr val="FEFFFE"/>
                      </a:solidFill>
                    </a:lnR>
                    <a:lnT w="12700" cmpd="sng">
                      <a:solidFill>
                        <a:srgbClr val="FEFFFE"/>
                      </a:solidFill>
                    </a:lnT>
                    <a:lnB w="38100" cmpd="sng">
                      <a:solidFill>
                        <a:srgbClr val="FEFFFE"/>
                      </a:solidFill>
                    </a:lnB>
                    <a:lnTlToBr w="12700" cmpd="sng">
                      <a:noFill/>
                      <a:prstDash val="solid"/>
                    </a:lnTlToBr>
                    <a:lnBlToTr w="12700" cmpd="sng">
                      <a:noFill/>
                      <a:prstDash val="solid"/>
                    </a:lnBlToTr>
                    <a:solidFill>
                      <a:srgbClr val="2794B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hr-HR" sz="1800" b="0" i="0" dirty="0">
                          <a:latin typeface="+mn-lt"/>
                          <a:cs typeface="Calibri Light" panose="020F0302020204030204" pitchFamily="34" charset="0"/>
                        </a:rPr>
                        <a:t>NOVOUKLJUČENI</a:t>
                      </a:r>
                      <a:endParaRPr lang="en-US" sz="1800" b="0" i="0" dirty="0">
                        <a:latin typeface="+mn-lt"/>
                        <a:cs typeface="Calibri Light" panose="020F0302020204030204" pitchFamily="34" charset="0"/>
                      </a:endParaRPr>
                    </a:p>
                  </a:txBody>
                  <a:tcPr marL="58833" marR="58833" marT="29423" marB="29423">
                    <a:lnL w="12700" cmpd="sng">
                      <a:solidFill>
                        <a:srgbClr val="FEFFFE"/>
                      </a:solidFill>
                    </a:lnL>
                    <a:lnR w="12700" cmpd="sng">
                      <a:solidFill>
                        <a:srgbClr val="FEFFFE"/>
                      </a:solidFill>
                    </a:lnR>
                    <a:lnT w="12700" cmpd="sng">
                      <a:solidFill>
                        <a:srgbClr val="FEFFFE"/>
                      </a:solidFill>
                    </a:lnT>
                    <a:lnB w="38100" cmpd="sng">
                      <a:solidFill>
                        <a:srgbClr val="FEFFFE"/>
                      </a:solidFill>
                    </a:lnB>
                    <a:lnTlToBr w="12700" cmpd="sng">
                      <a:noFill/>
                      <a:prstDash val="solid"/>
                    </a:lnTlToBr>
                    <a:lnBlToTr w="12700" cmpd="sng">
                      <a:noFill/>
                      <a:prstDash val="solid"/>
                    </a:lnBlToTr>
                    <a:solidFill>
                      <a:srgbClr val="2794B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hr-HR" sz="1800" b="0" i="0" dirty="0">
                          <a:latin typeface="+mn-lt"/>
                          <a:cs typeface="Calibri Light" panose="020F0302020204030204" pitchFamily="34" charset="0"/>
                        </a:rPr>
                        <a:t>IZNOS u EUR</a:t>
                      </a:r>
                      <a:endParaRPr lang="en-US" sz="1800" b="0" i="0" dirty="0">
                        <a:latin typeface="+mn-lt"/>
                        <a:cs typeface="Calibri Light" panose="020F0302020204030204" pitchFamily="34" charset="0"/>
                      </a:endParaRPr>
                    </a:p>
                  </a:txBody>
                  <a:tcPr marL="58833" marR="58833" marT="29423" marB="29423">
                    <a:lnL w="12700" cmpd="sng">
                      <a:solidFill>
                        <a:srgbClr val="FEFFFE"/>
                      </a:solidFill>
                    </a:lnL>
                    <a:lnR w="12700" cmpd="sng">
                      <a:solidFill>
                        <a:srgbClr val="FEFFFE"/>
                      </a:solidFill>
                    </a:lnR>
                    <a:lnT w="12700" cmpd="sng">
                      <a:solidFill>
                        <a:srgbClr val="FEFFFE"/>
                      </a:solidFill>
                    </a:lnT>
                    <a:lnB w="38100" cmpd="sng">
                      <a:solidFill>
                        <a:srgbClr val="FEFFFE"/>
                      </a:solidFill>
                    </a:lnB>
                    <a:lnTlToBr w="12700" cmpd="sng">
                      <a:noFill/>
                      <a:prstDash val="solid"/>
                    </a:lnTlToBr>
                    <a:lnBlToTr w="12700" cmpd="sng">
                      <a:noFill/>
                      <a:prstDash val="solid"/>
                    </a:lnBlToTr>
                    <a:solidFill>
                      <a:srgbClr val="2794BF"/>
                    </a:solidFill>
                  </a:tcPr>
                </a:tc>
                <a:extLst>
                  <a:ext uri="{0D108BD9-81ED-4DB2-BD59-A6C34878D82A}">
                    <a16:rowId xmlns:a16="http://schemas.microsoft.com/office/drawing/2014/main" val="1657870772"/>
                  </a:ext>
                </a:extLst>
              </a:tr>
              <a:tr h="3895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hr-HR" sz="1500" b="0" i="0" dirty="0">
                          <a:solidFill>
                            <a:srgbClr val="464646"/>
                          </a:solidFill>
                          <a:latin typeface="+mn-lt"/>
                          <a:cs typeface="Calibri Light" panose="020F0302020204030204" pitchFamily="34" charset="0"/>
                        </a:rPr>
                        <a:t>X.-XII.</a:t>
                      </a:r>
                      <a:r>
                        <a:rPr lang="hr-HR" sz="1500" b="0" i="0" baseline="0" dirty="0">
                          <a:solidFill>
                            <a:srgbClr val="464646"/>
                          </a:solidFill>
                          <a:latin typeface="+mn-lt"/>
                          <a:cs typeface="Calibri Light" panose="020F0302020204030204" pitchFamily="34" charset="0"/>
                        </a:rPr>
                        <a:t> </a:t>
                      </a:r>
                      <a:r>
                        <a:rPr lang="hr-HR" sz="1500" b="0" i="0" dirty="0">
                          <a:solidFill>
                            <a:srgbClr val="464646"/>
                          </a:solidFill>
                          <a:latin typeface="+mn-lt"/>
                          <a:cs typeface="Calibri Light" panose="020F0302020204030204" pitchFamily="34" charset="0"/>
                        </a:rPr>
                        <a:t>2016.</a:t>
                      </a:r>
                      <a:endParaRPr lang="en-US" sz="1500" b="0" i="0" dirty="0">
                        <a:solidFill>
                          <a:srgbClr val="464646"/>
                        </a:solidFill>
                        <a:latin typeface="+mn-lt"/>
                        <a:cs typeface="Calibri Light" panose="020F0302020204030204" pitchFamily="34" charset="0"/>
                      </a:endParaRPr>
                    </a:p>
                  </a:txBody>
                  <a:tcPr marL="58830" marR="58830" marT="29429" marB="29429" anchor="ctr">
                    <a:lnL w="12700" cmpd="sng">
                      <a:solidFill>
                        <a:srgbClr val="FEFFFE"/>
                      </a:solidFill>
                    </a:lnL>
                    <a:lnR w="12700" cmpd="sng">
                      <a:solidFill>
                        <a:srgbClr val="FEFFFE"/>
                      </a:solidFill>
                    </a:lnR>
                    <a:lnT w="38100" cmpd="sng">
                      <a:solidFill>
                        <a:srgbClr val="FEFFFE"/>
                      </a:solidFill>
                    </a:lnT>
                    <a:lnB w="12700" cmpd="sng">
                      <a:solidFill>
                        <a:srgbClr val="FEFFFE"/>
                      </a:solidFill>
                    </a:lnB>
                    <a:lnTlToBr w="12700" cmpd="sng">
                      <a:noFill/>
                      <a:prstDash val="solid"/>
                    </a:lnTlToBr>
                    <a:lnBlToTr w="12700" cmpd="sng">
                      <a:noFill/>
                      <a:prstDash val="solid"/>
                    </a:lnBlToTr>
                    <a:solidFill>
                      <a:srgbClr val="D7D7D8"/>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500" b="0" i="0" dirty="0">
                          <a:solidFill>
                            <a:srgbClr val="464646"/>
                          </a:solidFill>
                          <a:latin typeface="+mn-lt"/>
                          <a:cs typeface="Calibri Light" panose="020F0302020204030204" pitchFamily="34" charset="0"/>
                        </a:rPr>
                        <a:t>14</a:t>
                      </a:r>
                      <a:r>
                        <a:rPr lang="hr-HR" sz="1500" b="0" i="0" dirty="0">
                          <a:solidFill>
                            <a:srgbClr val="464646"/>
                          </a:solidFill>
                          <a:latin typeface="+mn-lt"/>
                          <a:cs typeface="Calibri Light" panose="020F0302020204030204" pitchFamily="34" charset="0"/>
                        </a:rPr>
                        <a:t>.</a:t>
                      </a:r>
                      <a:r>
                        <a:rPr lang="en-US" sz="1500" b="0" i="0" dirty="0">
                          <a:solidFill>
                            <a:srgbClr val="464646"/>
                          </a:solidFill>
                          <a:latin typeface="+mn-lt"/>
                          <a:cs typeface="Calibri Light" panose="020F0302020204030204" pitchFamily="34" charset="0"/>
                        </a:rPr>
                        <a:t>559</a:t>
                      </a:r>
                    </a:p>
                  </a:txBody>
                  <a:tcPr marL="58830" marR="58830" marT="29429" marB="29429" anchor="ctr">
                    <a:lnL w="12700" cmpd="sng">
                      <a:solidFill>
                        <a:srgbClr val="FEFFFE"/>
                      </a:solidFill>
                    </a:lnL>
                    <a:lnR w="12700" cmpd="sng">
                      <a:solidFill>
                        <a:srgbClr val="FEFFFE"/>
                      </a:solidFill>
                    </a:lnR>
                    <a:lnT w="38100" cmpd="sng">
                      <a:solidFill>
                        <a:srgbClr val="FEFFFE"/>
                      </a:solidFill>
                    </a:lnT>
                    <a:lnB w="12700" cmpd="sng">
                      <a:solidFill>
                        <a:srgbClr val="FEFFFE"/>
                      </a:solidFill>
                    </a:lnB>
                    <a:lnTlToBr w="12700" cmpd="sng">
                      <a:noFill/>
                      <a:prstDash val="solid"/>
                    </a:lnTlToBr>
                    <a:lnBlToTr w="12700" cmpd="sng">
                      <a:noFill/>
                      <a:prstDash val="solid"/>
                    </a:lnBlToTr>
                    <a:solidFill>
                      <a:srgbClr val="D7D7D8"/>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500" b="0" i="0" dirty="0">
                          <a:solidFill>
                            <a:srgbClr val="464646"/>
                          </a:solidFill>
                          <a:latin typeface="+mn-lt"/>
                          <a:cs typeface="Calibri Light" panose="020F0302020204030204" pitchFamily="34" charset="0"/>
                        </a:rPr>
                        <a:t>41.131.452,29</a:t>
                      </a:r>
                    </a:p>
                  </a:txBody>
                  <a:tcPr marL="58830" marR="58830" marT="29429" marB="29429" anchor="ctr">
                    <a:lnL w="12700" cmpd="sng">
                      <a:solidFill>
                        <a:srgbClr val="FEFFFE"/>
                      </a:solidFill>
                    </a:lnL>
                    <a:lnR w="12700" cmpd="sng">
                      <a:solidFill>
                        <a:srgbClr val="FEFFFE"/>
                      </a:solidFill>
                    </a:lnR>
                    <a:lnT w="38100" cmpd="sng">
                      <a:solidFill>
                        <a:srgbClr val="FEFFFE"/>
                      </a:solidFill>
                    </a:lnT>
                    <a:lnB w="12700" cmpd="sng">
                      <a:solidFill>
                        <a:srgbClr val="FEFFFE"/>
                      </a:solidFill>
                    </a:lnB>
                    <a:lnTlToBr w="12700" cmpd="sng">
                      <a:noFill/>
                      <a:prstDash val="solid"/>
                    </a:lnTlToBr>
                    <a:lnBlToTr w="12700" cmpd="sng">
                      <a:noFill/>
                      <a:prstDash val="solid"/>
                    </a:lnBlToTr>
                    <a:solidFill>
                      <a:srgbClr val="D7D7D8"/>
                    </a:solidFill>
                  </a:tcPr>
                </a:tc>
                <a:extLst>
                  <a:ext uri="{0D108BD9-81ED-4DB2-BD59-A6C34878D82A}">
                    <a16:rowId xmlns:a16="http://schemas.microsoft.com/office/drawing/2014/main" val="3075992804"/>
                  </a:ext>
                </a:extLst>
              </a:tr>
              <a:tr h="32443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hr-HR" sz="1500" b="0" i="0" u="none" strike="noStrike" dirty="0">
                          <a:solidFill>
                            <a:srgbClr val="464646"/>
                          </a:solidFill>
                          <a:effectLst/>
                          <a:latin typeface="+mn-lt"/>
                          <a:cs typeface="Calibri Light" panose="020F0302020204030204" pitchFamily="34" charset="0"/>
                        </a:rPr>
                        <a:t>2017.</a:t>
                      </a:r>
                    </a:p>
                  </a:txBody>
                  <a:tcPr marL="6130" marR="6130" marT="6126" marB="0" anchor="ctr">
                    <a:lnL w="12700" cmpd="sng">
                      <a:solidFill>
                        <a:srgbClr val="FEFFFE"/>
                      </a:solidFill>
                    </a:lnL>
                    <a:lnR w="12700" cmpd="sng">
                      <a:solidFill>
                        <a:srgbClr val="FEFFFE"/>
                      </a:solidFill>
                    </a:lnR>
                    <a:lnT w="12700" cmpd="sng">
                      <a:solidFill>
                        <a:srgbClr val="FEFFFE"/>
                      </a:solidFill>
                    </a:lnT>
                    <a:lnB w="12700" cmpd="sng">
                      <a:solidFill>
                        <a:srgbClr val="FEFFFE"/>
                      </a:solidFill>
                    </a:lnB>
                    <a:lnTlToBr w="12700" cmpd="sng">
                      <a:noFill/>
                      <a:prstDash val="solid"/>
                    </a:lnTlToBr>
                    <a:lnBlToTr w="12700" cmpd="sng">
                      <a:noFill/>
                      <a:prstDash val="solid"/>
                    </a:lnBlToTr>
                    <a:solidFill>
                      <a:srgbClr val="D7D7D8"/>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hr-HR" sz="1500" b="0" i="0" u="none" strike="noStrike" dirty="0">
                          <a:solidFill>
                            <a:srgbClr val="464646"/>
                          </a:solidFill>
                          <a:effectLst/>
                          <a:latin typeface="+mn-lt"/>
                          <a:cs typeface="Calibri Light" panose="020F0302020204030204" pitchFamily="34" charset="0"/>
                        </a:rPr>
                        <a:t>37.907</a:t>
                      </a:r>
                    </a:p>
                  </a:txBody>
                  <a:tcPr marL="6130" marR="6130" marT="6126" marB="0" anchor="ctr">
                    <a:lnL w="12700" cmpd="sng">
                      <a:solidFill>
                        <a:srgbClr val="FEFFFE"/>
                      </a:solidFill>
                    </a:lnL>
                    <a:lnR w="12700" cmpd="sng">
                      <a:solidFill>
                        <a:srgbClr val="FEFFFE"/>
                      </a:solidFill>
                    </a:lnR>
                    <a:lnT w="12700" cmpd="sng">
                      <a:solidFill>
                        <a:srgbClr val="FEFFFE"/>
                      </a:solidFill>
                    </a:lnT>
                    <a:lnB w="12700" cmpd="sng">
                      <a:solidFill>
                        <a:srgbClr val="FEFFFE"/>
                      </a:solidFill>
                    </a:lnB>
                    <a:lnTlToBr w="12700" cmpd="sng">
                      <a:noFill/>
                      <a:prstDash val="solid"/>
                    </a:lnTlToBr>
                    <a:lnBlToTr w="12700" cmpd="sng">
                      <a:noFill/>
                      <a:prstDash val="solid"/>
                    </a:lnBlToTr>
                    <a:solidFill>
                      <a:srgbClr val="D7D7D8"/>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500" b="0" i="0" dirty="0">
                          <a:solidFill>
                            <a:srgbClr val="464646"/>
                          </a:solidFill>
                          <a:latin typeface="+mn-lt"/>
                          <a:cs typeface="Calibri Light" panose="020F0302020204030204" pitchFamily="34" charset="0"/>
                        </a:rPr>
                        <a:t>144.071.730,18</a:t>
                      </a:r>
                    </a:p>
                  </a:txBody>
                  <a:tcPr marL="58833" marR="58833" marT="29423" marB="29423" anchor="ctr">
                    <a:lnL w="12700" cmpd="sng">
                      <a:solidFill>
                        <a:srgbClr val="FEFFFE"/>
                      </a:solidFill>
                    </a:lnL>
                    <a:lnR w="12700" cmpd="sng">
                      <a:solidFill>
                        <a:srgbClr val="FEFFFE"/>
                      </a:solidFill>
                    </a:lnR>
                    <a:lnT w="12700" cmpd="sng">
                      <a:solidFill>
                        <a:srgbClr val="FEFFFE"/>
                      </a:solidFill>
                    </a:lnT>
                    <a:lnB w="12700" cmpd="sng">
                      <a:solidFill>
                        <a:srgbClr val="FEFFFE"/>
                      </a:solidFill>
                    </a:lnB>
                    <a:lnTlToBr w="12700" cmpd="sng">
                      <a:noFill/>
                      <a:prstDash val="solid"/>
                    </a:lnTlToBr>
                    <a:lnBlToTr w="12700" cmpd="sng">
                      <a:noFill/>
                      <a:prstDash val="solid"/>
                    </a:lnBlToTr>
                    <a:solidFill>
                      <a:srgbClr val="D7D7D8"/>
                    </a:solidFill>
                  </a:tcPr>
                </a:tc>
                <a:extLst>
                  <a:ext uri="{0D108BD9-81ED-4DB2-BD59-A6C34878D82A}">
                    <a16:rowId xmlns:a16="http://schemas.microsoft.com/office/drawing/2014/main" val="3650745328"/>
                  </a:ext>
                </a:extLst>
              </a:tr>
              <a:tr h="38958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hr-HR" sz="1500" b="0" i="0" u="none" strike="noStrike" dirty="0">
                          <a:solidFill>
                            <a:srgbClr val="464646"/>
                          </a:solidFill>
                          <a:effectLst/>
                          <a:latin typeface="+mn-lt"/>
                          <a:cs typeface="Calibri Light" panose="020F0302020204030204" pitchFamily="34" charset="0"/>
                        </a:rPr>
                        <a:t>2018.</a:t>
                      </a:r>
                    </a:p>
                  </a:txBody>
                  <a:tcPr marL="6130" marR="6130" marT="6126" marB="0" anchor="ctr">
                    <a:lnL w="12700" cmpd="sng">
                      <a:solidFill>
                        <a:srgbClr val="FEFFFE"/>
                      </a:solidFill>
                    </a:lnL>
                    <a:lnR w="12700" cmpd="sng">
                      <a:solidFill>
                        <a:srgbClr val="FEFFFE"/>
                      </a:solidFill>
                    </a:lnR>
                    <a:lnT w="12700" cmpd="sng">
                      <a:solidFill>
                        <a:srgbClr val="FEFFFE"/>
                      </a:solidFill>
                    </a:lnT>
                    <a:lnB w="12700" cmpd="sng">
                      <a:solidFill>
                        <a:srgbClr val="FEFFFE"/>
                      </a:solidFill>
                    </a:lnB>
                    <a:lnTlToBr w="12700" cmpd="sng">
                      <a:noFill/>
                      <a:prstDash val="solid"/>
                    </a:lnTlToBr>
                    <a:lnBlToTr w="12700" cmpd="sng">
                      <a:noFill/>
                      <a:prstDash val="solid"/>
                    </a:lnBlToTr>
                    <a:solidFill>
                      <a:srgbClr val="D7D7D8"/>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hr-HR" sz="1500" b="0" i="0" u="none" strike="noStrike" dirty="0">
                          <a:solidFill>
                            <a:srgbClr val="464646"/>
                          </a:solidFill>
                          <a:effectLst/>
                          <a:latin typeface="+mn-lt"/>
                          <a:cs typeface="Calibri Light" panose="020F0302020204030204" pitchFamily="34" charset="0"/>
                        </a:rPr>
                        <a:t>36.935</a:t>
                      </a:r>
                    </a:p>
                  </a:txBody>
                  <a:tcPr marL="6130" marR="6130" marT="6126" marB="0" anchor="ctr">
                    <a:lnL w="12700" cmpd="sng">
                      <a:solidFill>
                        <a:srgbClr val="FEFFFE"/>
                      </a:solidFill>
                    </a:lnL>
                    <a:lnR w="12700" cmpd="sng">
                      <a:solidFill>
                        <a:srgbClr val="FEFFFE"/>
                      </a:solidFill>
                    </a:lnR>
                    <a:lnT w="12700" cmpd="sng">
                      <a:solidFill>
                        <a:srgbClr val="FEFFFE"/>
                      </a:solidFill>
                    </a:lnT>
                    <a:lnB w="12700" cmpd="sng">
                      <a:solidFill>
                        <a:srgbClr val="FEFFFE"/>
                      </a:solidFill>
                    </a:lnB>
                    <a:lnTlToBr w="12700" cmpd="sng">
                      <a:noFill/>
                      <a:prstDash val="solid"/>
                    </a:lnTlToBr>
                    <a:lnBlToTr w="12700" cmpd="sng">
                      <a:noFill/>
                      <a:prstDash val="solid"/>
                    </a:lnBlToTr>
                    <a:solidFill>
                      <a:srgbClr val="D7D7D8"/>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500" b="0" i="0" dirty="0">
                          <a:solidFill>
                            <a:srgbClr val="464646"/>
                          </a:solidFill>
                          <a:latin typeface="+mn-lt"/>
                          <a:cs typeface="Calibri Light" panose="020F0302020204030204" pitchFamily="34" charset="0"/>
                        </a:rPr>
                        <a:t>166.756.404,39</a:t>
                      </a:r>
                    </a:p>
                  </a:txBody>
                  <a:tcPr marL="58833" marR="58833" marT="29423" marB="29423" anchor="ctr">
                    <a:lnL w="12700" cmpd="sng">
                      <a:solidFill>
                        <a:srgbClr val="FEFFFE"/>
                      </a:solidFill>
                    </a:lnL>
                    <a:lnR w="12700" cmpd="sng">
                      <a:solidFill>
                        <a:srgbClr val="FEFFFE"/>
                      </a:solidFill>
                    </a:lnR>
                    <a:lnT w="12700" cmpd="sng">
                      <a:solidFill>
                        <a:srgbClr val="FEFFFE"/>
                      </a:solidFill>
                    </a:lnT>
                    <a:lnB w="12700" cmpd="sng">
                      <a:solidFill>
                        <a:srgbClr val="FEFFFE"/>
                      </a:solidFill>
                    </a:lnB>
                    <a:lnTlToBr w="12700" cmpd="sng">
                      <a:noFill/>
                      <a:prstDash val="solid"/>
                    </a:lnTlToBr>
                    <a:lnBlToTr w="12700" cmpd="sng">
                      <a:noFill/>
                      <a:prstDash val="solid"/>
                    </a:lnBlToTr>
                    <a:solidFill>
                      <a:srgbClr val="D7D7D8"/>
                    </a:solidFill>
                  </a:tcPr>
                </a:tc>
                <a:extLst>
                  <a:ext uri="{0D108BD9-81ED-4DB2-BD59-A6C34878D82A}">
                    <a16:rowId xmlns:a16="http://schemas.microsoft.com/office/drawing/2014/main" val="1549620932"/>
                  </a:ext>
                </a:extLst>
              </a:tr>
              <a:tr h="3480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hr-HR" sz="1500" b="0" i="0" u="none" strike="noStrike" dirty="0">
                          <a:solidFill>
                            <a:srgbClr val="464646"/>
                          </a:solidFill>
                          <a:effectLst/>
                          <a:latin typeface="+mn-lt"/>
                          <a:cs typeface="Calibri Light" panose="020F0302020204030204" pitchFamily="34" charset="0"/>
                        </a:rPr>
                        <a:t>2019.</a:t>
                      </a:r>
                    </a:p>
                  </a:txBody>
                  <a:tcPr marL="6130" marR="6130" marT="6126" marB="0" anchor="ctr">
                    <a:lnL w="12700" cmpd="sng">
                      <a:solidFill>
                        <a:srgbClr val="FEFFFE"/>
                      </a:solidFill>
                    </a:lnL>
                    <a:lnR w="12700" cmpd="sng">
                      <a:solidFill>
                        <a:srgbClr val="FEFFFE"/>
                      </a:solidFill>
                    </a:lnR>
                    <a:lnT w="12700" cmpd="sng">
                      <a:solidFill>
                        <a:srgbClr val="FEFFFE"/>
                      </a:solidFill>
                    </a:lnT>
                    <a:lnB w="12700" cmpd="sng">
                      <a:solidFill>
                        <a:srgbClr val="FEFFFE"/>
                      </a:solidFill>
                    </a:lnB>
                    <a:lnTlToBr w="12700" cmpd="sng">
                      <a:noFill/>
                      <a:prstDash val="solid"/>
                    </a:lnTlToBr>
                    <a:lnBlToTr w="12700" cmpd="sng">
                      <a:noFill/>
                      <a:prstDash val="solid"/>
                    </a:lnBlToTr>
                    <a:solidFill>
                      <a:srgbClr val="D7D7D8"/>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hr-HR" sz="1500" b="0" i="0" u="none" strike="noStrike" dirty="0">
                          <a:solidFill>
                            <a:srgbClr val="464646"/>
                          </a:solidFill>
                          <a:effectLst/>
                          <a:latin typeface="+mn-lt"/>
                          <a:cs typeface="Calibri Light" panose="020F0302020204030204" pitchFamily="34" charset="0"/>
                        </a:rPr>
                        <a:t>36.926</a:t>
                      </a:r>
                    </a:p>
                  </a:txBody>
                  <a:tcPr marL="6130" marR="6130" marT="6126" marB="0" anchor="ctr">
                    <a:lnL w="12700" cmpd="sng">
                      <a:solidFill>
                        <a:srgbClr val="FEFFFE"/>
                      </a:solidFill>
                    </a:lnL>
                    <a:lnR w="12700" cmpd="sng">
                      <a:solidFill>
                        <a:srgbClr val="FEFFFE"/>
                      </a:solidFill>
                    </a:lnR>
                    <a:lnT w="12700" cmpd="sng">
                      <a:solidFill>
                        <a:srgbClr val="FEFFFE"/>
                      </a:solidFill>
                    </a:lnT>
                    <a:lnB w="12700" cmpd="sng">
                      <a:solidFill>
                        <a:srgbClr val="FEFFFE"/>
                      </a:solidFill>
                    </a:lnB>
                    <a:lnTlToBr w="12700" cmpd="sng">
                      <a:noFill/>
                      <a:prstDash val="solid"/>
                    </a:lnTlToBr>
                    <a:lnBlToTr w="12700" cmpd="sng">
                      <a:noFill/>
                      <a:prstDash val="solid"/>
                    </a:lnBlToTr>
                    <a:solidFill>
                      <a:srgbClr val="D7D7D8"/>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500" b="0" i="0" dirty="0">
                          <a:solidFill>
                            <a:srgbClr val="464646"/>
                          </a:solidFill>
                          <a:latin typeface="+mn-lt"/>
                          <a:cs typeface="Calibri Light" panose="020F0302020204030204" pitchFamily="34" charset="0"/>
                        </a:rPr>
                        <a:t>157.798.481,25</a:t>
                      </a:r>
                    </a:p>
                  </a:txBody>
                  <a:tcPr marL="58833" marR="58833" marT="29423" marB="29423" anchor="ctr">
                    <a:lnL w="12700" cmpd="sng">
                      <a:solidFill>
                        <a:srgbClr val="FEFFFE"/>
                      </a:solidFill>
                    </a:lnL>
                    <a:lnR w="12700" cmpd="sng">
                      <a:solidFill>
                        <a:srgbClr val="FEFFFE"/>
                      </a:solidFill>
                    </a:lnR>
                    <a:lnT w="12700" cmpd="sng">
                      <a:solidFill>
                        <a:srgbClr val="FEFFFE"/>
                      </a:solidFill>
                    </a:lnT>
                    <a:lnB w="12700" cmpd="sng">
                      <a:solidFill>
                        <a:srgbClr val="FEFFFE"/>
                      </a:solidFill>
                    </a:lnB>
                    <a:lnTlToBr w="12700" cmpd="sng">
                      <a:noFill/>
                      <a:prstDash val="solid"/>
                    </a:lnTlToBr>
                    <a:lnBlToTr w="12700" cmpd="sng">
                      <a:noFill/>
                      <a:prstDash val="solid"/>
                    </a:lnBlToTr>
                    <a:solidFill>
                      <a:srgbClr val="D7D7D8"/>
                    </a:solidFill>
                  </a:tcPr>
                </a:tc>
                <a:extLst>
                  <a:ext uri="{0D108BD9-81ED-4DB2-BD59-A6C34878D82A}">
                    <a16:rowId xmlns:a16="http://schemas.microsoft.com/office/drawing/2014/main" val="84643585"/>
                  </a:ext>
                </a:extLst>
              </a:tr>
              <a:tr h="38958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hr-HR" sz="1500" b="0" i="0" u="none" strike="noStrike" dirty="0">
                          <a:solidFill>
                            <a:srgbClr val="464646"/>
                          </a:solidFill>
                          <a:effectLst/>
                          <a:latin typeface="+mn-lt"/>
                          <a:cs typeface="Calibri Light" panose="020F0302020204030204" pitchFamily="34" charset="0"/>
                        </a:rPr>
                        <a:t>2020.</a:t>
                      </a:r>
                    </a:p>
                  </a:txBody>
                  <a:tcPr marL="6130" marR="6130" marT="6126" marB="0" anchor="ctr">
                    <a:lnL w="12700" cmpd="sng">
                      <a:solidFill>
                        <a:srgbClr val="FEFFFE"/>
                      </a:solidFill>
                    </a:lnL>
                    <a:lnR w="12700" cmpd="sng">
                      <a:solidFill>
                        <a:srgbClr val="FEFFFE"/>
                      </a:solidFill>
                    </a:lnR>
                    <a:lnT w="12700" cmpd="sng">
                      <a:solidFill>
                        <a:srgbClr val="FEFFFE"/>
                      </a:solidFill>
                    </a:lnT>
                    <a:lnB w="12700" cmpd="sng">
                      <a:solidFill>
                        <a:srgbClr val="FEFFFE"/>
                      </a:solidFill>
                    </a:lnB>
                    <a:lnTlToBr w="12700" cmpd="sng">
                      <a:noFill/>
                      <a:prstDash val="solid"/>
                    </a:lnTlToBr>
                    <a:lnBlToTr w="12700" cmpd="sng">
                      <a:noFill/>
                      <a:prstDash val="solid"/>
                    </a:lnBlToTr>
                    <a:solidFill>
                      <a:srgbClr val="D7D7D8"/>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hr-HR" sz="1500" b="0" i="0" u="none" strike="noStrike" dirty="0">
                          <a:solidFill>
                            <a:srgbClr val="464646"/>
                          </a:solidFill>
                          <a:effectLst/>
                          <a:latin typeface="+mn-lt"/>
                          <a:cs typeface="Calibri Light" panose="020F0302020204030204" pitchFamily="34" charset="0"/>
                        </a:rPr>
                        <a:t>23.245</a:t>
                      </a:r>
                    </a:p>
                  </a:txBody>
                  <a:tcPr marL="6130" marR="6130" marT="6126" marB="0" anchor="ctr">
                    <a:lnL w="12700" cmpd="sng">
                      <a:solidFill>
                        <a:srgbClr val="FEFFFE"/>
                      </a:solidFill>
                    </a:lnL>
                    <a:lnR w="12700" cmpd="sng">
                      <a:solidFill>
                        <a:srgbClr val="FEFFFE"/>
                      </a:solidFill>
                    </a:lnR>
                    <a:lnT w="12700" cmpd="sng">
                      <a:solidFill>
                        <a:srgbClr val="FEFFFE"/>
                      </a:solidFill>
                    </a:lnT>
                    <a:lnB w="12700" cmpd="sng">
                      <a:solidFill>
                        <a:srgbClr val="FEFFFE"/>
                      </a:solidFill>
                    </a:lnB>
                    <a:lnTlToBr w="12700" cmpd="sng">
                      <a:noFill/>
                      <a:prstDash val="solid"/>
                    </a:lnTlToBr>
                    <a:lnBlToTr w="12700" cmpd="sng">
                      <a:noFill/>
                      <a:prstDash val="solid"/>
                    </a:lnBlToTr>
                    <a:solidFill>
                      <a:srgbClr val="D7D7D8"/>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500" b="0" i="0" dirty="0">
                          <a:solidFill>
                            <a:srgbClr val="464646"/>
                          </a:solidFill>
                          <a:latin typeface="+mn-lt"/>
                          <a:cs typeface="Calibri Light" panose="020F0302020204030204" pitchFamily="34" charset="0"/>
                        </a:rPr>
                        <a:t>122.117.604,78</a:t>
                      </a:r>
                    </a:p>
                  </a:txBody>
                  <a:tcPr marL="58833" marR="58833" marT="29423" marB="29423" anchor="ctr">
                    <a:lnL w="12700" cmpd="sng">
                      <a:solidFill>
                        <a:srgbClr val="FEFFFE"/>
                      </a:solidFill>
                    </a:lnL>
                    <a:lnR w="12700" cmpd="sng">
                      <a:solidFill>
                        <a:srgbClr val="FEFFFE"/>
                      </a:solidFill>
                    </a:lnR>
                    <a:lnT w="12700" cmpd="sng">
                      <a:solidFill>
                        <a:srgbClr val="FEFFFE"/>
                      </a:solidFill>
                    </a:lnT>
                    <a:lnB w="12700" cmpd="sng">
                      <a:solidFill>
                        <a:srgbClr val="FEFFFE"/>
                      </a:solidFill>
                    </a:lnB>
                    <a:lnTlToBr w="12700" cmpd="sng">
                      <a:noFill/>
                      <a:prstDash val="solid"/>
                    </a:lnTlToBr>
                    <a:lnBlToTr w="12700" cmpd="sng">
                      <a:noFill/>
                      <a:prstDash val="solid"/>
                    </a:lnBlToTr>
                    <a:solidFill>
                      <a:srgbClr val="D7D7D8"/>
                    </a:solidFill>
                  </a:tcPr>
                </a:tc>
                <a:extLst>
                  <a:ext uri="{0D108BD9-81ED-4DB2-BD59-A6C34878D82A}">
                    <a16:rowId xmlns:a16="http://schemas.microsoft.com/office/drawing/2014/main" val="2398283065"/>
                  </a:ext>
                </a:extLst>
              </a:tr>
              <a:tr h="3152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hr-HR" sz="1500" b="0" i="0" u="none" strike="noStrike" dirty="0">
                          <a:solidFill>
                            <a:srgbClr val="464646"/>
                          </a:solidFill>
                          <a:effectLst/>
                          <a:latin typeface="+mn-lt"/>
                          <a:cs typeface="Calibri Light" panose="020F0302020204030204" pitchFamily="34" charset="0"/>
                        </a:rPr>
                        <a:t>2021.</a:t>
                      </a:r>
                    </a:p>
                  </a:txBody>
                  <a:tcPr marL="6130" marR="6130" marT="6126" marB="0" anchor="ctr">
                    <a:lnL w="12700" cmpd="sng">
                      <a:solidFill>
                        <a:srgbClr val="FEFFFE"/>
                      </a:solidFill>
                    </a:lnL>
                    <a:lnR w="12700" cmpd="sng">
                      <a:solidFill>
                        <a:srgbClr val="FEFFFE"/>
                      </a:solidFill>
                    </a:lnR>
                    <a:lnT w="12700" cmpd="sng">
                      <a:solidFill>
                        <a:srgbClr val="FEFFFE"/>
                      </a:solidFill>
                    </a:lnT>
                    <a:lnB w="12700" cmpd="sng">
                      <a:solidFill>
                        <a:srgbClr val="FEFFFE"/>
                      </a:solidFill>
                    </a:lnB>
                    <a:lnTlToBr w="12700" cmpd="sng">
                      <a:noFill/>
                      <a:prstDash val="solid"/>
                    </a:lnTlToBr>
                    <a:lnBlToTr w="12700" cmpd="sng">
                      <a:noFill/>
                      <a:prstDash val="solid"/>
                    </a:lnBlToTr>
                    <a:solidFill>
                      <a:srgbClr val="D7D7D8"/>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hr-HR" sz="1500" b="0" i="0" u="none" strike="noStrike" dirty="0">
                          <a:solidFill>
                            <a:srgbClr val="464646"/>
                          </a:solidFill>
                          <a:effectLst/>
                          <a:latin typeface="+mn-lt"/>
                          <a:cs typeface="Calibri Light" panose="020F0302020204030204" pitchFamily="34" charset="0"/>
                        </a:rPr>
                        <a:t>31.401</a:t>
                      </a:r>
                    </a:p>
                  </a:txBody>
                  <a:tcPr marL="6130" marR="6130" marT="6126" marB="0" anchor="ctr">
                    <a:lnL w="12700" cmpd="sng">
                      <a:solidFill>
                        <a:srgbClr val="FEFFFE"/>
                      </a:solidFill>
                    </a:lnL>
                    <a:lnR w="12700" cmpd="sng">
                      <a:solidFill>
                        <a:srgbClr val="FEFFFE"/>
                      </a:solidFill>
                    </a:lnR>
                    <a:lnT w="12700" cmpd="sng">
                      <a:solidFill>
                        <a:srgbClr val="FEFFFE"/>
                      </a:solidFill>
                    </a:lnT>
                    <a:lnB w="12700" cmpd="sng">
                      <a:solidFill>
                        <a:srgbClr val="FEFFFE"/>
                      </a:solidFill>
                    </a:lnB>
                    <a:lnTlToBr w="12700" cmpd="sng">
                      <a:noFill/>
                      <a:prstDash val="solid"/>
                    </a:lnTlToBr>
                    <a:lnBlToTr w="12700" cmpd="sng">
                      <a:noFill/>
                      <a:prstDash val="solid"/>
                    </a:lnBlToTr>
                    <a:solidFill>
                      <a:srgbClr val="D7D7D8"/>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500" b="0" i="0" dirty="0">
                          <a:solidFill>
                            <a:srgbClr val="464646"/>
                          </a:solidFill>
                          <a:latin typeface="+mn-lt"/>
                          <a:cs typeface="Calibri Light" panose="020F0302020204030204" pitchFamily="34" charset="0"/>
                        </a:rPr>
                        <a:t>161.545.512,33</a:t>
                      </a:r>
                    </a:p>
                  </a:txBody>
                  <a:tcPr marL="58833" marR="58833" marT="29423" marB="29423" anchor="ctr">
                    <a:lnL w="12700" cmpd="sng">
                      <a:solidFill>
                        <a:srgbClr val="FEFFFE"/>
                      </a:solidFill>
                    </a:lnL>
                    <a:lnR w="12700" cmpd="sng">
                      <a:solidFill>
                        <a:srgbClr val="FEFFFE"/>
                      </a:solidFill>
                    </a:lnR>
                    <a:lnT w="12700" cmpd="sng">
                      <a:solidFill>
                        <a:srgbClr val="FEFFFE"/>
                      </a:solidFill>
                    </a:lnT>
                    <a:lnB w="12700" cmpd="sng">
                      <a:solidFill>
                        <a:srgbClr val="FEFFFE"/>
                      </a:solidFill>
                    </a:lnB>
                    <a:lnTlToBr w="12700" cmpd="sng">
                      <a:noFill/>
                      <a:prstDash val="solid"/>
                    </a:lnTlToBr>
                    <a:lnBlToTr w="12700" cmpd="sng">
                      <a:noFill/>
                      <a:prstDash val="solid"/>
                    </a:lnBlToTr>
                    <a:solidFill>
                      <a:srgbClr val="D7D7D8"/>
                    </a:solidFill>
                  </a:tcPr>
                </a:tc>
                <a:extLst>
                  <a:ext uri="{0D108BD9-81ED-4DB2-BD59-A6C34878D82A}">
                    <a16:rowId xmlns:a16="http://schemas.microsoft.com/office/drawing/2014/main" val="1001368242"/>
                  </a:ext>
                </a:extLst>
              </a:tr>
              <a:tr h="3152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hr-HR" sz="1500" b="0" i="0" u="none" strike="noStrike" dirty="0">
                          <a:solidFill>
                            <a:srgbClr val="464646"/>
                          </a:solidFill>
                          <a:effectLst/>
                          <a:latin typeface="+mn-lt"/>
                          <a:cs typeface="Calibri" panose="020F0502020204030204" pitchFamily="34" charset="0"/>
                        </a:rPr>
                        <a:t>2022.</a:t>
                      </a:r>
                    </a:p>
                  </a:txBody>
                  <a:tcPr marL="6130" marR="6130" marT="6126" marB="0" anchor="ctr">
                    <a:lnL w="12700" cmpd="sng">
                      <a:solidFill>
                        <a:srgbClr val="FEFFFE"/>
                      </a:solidFill>
                    </a:lnL>
                    <a:lnR w="12700" cmpd="sng">
                      <a:solidFill>
                        <a:srgbClr val="FEFFFE"/>
                      </a:solidFill>
                    </a:lnR>
                    <a:lnT w="12700" cmpd="sng">
                      <a:solidFill>
                        <a:srgbClr val="FEFFFE"/>
                      </a:solidFill>
                    </a:lnT>
                    <a:lnB w="12700" cmpd="sng">
                      <a:solidFill>
                        <a:srgbClr val="FEFFFE"/>
                      </a:solidFill>
                    </a:lnB>
                    <a:lnTlToBr w="12700" cmpd="sng">
                      <a:noFill/>
                      <a:prstDash val="solid"/>
                    </a:lnTlToBr>
                    <a:lnBlToTr w="12700" cmpd="sng">
                      <a:noFill/>
                      <a:prstDash val="solid"/>
                    </a:lnBlToTr>
                    <a:solidFill>
                      <a:srgbClr val="D7D7D8"/>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hr-HR" sz="1500" b="0" i="0" u="none" strike="noStrike" dirty="0">
                          <a:solidFill>
                            <a:srgbClr val="464646"/>
                          </a:solidFill>
                          <a:effectLst/>
                          <a:latin typeface="+mn-lt"/>
                          <a:cs typeface="Calibri" panose="020F0502020204030204" pitchFamily="34" charset="0"/>
                        </a:rPr>
                        <a:t>31.482</a:t>
                      </a:r>
                    </a:p>
                  </a:txBody>
                  <a:tcPr marL="6130" marR="6130" marT="6126" marB="0" anchor="ctr">
                    <a:lnL w="12700" cmpd="sng">
                      <a:solidFill>
                        <a:srgbClr val="FEFFFE"/>
                      </a:solidFill>
                    </a:lnL>
                    <a:lnR w="12700" cmpd="sng">
                      <a:solidFill>
                        <a:srgbClr val="FEFFFE"/>
                      </a:solidFill>
                    </a:lnR>
                    <a:lnT w="12700" cmpd="sng">
                      <a:solidFill>
                        <a:srgbClr val="FEFFFE"/>
                      </a:solidFill>
                    </a:lnT>
                    <a:lnB w="12700" cmpd="sng">
                      <a:solidFill>
                        <a:srgbClr val="FEFFFE"/>
                      </a:solidFill>
                    </a:lnB>
                    <a:lnTlToBr w="12700" cmpd="sng">
                      <a:noFill/>
                      <a:prstDash val="solid"/>
                    </a:lnTlToBr>
                    <a:lnBlToTr w="12700" cmpd="sng">
                      <a:noFill/>
                      <a:prstDash val="solid"/>
                    </a:lnBlToTr>
                    <a:solidFill>
                      <a:srgbClr val="D7D7D8"/>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500" b="0" i="0" dirty="0">
                          <a:solidFill>
                            <a:srgbClr val="464646"/>
                          </a:solidFill>
                          <a:latin typeface="+mn-lt"/>
                          <a:cs typeface="Calibri" panose="020F0502020204030204" pitchFamily="34" charset="0"/>
                        </a:rPr>
                        <a:t>157.778.858,70</a:t>
                      </a:r>
                    </a:p>
                  </a:txBody>
                  <a:tcPr marL="58833" marR="58833" marT="29423" marB="29423" anchor="ctr">
                    <a:lnL w="12700" cmpd="sng">
                      <a:solidFill>
                        <a:srgbClr val="FEFFFE"/>
                      </a:solidFill>
                    </a:lnL>
                    <a:lnR w="12700" cmpd="sng">
                      <a:solidFill>
                        <a:srgbClr val="FEFFFE"/>
                      </a:solidFill>
                    </a:lnR>
                    <a:lnT w="12700" cmpd="sng">
                      <a:solidFill>
                        <a:srgbClr val="FEFFFE"/>
                      </a:solidFill>
                    </a:lnT>
                    <a:lnB w="12700" cmpd="sng">
                      <a:solidFill>
                        <a:srgbClr val="FEFFFE"/>
                      </a:solidFill>
                    </a:lnB>
                    <a:lnTlToBr w="12700" cmpd="sng">
                      <a:noFill/>
                      <a:prstDash val="solid"/>
                    </a:lnTlToBr>
                    <a:lnBlToTr w="12700" cmpd="sng">
                      <a:noFill/>
                      <a:prstDash val="solid"/>
                    </a:lnBlToTr>
                    <a:solidFill>
                      <a:srgbClr val="D7D7D8"/>
                    </a:solidFill>
                  </a:tcPr>
                </a:tc>
                <a:extLst>
                  <a:ext uri="{0D108BD9-81ED-4DB2-BD59-A6C34878D82A}">
                    <a16:rowId xmlns:a16="http://schemas.microsoft.com/office/drawing/2014/main" val="2898282813"/>
                  </a:ext>
                </a:extLst>
              </a:tr>
              <a:tr h="3152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hr-HR" sz="1500" b="0" i="0" u="none" strike="noStrike" dirty="0">
                          <a:solidFill>
                            <a:srgbClr val="464646"/>
                          </a:solidFill>
                          <a:effectLst/>
                          <a:latin typeface="+mn-lt"/>
                          <a:cs typeface="Calibri" panose="020F0502020204030204" pitchFamily="34" charset="0"/>
                        </a:rPr>
                        <a:t>2023.</a:t>
                      </a:r>
                    </a:p>
                  </a:txBody>
                  <a:tcPr marL="6130" marR="6130" marT="6126" marB="0" anchor="ctr">
                    <a:lnL w="12700" cmpd="sng">
                      <a:solidFill>
                        <a:srgbClr val="FEFFFE"/>
                      </a:solidFill>
                    </a:lnL>
                    <a:lnR w="12700" cmpd="sng">
                      <a:solidFill>
                        <a:srgbClr val="FEFFFE"/>
                      </a:solidFill>
                    </a:lnR>
                    <a:lnT w="12700" cmpd="sng">
                      <a:solidFill>
                        <a:srgbClr val="FEFFFE"/>
                      </a:solidFill>
                    </a:lnT>
                    <a:lnB w="12700" cap="flat" cmpd="sng" algn="ctr">
                      <a:solidFill>
                        <a:srgbClr val="FEFFFE"/>
                      </a:solidFill>
                      <a:prstDash val="solid"/>
                      <a:round/>
                      <a:headEnd type="none" w="med" len="med"/>
                      <a:tailEnd type="none" w="med" len="med"/>
                    </a:lnB>
                    <a:lnTlToBr w="12700" cmpd="sng">
                      <a:noFill/>
                      <a:prstDash val="solid"/>
                    </a:lnTlToBr>
                    <a:lnBlToTr w="12700" cmpd="sng">
                      <a:noFill/>
                      <a:prstDash val="solid"/>
                    </a:lnBlToTr>
                    <a:solidFill>
                      <a:srgbClr val="D7D7D8"/>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hr-HR" sz="1500" b="0" i="0" u="none" strike="noStrike" dirty="0">
                          <a:solidFill>
                            <a:srgbClr val="464646"/>
                          </a:solidFill>
                          <a:effectLst/>
                          <a:latin typeface="+mn-lt"/>
                          <a:cs typeface="Calibri" panose="020F0502020204030204" pitchFamily="34" charset="0"/>
                        </a:rPr>
                        <a:t>37.226</a:t>
                      </a:r>
                    </a:p>
                  </a:txBody>
                  <a:tcPr marL="6130" marR="6130" marT="6126" marB="0" anchor="ctr">
                    <a:lnL w="12700" cmpd="sng">
                      <a:solidFill>
                        <a:srgbClr val="FEFFFE"/>
                      </a:solidFill>
                    </a:lnL>
                    <a:lnR w="12700" cmpd="sng">
                      <a:solidFill>
                        <a:srgbClr val="FEFFFE"/>
                      </a:solidFill>
                    </a:lnR>
                    <a:lnT w="12700" cmpd="sng">
                      <a:solidFill>
                        <a:srgbClr val="FEFFFE"/>
                      </a:solidFill>
                    </a:lnT>
                    <a:lnB w="12700" cap="flat" cmpd="sng" algn="ctr">
                      <a:solidFill>
                        <a:srgbClr val="FEFFFE"/>
                      </a:solidFill>
                      <a:prstDash val="solid"/>
                      <a:round/>
                      <a:headEnd type="none" w="med" len="med"/>
                      <a:tailEnd type="none" w="med" len="med"/>
                    </a:lnB>
                    <a:lnTlToBr w="12700" cmpd="sng">
                      <a:noFill/>
                      <a:prstDash val="solid"/>
                    </a:lnTlToBr>
                    <a:lnBlToTr w="12700" cmpd="sng">
                      <a:noFill/>
                      <a:prstDash val="solid"/>
                    </a:lnBlToTr>
                    <a:solidFill>
                      <a:srgbClr val="D7D7D8"/>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500" b="0" i="0" dirty="0">
                          <a:solidFill>
                            <a:srgbClr val="464646"/>
                          </a:solidFill>
                          <a:latin typeface="+mn-lt"/>
                          <a:cs typeface="Calibri" panose="020F0502020204030204" pitchFamily="34" charset="0"/>
                        </a:rPr>
                        <a:t>153.258.652,19</a:t>
                      </a:r>
                    </a:p>
                  </a:txBody>
                  <a:tcPr marL="58833" marR="58833" marT="29423" marB="29423" anchor="ctr">
                    <a:lnL w="12700" cmpd="sng">
                      <a:solidFill>
                        <a:srgbClr val="FEFFFE"/>
                      </a:solidFill>
                    </a:lnL>
                    <a:lnR w="12700" cmpd="sng">
                      <a:solidFill>
                        <a:srgbClr val="FEFFFE"/>
                      </a:solidFill>
                    </a:lnR>
                    <a:lnT w="12700" cmpd="sng">
                      <a:solidFill>
                        <a:srgbClr val="FEFFFE"/>
                      </a:solidFill>
                    </a:lnT>
                    <a:lnB w="12700" cap="flat" cmpd="sng" algn="ctr">
                      <a:solidFill>
                        <a:srgbClr val="FEFFFE"/>
                      </a:solidFill>
                      <a:prstDash val="solid"/>
                      <a:round/>
                      <a:headEnd type="none" w="med" len="med"/>
                      <a:tailEnd type="none" w="med" len="med"/>
                    </a:lnB>
                    <a:lnTlToBr w="12700" cmpd="sng">
                      <a:noFill/>
                      <a:prstDash val="solid"/>
                    </a:lnTlToBr>
                    <a:lnBlToTr w="12700" cmpd="sng">
                      <a:noFill/>
                      <a:prstDash val="solid"/>
                    </a:lnBlToTr>
                    <a:solidFill>
                      <a:srgbClr val="D7D7D8"/>
                    </a:solidFill>
                  </a:tcPr>
                </a:tc>
                <a:extLst>
                  <a:ext uri="{0D108BD9-81ED-4DB2-BD59-A6C34878D82A}">
                    <a16:rowId xmlns:a16="http://schemas.microsoft.com/office/drawing/2014/main" val="2834409413"/>
                  </a:ext>
                </a:extLst>
              </a:tr>
              <a:tr h="315237">
                <a:tc>
                  <a:txBody>
                    <a:bodyPr/>
                    <a:lstStyle/>
                    <a:p>
                      <a:pPr algn="ctr" fontAlgn="b"/>
                      <a:r>
                        <a:rPr lang="hr-HR" sz="1500" b="0" i="0" u="none" strike="noStrike" dirty="0">
                          <a:solidFill>
                            <a:srgbClr val="464646"/>
                          </a:solidFill>
                          <a:effectLst/>
                          <a:latin typeface="+mn-lt"/>
                          <a:cs typeface="Calibri" panose="020F0502020204030204" pitchFamily="34" charset="0"/>
                        </a:rPr>
                        <a:t>2024.</a:t>
                      </a:r>
                    </a:p>
                  </a:txBody>
                  <a:tcPr marL="6130" marR="6130" marT="6126" marB="0" anchor="ctr">
                    <a:lnL w="12700" cmpd="sng">
                      <a:solidFill>
                        <a:srgbClr val="FEFFFE"/>
                      </a:solidFill>
                    </a:lnL>
                    <a:lnR w="12700" cap="flat" cmpd="sng" algn="ctr">
                      <a:solidFill>
                        <a:srgbClr val="FEFFFE"/>
                      </a:solidFill>
                      <a:prstDash val="solid"/>
                      <a:round/>
                      <a:headEnd type="none" w="med" len="med"/>
                      <a:tailEnd type="none" w="med" len="med"/>
                    </a:lnR>
                    <a:lnT w="12700" cmpd="sng">
                      <a:solidFill>
                        <a:srgbClr val="FEFFFE"/>
                      </a:solidFill>
                    </a:lnT>
                    <a:lnB w="12700" cmpd="sng">
                      <a:solidFill>
                        <a:srgbClr val="FEFFFE"/>
                      </a:solidFill>
                    </a:lnB>
                    <a:lnTlToBr w="12700" cmpd="sng">
                      <a:noFill/>
                      <a:prstDash val="solid"/>
                    </a:lnTlToBr>
                    <a:lnBlToTr w="12700" cmpd="sng">
                      <a:noFill/>
                      <a:prstDash val="solid"/>
                    </a:lnBlToTr>
                    <a:solidFill>
                      <a:srgbClr val="D7D7D8"/>
                    </a:solidFill>
                  </a:tcPr>
                </a:tc>
                <a:tc>
                  <a:txBody>
                    <a:bodyPr/>
                    <a:lstStyle/>
                    <a:p>
                      <a:pPr algn="ctr" fontAlgn="b"/>
                      <a:r>
                        <a:rPr lang="hr-HR" sz="1500" b="0" i="0" u="none" strike="noStrike" dirty="0">
                          <a:solidFill>
                            <a:srgbClr val="464646"/>
                          </a:solidFill>
                          <a:effectLst/>
                          <a:latin typeface="+mn-lt"/>
                          <a:cs typeface="Calibri" panose="020F0502020204030204" pitchFamily="34" charset="0"/>
                        </a:rPr>
                        <a:t>41.731</a:t>
                      </a:r>
                    </a:p>
                  </a:txBody>
                  <a:tcPr marL="6130" marR="6130" marT="6126" marB="0" anchor="ctr">
                    <a:lnL w="12700" cap="flat" cmpd="sng" algn="ctr">
                      <a:solidFill>
                        <a:srgbClr val="FEFFFE"/>
                      </a:solidFill>
                      <a:prstDash val="solid"/>
                      <a:round/>
                      <a:headEnd type="none" w="med" len="med"/>
                      <a:tailEnd type="none" w="med" len="med"/>
                    </a:lnL>
                    <a:lnR w="12700" cap="flat" cmpd="sng" algn="ctr">
                      <a:solidFill>
                        <a:srgbClr val="FEFFFE"/>
                      </a:solidFill>
                      <a:prstDash val="solid"/>
                      <a:round/>
                      <a:headEnd type="none" w="med" len="med"/>
                      <a:tailEnd type="none" w="med" len="med"/>
                    </a:lnR>
                    <a:lnT w="12700" cmpd="sng">
                      <a:solidFill>
                        <a:srgbClr val="FEFFFE"/>
                      </a:solidFill>
                    </a:lnT>
                    <a:lnB w="12700" cmpd="sng">
                      <a:solidFill>
                        <a:srgbClr val="FEFFFE"/>
                      </a:solidFill>
                    </a:lnB>
                    <a:lnTlToBr w="12700" cmpd="sng">
                      <a:noFill/>
                      <a:prstDash val="solid"/>
                    </a:lnTlToBr>
                    <a:lnBlToTr w="12700" cmpd="sng">
                      <a:noFill/>
                      <a:prstDash val="solid"/>
                    </a:lnBlToTr>
                    <a:solidFill>
                      <a:srgbClr val="D7D7D8"/>
                    </a:solidFill>
                  </a:tcPr>
                </a:tc>
                <a:tc>
                  <a:txBody>
                    <a:bodyPr/>
                    <a:lstStyle/>
                    <a:p>
                      <a:pPr algn="ctr"/>
                      <a:r>
                        <a:rPr lang="en-US" sz="1500" b="0" i="0" dirty="0">
                          <a:solidFill>
                            <a:srgbClr val="464646"/>
                          </a:solidFill>
                          <a:latin typeface="+mn-lt"/>
                          <a:cs typeface="Calibri" panose="020F0502020204030204" pitchFamily="34" charset="0"/>
                        </a:rPr>
                        <a:t>179.962.133,57</a:t>
                      </a:r>
                    </a:p>
                  </a:txBody>
                  <a:tcPr marL="58833" marR="58833" marT="29423" marB="29423" anchor="ctr">
                    <a:lnL w="12700" cap="flat" cmpd="sng" algn="ctr">
                      <a:solidFill>
                        <a:srgbClr val="FEFFFE"/>
                      </a:solidFill>
                      <a:prstDash val="solid"/>
                      <a:round/>
                      <a:headEnd type="none" w="med" len="med"/>
                      <a:tailEnd type="none" w="med" len="med"/>
                    </a:lnL>
                    <a:lnR w="12700" cmpd="sng">
                      <a:solidFill>
                        <a:srgbClr val="FEFFFE"/>
                      </a:solidFill>
                    </a:lnR>
                    <a:lnT w="12700" cmpd="sng">
                      <a:solidFill>
                        <a:srgbClr val="FEFFFE"/>
                      </a:solidFill>
                    </a:lnT>
                    <a:lnB w="12700" cmpd="sng">
                      <a:solidFill>
                        <a:srgbClr val="FEFFFE"/>
                      </a:solidFill>
                    </a:lnB>
                    <a:lnTlToBr w="12700" cmpd="sng">
                      <a:noFill/>
                      <a:prstDash val="solid"/>
                    </a:lnTlToBr>
                    <a:lnBlToTr w="12700" cmpd="sng">
                      <a:noFill/>
                      <a:prstDash val="solid"/>
                    </a:lnBlToTr>
                    <a:solidFill>
                      <a:srgbClr val="D7D7D8"/>
                    </a:solidFill>
                  </a:tcPr>
                </a:tc>
                <a:extLst>
                  <a:ext uri="{0D108BD9-81ED-4DB2-BD59-A6C34878D82A}">
                    <a16:rowId xmlns:a16="http://schemas.microsoft.com/office/drawing/2014/main" val="3130832344"/>
                  </a:ext>
                </a:extLst>
              </a:tr>
            </a:tbl>
          </a:graphicData>
        </a:graphic>
      </p:graphicFrame>
    </p:spTree>
    <p:extLst>
      <p:ext uri="{BB962C8B-B14F-4D97-AF65-F5344CB8AC3E}">
        <p14:creationId xmlns:p14="http://schemas.microsoft.com/office/powerpoint/2010/main" val="351817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2A899-F142-E6EA-14FA-E0FAF46378E5}"/>
            </a:ext>
          </a:extLst>
        </p:cNvPr>
        <p:cNvGrpSpPr/>
        <p:nvPr/>
      </p:nvGrpSpPr>
      <p:grpSpPr>
        <a:xfrm>
          <a:off x="0" y="0"/>
          <a:ext cx="0" cy="0"/>
          <a:chOff x="0" y="0"/>
          <a:chExt cx="0" cy="0"/>
        </a:xfrm>
      </p:grpSpPr>
      <p:pic>
        <p:nvPicPr>
          <p:cNvPr id="3" name="Graphic 2" descr="Bullseye outline">
            <a:extLst>
              <a:ext uri="{FF2B5EF4-FFF2-40B4-BE49-F238E27FC236}">
                <a16:creationId xmlns:a16="http://schemas.microsoft.com/office/drawing/2014/main" id="{402FA317-DD4F-91D3-31BC-EB1143281C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08035" y="745154"/>
            <a:ext cx="747344" cy="747344"/>
          </a:xfrm>
          <a:prstGeom prst="rect">
            <a:avLst/>
          </a:prstGeom>
        </p:spPr>
      </p:pic>
      <p:sp>
        <p:nvSpPr>
          <p:cNvPr id="7" name="TextBox 6">
            <a:extLst>
              <a:ext uri="{FF2B5EF4-FFF2-40B4-BE49-F238E27FC236}">
                <a16:creationId xmlns:a16="http://schemas.microsoft.com/office/drawing/2014/main" id="{B84570AE-151D-E208-CE65-A834906DAAEE}"/>
              </a:ext>
            </a:extLst>
          </p:cNvPr>
          <p:cNvSpPr txBox="1"/>
          <p:nvPr/>
        </p:nvSpPr>
        <p:spPr>
          <a:xfrm>
            <a:off x="6399787" y="745154"/>
            <a:ext cx="5308508" cy="1025922"/>
          </a:xfrm>
          <a:prstGeom prst="rect">
            <a:avLst/>
          </a:prstGeom>
          <a:noFill/>
        </p:spPr>
        <p:txBody>
          <a:bodyPr wrap="square">
            <a:spAutoFit/>
          </a:bodyPr>
          <a:lstStyle/>
          <a:p>
            <a:pPr algn="just">
              <a:spcAft>
                <a:spcPts val="800"/>
              </a:spcAft>
            </a:pPr>
            <a:r>
              <a:rPr kumimoji="0" lang="hr-HR" i="0" u="none" strike="noStrike" kern="0" cap="none" spc="0" normalizeH="0" baseline="0" noProof="0" dirty="0">
                <a:ln>
                  <a:noFill/>
                </a:ln>
                <a:solidFill>
                  <a:prstClr val="black"/>
                </a:solidFill>
                <a:effectLst/>
                <a:uLnTx/>
                <a:uFillTx/>
                <a:latin typeface="Calibri" panose="020F0502020204030204" pitchFamily="34" charset="0"/>
                <a:ea typeface="ADLaM Display" panose="020F0502020204030204" pitchFamily="2" charset="0"/>
                <a:cs typeface="Calibri" panose="020F0502020204030204" pitchFamily="34" charset="0"/>
                <a:sym typeface="Arial"/>
              </a:rPr>
              <a:t>poticati </a:t>
            </a:r>
            <a:r>
              <a:rPr kumimoji="0" lang="hr-HR" b="1" i="0" u="none" strike="noStrike" kern="0" cap="none" spc="0" normalizeH="0" baseline="0" noProof="0" dirty="0">
                <a:ln>
                  <a:noFill/>
                </a:ln>
                <a:solidFill>
                  <a:prstClr val="black"/>
                </a:solidFill>
                <a:effectLst/>
                <a:uLnTx/>
                <a:uFillTx/>
                <a:latin typeface="Calibri" panose="020F0502020204030204" pitchFamily="34" charset="0"/>
                <a:ea typeface="ADLaM Display" panose="020F0502020204030204" pitchFamily="2" charset="0"/>
                <a:cs typeface="Calibri" panose="020F0502020204030204" pitchFamily="34" charset="0"/>
                <a:sym typeface="Arial"/>
              </a:rPr>
              <a:t>povratak aktivnog radnog stanovništva</a:t>
            </a:r>
            <a:r>
              <a:rPr kumimoji="0" lang="hr-HR" b="1" i="0" u="none" strike="noStrike" kern="0" cap="none" spc="0" normalizeH="0" noProof="0" dirty="0">
                <a:ln>
                  <a:noFill/>
                </a:ln>
                <a:solidFill>
                  <a:prstClr val="black"/>
                </a:solidFill>
                <a:effectLst/>
                <a:uLnTx/>
                <a:uFillTx/>
                <a:latin typeface="Calibri" panose="020F0502020204030204" pitchFamily="34" charset="0"/>
                <a:ea typeface="ADLaM Display" panose="020F0502020204030204" pitchFamily="2" charset="0"/>
                <a:cs typeface="Calibri" panose="020F0502020204030204" pitchFamily="34" charset="0"/>
                <a:sym typeface="Arial"/>
              </a:rPr>
              <a:t> </a:t>
            </a:r>
            <a:endParaRPr lang="hr-HR" b="1" kern="0" dirty="0">
              <a:solidFill>
                <a:prstClr val="black"/>
              </a:solidFill>
              <a:latin typeface="Calibri" panose="020F0502020204030204" pitchFamily="34" charset="0"/>
              <a:ea typeface="ADLaM Display" panose="020F0502020204030204" pitchFamily="2" charset="0"/>
              <a:cs typeface="Calibri" panose="020F0502020204030204" pitchFamily="34" charset="0"/>
              <a:sym typeface="Arial"/>
            </a:endParaRPr>
          </a:p>
          <a:p>
            <a:pPr algn="just">
              <a:spcAft>
                <a:spcPts val="800"/>
              </a:spcAft>
            </a:pPr>
            <a:r>
              <a:rPr kumimoji="0" lang="hr-HR" b="1" i="0" u="none" strike="noStrike" kern="0" cap="none" spc="0" normalizeH="0" baseline="0" noProof="0" dirty="0">
                <a:ln>
                  <a:noFill/>
                </a:ln>
                <a:solidFill>
                  <a:prstClr val="black"/>
                </a:solidFill>
                <a:effectLst/>
                <a:uLnTx/>
                <a:uFillTx/>
                <a:latin typeface="Calibri" panose="020F0502020204030204" pitchFamily="34" charset="0"/>
                <a:ea typeface="ADLaM Display" panose="020F0502020204030204" pitchFamily="2" charset="0"/>
                <a:cs typeface="Calibri" panose="020F0502020204030204" pitchFamily="34" charset="0"/>
                <a:sym typeface="Arial"/>
              </a:rPr>
              <a:t>osnažiti gospodarsku aktivnost </a:t>
            </a:r>
            <a:r>
              <a:rPr kumimoji="0" lang="hr-HR" i="0" u="none" strike="noStrike" kern="0" cap="none" spc="0" normalizeH="0" baseline="0" noProof="0" dirty="0">
                <a:ln>
                  <a:noFill/>
                </a:ln>
                <a:solidFill>
                  <a:prstClr val="black"/>
                </a:solidFill>
                <a:effectLst/>
                <a:uLnTx/>
                <a:uFillTx/>
                <a:latin typeface="Calibri" panose="020F0502020204030204" pitchFamily="34" charset="0"/>
                <a:ea typeface="ADLaM Display" panose="020F0502020204030204" pitchFamily="2" charset="0"/>
                <a:cs typeface="Calibri" panose="020F0502020204030204" pitchFamily="34" charset="0"/>
                <a:sym typeface="Arial"/>
              </a:rPr>
              <a:t>i </a:t>
            </a:r>
            <a:r>
              <a:rPr kumimoji="0" lang="hr-HR" b="1" i="0" u="none" strike="noStrike" kern="0" cap="none" spc="0" normalizeH="0" baseline="0" noProof="0" dirty="0">
                <a:ln>
                  <a:noFill/>
                </a:ln>
                <a:solidFill>
                  <a:prstClr val="black"/>
                </a:solidFill>
                <a:effectLst/>
                <a:uLnTx/>
                <a:uFillTx/>
                <a:latin typeface="Calibri" panose="020F0502020204030204" pitchFamily="34" charset="0"/>
                <a:ea typeface="ADLaM Display" panose="020F0502020204030204" pitchFamily="2" charset="0"/>
                <a:cs typeface="Calibri" panose="020F0502020204030204" pitchFamily="34" charset="0"/>
                <a:sym typeface="Arial"/>
              </a:rPr>
              <a:t>raspon djelatnosti</a:t>
            </a:r>
            <a:r>
              <a:rPr kumimoji="0" lang="hr-HR" i="0" u="none" strike="noStrike" kern="0" cap="none" spc="0" normalizeH="0" baseline="0" noProof="0" dirty="0">
                <a:ln>
                  <a:noFill/>
                </a:ln>
                <a:solidFill>
                  <a:prstClr val="black"/>
                </a:solidFill>
                <a:effectLst/>
                <a:uLnTx/>
                <a:uFillTx/>
                <a:latin typeface="Calibri" panose="020F0502020204030204" pitchFamily="34" charset="0"/>
                <a:ea typeface="ADLaM Display" panose="020F0502020204030204" pitchFamily="2" charset="0"/>
                <a:cs typeface="Calibri" panose="020F0502020204030204" pitchFamily="34" charset="0"/>
                <a:sym typeface="Arial"/>
              </a:rPr>
              <a:t> u većem dijelu Hrvatske</a:t>
            </a:r>
          </a:p>
        </p:txBody>
      </p:sp>
      <p:pic>
        <p:nvPicPr>
          <p:cNvPr id="10" name="Graphic 9" descr="Target Audience outline">
            <a:extLst>
              <a:ext uri="{FF2B5EF4-FFF2-40B4-BE49-F238E27FC236}">
                <a16:creationId xmlns:a16="http://schemas.microsoft.com/office/drawing/2014/main" id="{C1823846-B88B-9148-1879-FFDF2B3301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8035" y="1878826"/>
            <a:ext cx="747344" cy="747344"/>
          </a:xfrm>
          <a:prstGeom prst="rect">
            <a:avLst/>
          </a:prstGeom>
        </p:spPr>
      </p:pic>
      <p:sp>
        <p:nvSpPr>
          <p:cNvPr id="11" name="TextBox 10">
            <a:extLst>
              <a:ext uri="{FF2B5EF4-FFF2-40B4-BE49-F238E27FC236}">
                <a16:creationId xmlns:a16="http://schemas.microsoft.com/office/drawing/2014/main" id="{CD2819EE-DBD8-86E8-0175-23F18BA489CB}"/>
              </a:ext>
            </a:extLst>
          </p:cNvPr>
          <p:cNvSpPr txBox="1"/>
          <p:nvPr/>
        </p:nvSpPr>
        <p:spPr>
          <a:xfrm>
            <a:off x="6340826" y="1888524"/>
            <a:ext cx="5367469" cy="3724096"/>
          </a:xfrm>
          <a:prstGeom prst="rect">
            <a:avLst/>
          </a:prstGeom>
          <a:noFill/>
        </p:spPr>
        <p:txBody>
          <a:bodyPr wrap="square">
            <a:spAutoFit/>
          </a:bodyPr>
          <a:lstStyle/>
          <a:p>
            <a:pPr marL="285750" indent="-285750" algn="just">
              <a:spcAft>
                <a:spcPts val="800"/>
              </a:spcAft>
              <a:buClr>
                <a:srgbClr val="2794BF"/>
              </a:buClr>
              <a:buFont typeface="Wingdings" panose="05000000000000000000" pitchFamily="2" charset="2"/>
              <a:buChar char="§"/>
            </a:pPr>
            <a:r>
              <a:rPr kumimoji="0" lang="hr-HR" i="0" u="none" strike="noStrike" kern="0" cap="none" spc="0" normalizeH="0" baseline="0" noProof="0" dirty="0">
                <a:ln>
                  <a:noFill/>
                </a:ln>
                <a:solidFill>
                  <a:prstClr val="black"/>
                </a:solidFill>
                <a:effectLst/>
                <a:uLnTx/>
                <a:uFillTx/>
                <a:latin typeface="Calibri" panose="020F0502020204030204" pitchFamily="34" charset="0"/>
                <a:ea typeface="ADLaM Display" panose="020F0502020204030204" pitchFamily="2" charset="0"/>
                <a:cs typeface="Calibri" panose="020F0502020204030204" pitchFamily="34" charset="0"/>
                <a:sym typeface="Arial"/>
              </a:rPr>
              <a:t>hrvatski državljani povratnici do 60</a:t>
            </a:r>
            <a:r>
              <a:rPr kumimoji="0" lang="hr-HR" i="0" u="none" strike="noStrike" kern="0" cap="none" spc="0" normalizeH="0" noProof="0" dirty="0">
                <a:ln>
                  <a:noFill/>
                </a:ln>
                <a:solidFill>
                  <a:prstClr val="black"/>
                </a:solidFill>
                <a:effectLst/>
                <a:uLnTx/>
                <a:uFillTx/>
                <a:latin typeface="Calibri" panose="020F0502020204030204" pitchFamily="34" charset="0"/>
                <a:ea typeface="ADLaM Display" panose="020F0502020204030204" pitchFamily="2" charset="0"/>
                <a:cs typeface="Calibri" panose="020F0502020204030204" pitchFamily="34" charset="0"/>
                <a:sym typeface="Arial"/>
              </a:rPr>
              <a:t> godina iz država EGP, </a:t>
            </a:r>
            <a:r>
              <a:rPr lang="hr-HR" kern="0" dirty="0">
                <a:solidFill>
                  <a:prstClr val="black"/>
                </a:solidFill>
                <a:latin typeface="Calibri" panose="020F0502020204030204" pitchFamily="34" charset="0"/>
                <a:ea typeface="ADLaM Display" panose="020F0502020204030204" pitchFamily="2" charset="0"/>
                <a:cs typeface="Calibri" panose="020F0502020204030204" pitchFamily="34" charset="0"/>
                <a:sym typeface="Arial"/>
              </a:rPr>
              <a:t>Švicarske Konfederacije i Ujedinjenog  Kraljevstva Velike Britanije i Sjeverne Irske, Sjeverne i Južne Amerike, Australije i Novog Zelanda </a:t>
            </a:r>
            <a:r>
              <a:rPr kumimoji="0" lang="hr-HR" i="0" u="none" strike="noStrike" kern="0" cap="none" spc="0" normalizeH="0" baseline="0" noProof="0" dirty="0">
                <a:ln>
                  <a:noFill/>
                </a:ln>
                <a:solidFill>
                  <a:prstClr val="black"/>
                </a:solidFill>
                <a:effectLst/>
                <a:uLnTx/>
                <a:uFillTx/>
                <a:latin typeface="Calibri" panose="020F0502020204030204" pitchFamily="34" charset="0"/>
                <a:ea typeface="ADLaM Display" panose="020F0502020204030204" pitchFamily="2" charset="0"/>
                <a:cs typeface="Calibri" panose="020F0502020204030204" pitchFamily="34" charset="0"/>
                <a:sym typeface="Arial"/>
              </a:rPr>
              <a:t>koji se na temelju prethodno stečenog radnog iskustva ili obrazovanja u inozemstvu nakon povratka u Hrvatsku samozapošljavaju, odnosno otvaraju svoj poslovni subjekt</a:t>
            </a:r>
          </a:p>
          <a:p>
            <a:pPr marL="285750" indent="-285750" algn="just">
              <a:spcAft>
                <a:spcPts val="800"/>
              </a:spcAft>
              <a:buClr>
                <a:srgbClr val="2794BF"/>
              </a:buClr>
              <a:buFont typeface="Wingdings" panose="05000000000000000000" pitchFamily="2" charset="2"/>
              <a:buChar char="§"/>
            </a:pPr>
            <a:r>
              <a:rPr lang="hr-HR" kern="0" dirty="0">
                <a:solidFill>
                  <a:prstClr val="black"/>
                </a:solidFill>
                <a:latin typeface="Calibri" panose="020F0502020204030204" pitchFamily="34" charset="0"/>
                <a:ea typeface="ADLaM Display" panose="020F0502020204030204" pitchFamily="2" charset="0"/>
                <a:cs typeface="Calibri" panose="020F0502020204030204" pitchFamily="34" charset="0"/>
                <a:sym typeface="Arial"/>
              </a:rPr>
              <a:t>k</a:t>
            </a:r>
            <a:r>
              <a:rPr lang="hr-HR" kern="0" noProof="0" dirty="0">
                <a:solidFill>
                  <a:prstClr val="black"/>
                </a:solidFill>
                <a:latin typeface="Calibri" panose="020F0502020204030204" pitchFamily="34" charset="0"/>
                <a:ea typeface="ADLaM Display" panose="020F0502020204030204" pitchFamily="2" charset="0"/>
                <a:cs typeface="Calibri" panose="020F0502020204030204" pitchFamily="34" charset="0"/>
                <a:sym typeface="Arial"/>
              </a:rPr>
              <a:t>orisnici potpore za samozapošljavanje koji se sele u područja RH nižeg indeksa razvijenosti</a:t>
            </a:r>
          </a:p>
          <a:p>
            <a:pPr marL="285750" indent="-285750" algn="just">
              <a:spcAft>
                <a:spcPts val="800"/>
              </a:spcAft>
              <a:buFont typeface="Wingdings" panose="05000000000000000000" pitchFamily="2" charset="2"/>
              <a:buChar char="§"/>
            </a:pPr>
            <a:endParaRPr kumimoji="0" lang="hr-HR" i="0" u="none" strike="noStrike" kern="0" cap="none" spc="0" normalizeH="0" baseline="0" noProof="0" dirty="0">
              <a:ln>
                <a:noFill/>
              </a:ln>
              <a:solidFill>
                <a:prstClr val="black"/>
              </a:solidFill>
              <a:effectLst/>
              <a:uLnTx/>
              <a:uFillTx/>
              <a:latin typeface="ClanPro-Book" panose="020B0604020101020102"/>
              <a:ea typeface="ADLaM Display" panose="020F0502020204030204" pitchFamily="2" charset="0"/>
              <a:cs typeface="Times New Roman" panose="02020603050405020304" pitchFamily="18" charset="0"/>
              <a:sym typeface="Arial"/>
            </a:endParaRPr>
          </a:p>
          <a:p>
            <a:pPr algn="just">
              <a:spcAft>
                <a:spcPts val="800"/>
              </a:spcAft>
            </a:pPr>
            <a:endParaRPr kumimoji="0" lang="hr-HR" i="0" u="none" strike="noStrike" kern="0" cap="none" spc="0" normalizeH="0" baseline="0" noProof="0" dirty="0">
              <a:ln>
                <a:noFill/>
              </a:ln>
              <a:solidFill>
                <a:prstClr val="black"/>
              </a:solidFill>
              <a:effectLst/>
              <a:uLnTx/>
              <a:uFillTx/>
              <a:latin typeface="ClanPro-Book" panose="020B0604020101020102"/>
              <a:ea typeface="ADLaM Display" panose="020F0502020204030204" pitchFamily="2" charset="0"/>
              <a:cs typeface="Times New Roman" panose="02020603050405020304" pitchFamily="18" charset="0"/>
              <a:sym typeface="Arial"/>
            </a:endParaRPr>
          </a:p>
        </p:txBody>
      </p:sp>
      <p:pic>
        <p:nvPicPr>
          <p:cNvPr id="14" name="Graphic 13" descr="Money outline">
            <a:extLst>
              <a:ext uri="{FF2B5EF4-FFF2-40B4-BE49-F238E27FC236}">
                <a16:creationId xmlns:a16="http://schemas.microsoft.com/office/drawing/2014/main" id="{C8558B95-E140-2ABF-5F8E-1F1C8C1DF1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08035" y="5018813"/>
            <a:ext cx="747344" cy="747344"/>
          </a:xfrm>
          <a:prstGeom prst="rect">
            <a:avLst/>
          </a:prstGeom>
        </p:spPr>
      </p:pic>
      <p:sp>
        <p:nvSpPr>
          <p:cNvPr id="15" name="TextBox 14">
            <a:extLst>
              <a:ext uri="{FF2B5EF4-FFF2-40B4-BE49-F238E27FC236}">
                <a16:creationId xmlns:a16="http://schemas.microsoft.com/office/drawing/2014/main" id="{22421C97-A89D-F689-5466-A6CCD6E69FFC}"/>
              </a:ext>
            </a:extLst>
          </p:cNvPr>
          <p:cNvSpPr txBox="1"/>
          <p:nvPr/>
        </p:nvSpPr>
        <p:spPr>
          <a:xfrm>
            <a:off x="6395494" y="5063401"/>
            <a:ext cx="5258135" cy="1405513"/>
          </a:xfrm>
          <a:prstGeom prst="rect">
            <a:avLst/>
          </a:prstGeom>
          <a:noFill/>
        </p:spPr>
        <p:txBody>
          <a:bodyPr wrap="square">
            <a:spAutoFit/>
          </a:bodyPr>
          <a:lstStyle/>
          <a:p>
            <a:pPr algn="just">
              <a:spcAft>
                <a:spcPts val="800"/>
              </a:spcAft>
            </a:pPr>
            <a:r>
              <a:rPr lang="hr-HR" kern="0" noProof="0" dirty="0">
                <a:solidFill>
                  <a:prstClr val="black"/>
                </a:solidFill>
                <a:latin typeface="Calibri" panose="020F0502020204030204" pitchFamily="34" charset="0"/>
                <a:ea typeface="ADLaM Display" panose="020F0502020204030204" pitchFamily="2" charset="0"/>
                <a:cs typeface="Calibri" panose="020F0502020204030204" pitchFamily="34" charset="0"/>
                <a:sym typeface="Arial"/>
              </a:rPr>
              <a:t>Potpora za samozapošljavanje do 20.000 EUR (ako je primjenjivo) te:</a:t>
            </a:r>
            <a:endParaRPr kumimoji="0" lang="hr-HR" i="0" u="none" strike="noStrike" kern="0" cap="none" spc="0" normalizeH="0" baseline="0" noProof="0" dirty="0">
              <a:ln>
                <a:noFill/>
              </a:ln>
              <a:solidFill>
                <a:prstClr val="black"/>
              </a:solidFill>
              <a:effectLst/>
              <a:uLnTx/>
              <a:uFillTx/>
              <a:latin typeface="Calibri" panose="020F0502020204030204" pitchFamily="34" charset="0"/>
              <a:ea typeface="ADLaM Display" panose="020F0502020204030204" pitchFamily="2" charset="0"/>
              <a:cs typeface="Calibri" panose="020F0502020204030204" pitchFamily="34" charset="0"/>
              <a:sym typeface="Arial"/>
            </a:endParaRPr>
          </a:p>
          <a:p>
            <a:pPr marL="285750" indent="-285750" algn="just">
              <a:spcAft>
                <a:spcPts val="800"/>
              </a:spcAft>
              <a:buClr>
                <a:srgbClr val="2794BF"/>
              </a:buClr>
              <a:buFont typeface="Wingdings" panose="05000000000000000000" pitchFamily="2" charset="2"/>
              <a:buChar char="§"/>
            </a:pPr>
            <a:r>
              <a:rPr kumimoji="0" lang="hr-HR" b="1" i="0" u="none" strike="noStrike" kern="0" cap="none" spc="0" normalizeH="0" baseline="0" noProof="0" dirty="0">
                <a:ln>
                  <a:noFill/>
                </a:ln>
                <a:solidFill>
                  <a:prstClr val="black"/>
                </a:solidFill>
                <a:effectLst/>
                <a:uLnTx/>
                <a:uFillTx/>
                <a:latin typeface="Calibri" panose="020F0502020204030204" pitchFamily="34" charset="0"/>
                <a:ea typeface="ADLaM Display" panose="020F0502020204030204" pitchFamily="2" charset="0"/>
                <a:cs typeface="Calibri" panose="020F0502020204030204" pitchFamily="34" charset="0"/>
                <a:sym typeface="Arial"/>
              </a:rPr>
              <a:t>3.500 € </a:t>
            </a:r>
            <a:r>
              <a:rPr kumimoji="0" lang="hr-HR" i="0" u="none" strike="noStrike" kern="0" cap="none" spc="0" normalizeH="0" baseline="0" noProof="0" dirty="0">
                <a:ln>
                  <a:noFill/>
                </a:ln>
                <a:solidFill>
                  <a:prstClr val="black"/>
                </a:solidFill>
                <a:effectLst/>
                <a:uLnTx/>
                <a:uFillTx/>
                <a:latin typeface="Calibri" panose="020F0502020204030204" pitchFamily="34" charset="0"/>
                <a:ea typeface="ADLaM Display" panose="020F0502020204030204" pitchFamily="2" charset="0"/>
                <a:cs typeface="Calibri" panose="020F0502020204030204" pitchFamily="34" charset="0"/>
                <a:sym typeface="Arial"/>
              </a:rPr>
              <a:t>za internu mobilnost</a:t>
            </a:r>
          </a:p>
          <a:p>
            <a:pPr marL="285750" indent="-285750" algn="just">
              <a:spcAft>
                <a:spcPts val="800"/>
              </a:spcAft>
              <a:buClr>
                <a:srgbClr val="2794BF"/>
              </a:buClr>
              <a:buFont typeface="Wingdings" panose="05000000000000000000" pitchFamily="2" charset="2"/>
              <a:buChar char="§"/>
            </a:pPr>
            <a:r>
              <a:rPr lang="hr-HR" b="1" kern="0" dirty="0">
                <a:solidFill>
                  <a:prstClr val="black"/>
                </a:solidFill>
                <a:latin typeface="Calibri" panose="020F0502020204030204" pitchFamily="34" charset="0"/>
                <a:ea typeface="ADLaM Display" panose="020F0502020204030204" pitchFamily="2" charset="0"/>
                <a:cs typeface="Calibri" panose="020F0502020204030204" pitchFamily="34" charset="0"/>
                <a:sym typeface="Arial"/>
              </a:rPr>
              <a:t>7.000 € </a:t>
            </a:r>
            <a:r>
              <a:rPr lang="hr-HR" kern="0" dirty="0">
                <a:solidFill>
                  <a:prstClr val="black"/>
                </a:solidFill>
                <a:latin typeface="Calibri" panose="020F0502020204030204" pitchFamily="34" charset="0"/>
                <a:ea typeface="ADLaM Display" panose="020F0502020204030204" pitchFamily="2" charset="0"/>
                <a:cs typeface="Calibri" panose="020F0502020204030204" pitchFamily="34" charset="0"/>
                <a:sym typeface="Arial"/>
              </a:rPr>
              <a:t>za preseljenje iz inozemstva</a:t>
            </a:r>
            <a:endParaRPr kumimoji="0" lang="hr-HR" i="0" u="none" strike="noStrike" kern="0" cap="none" spc="0" normalizeH="0" baseline="0" noProof="0" dirty="0">
              <a:ln>
                <a:noFill/>
              </a:ln>
              <a:solidFill>
                <a:prstClr val="black"/>
              </a:solidFill>
              <a:effectLst/>
              <a:uLnTx/>
              <a:uFillTx/>
              <a:latin typeface="Calibri" panose="020F0502020204030204" pitchFamily="34" charset="0"/>
              <a:ea typeface="ADLaM Display" panose="020F0502020204030204" pitchFamily="2" charset="0"/>
              <a:cs typeface="Calibri" panose="020F0502020204030204" pitchFamily="34" charset="0"/>
              <a:sym typeface="Arial"/>
            </a:endParaRPr>
          </a:p>
        </p:txBody>
      </p:sp>
      <p:sp>
        <p:nvSpPr>
          <p:cNvPr id="4" name="Title 3"/>
          <p:cNvSpPr>
            <a:spLocks noGrp="1"/>
          </p:cNvSpPr>
          <p:nvPr>
            <p:ph type="title"/>
          </p:nvPr>
        </p:nvSpPr>
        <p:spPr>
          <a:xfrm>
            <a:off x="465814" y="689345"/>
            <a:ext cx="4245451" cy="858963"/>
          </a:xfrm>
        </p:spPr>
        <p:txBody>
          <a:bodyPr>
            <a:normAutofit/>
          </a:bodyPr>
          <a:lstStyle/>
          <a:p>
            <a:pPr algn="ctr"/>
            <a:r>
              <a:rPr lang="hr-HR" sz="3600" b="1" dirty="0"/>
              <a:t>BIRAM HRVATSKU</a:t>
            </a:r>
          </a:p>
        </p:txBody>
      </p:sp>
      <p:pic>
        <p:nvPicPr>
          <p:cNvPr id="16" name="Picture Placeholder 8"/>
          <p:cNvPicPr>
            <a:picLocks noChangeAspect="1"/>
          </p:cNvPicPr>
          <p:nvPr/>
        </p:nvPicPr>
        <p:blipFill>
          <a:blip r:embed="rId8">
            <a:extLst>
              <a:ext uri="{28A0092B-C50C-407E-A947-70E740481C1C}">
                <a14:useLocalDpi xmlns:a14="http://schemas.microsoft.com/office/drawing/2010/main" val="0"/>
              </a:ext>
            </a:extLst>
          </a:blip>
          <a:srcRect t="7963" b="7963"/>
          <a:stretch>
            <a:fillRect/>
          </a:stretch>
        </p:blipFill>
        <p:spPr>
          <a:xfrm>
            <a:off x="465814" y="2252498"/>
            <a:ext cx="4245450" cy="2379032"/>
          </a:xfrm>
          <a:prstGeom prst="rect">
            <a:avLst/>
          </a:prstGeom>
        </p:spPr>
      </p:pic>
    </p:spTree>
    <p:extLst>
      <p:ext uri="{BB962C8B-B14F-4D97-AF65-F5344CB8AC3E}">
        <p14:creationId xmlns:p14="http://schemas.microsoft.com/office/powerpoint/2010/main" val="291114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76250" y="185738"/>
            <a:ext cx="11010900" cy="641350"/>
          </a:xfrm>
        </p:spPr>
        <p:txBody>
          <a:bodyPr/>
          <a:lstStyle/>
          <a:p>
            <a:r>
              <a:rPr lang="hr-HR" altLang="sr-Latn-RS" b="1" dirty="0">
                <a:solidFill>
                  <a:schemeClr val="tx1"/>
                </a:solidFill>
                <a:latin typeface="Calibri" panose="020F0502020204030204" pitchFamily="34" charset="0"/>
                <a:cs typeface="Calibri" panose="020F0502020204030204" pitchFamily="34" charset="0"/>
              </a:rPr>
              <a:t>Biram Hrvatsku </a:t>
            </a:r>
          </a:p>
        </p:txBody>
      </p:sp>
      <p:sp>
        <p:nvSpPr>
          <p:cNvPr id="3" name="Text Placeholder 2"/>
          <p:cNvSpPr>
            <a:spLocks noGrp="1"/>
          </p:cNvSpPr>
          <p:nvPr>
            <p:ph type="body" sz="quarter" idx="13"/>
          </p:nvPr>
        </p:nvSpPr>
        <p:spPr>
          <a:xfrm>
            <a:off x="476250" y="1089025"/>
            <a:ext cx="5627688" cy="4519613"/>
          </a:xfrm>
        </p:spPr>
        <p:txBody>
          <a:bodyPr>
            <a:normAutofit/>
          </a:bodyPr>
          <a:lstStyle/>
          <a:p>
            <a:pPr>
              <a:lnSpc>
                <a:spcPct val="100000"/>
              </a:lnSpc>
              <a:spcBef>
                <a:spcPts val="0"/>
              </a:spcBef>
              <a:defRPr/>
            </a:pPr>
            <a:r>
              <a:rPr lang="hr-HR" sz="1900" dirty="0">
                <a:solidFill>
                  <a:schemeClr val="tx1"/>
                </a:solidFill>
                <a:latin typeface="Calibri" panose="020F0502020204030204" pitchFamily="34" charset="0"/>
                <a:cs typeface="Calibri" panose="020F0502020204030204" pitchFamily="34" charset="0"/>
              </a:rPr>
              <a:t>Ukupno su u 2024. godini odobrena </a:t>
            </a:r>
            <a:r>
              <a:rPr lang="hr-HR" sz="1900" b="1" dirty="0">
                <a:solidFill>
                  <a:schemeClr val="tx1"/>
                </a:solidFill>
                <a:latin typeface="Calibri" panose="020F0502020204030204" pitchFamily="34" charset="0"/>
                <a:cs typeface="Calibri" panose="020F0502020204030204" pitchFamily="34" charset="0"/>
              </a:rPr>
              <a:t>443 zahtjeva</a:t>
            </a:r>
            <a:r>
              <a:rPr lang="hr-HR" sz="1900" dirty="0">
                <a:solidFill>
                  <a:schemeClr val="tx1"/>
                </a:solidFill>
                <a:latin typeface="Calibri" panose="020F0502020204030204" pitchFamily="34" charset="0"/>
                <a:cs typeface="Calibri" panose="020F0502020204030204" pitchFamily="34" charset="0"/>
              </a:rPr>
              <a:t> od čega se oko 87% odnosi na povratnike iz inozemstva, a preostali dio na internu mobilnost u RH. </a:t>
            </a:r>
          </a:p>
          <a:p>
            <a:pPr>
              <a:lnSpc>
                <a:spcPct val="100000"/>
              </a:lnSpc>
              <a:spcBef>
                <a:spcPts val="0"/>
              </a:spcBef>
              <a:defRPr/>
            </a:pPr>
            <a:endParaRPr lang="hr-HR" sz="1900" dirty="0">
              <a:solidFill>
                <a:schemeClr val="tx1"/>
              </a:solidFill>
              <a:latin typeface="Calibri" panose="020F0502020204030204" pitchFamily="34" charset="0"/>
              <a:cs typeface="Calibri" panose="020F0502020204030204" pitchFamily="34" charset="0"/>
            </a:endParaRPr>
          </a:p>
          <a:p>
            <a:pPr>
              <a:lnSpc>
                <a:spcPct val="100000"/>
              </a:lnSpc>
              <a:spcBef>
                <a:spcPts val="0"/>
              </a:spcBef>
              <a:defRPr/>
            </a:pPr>
            <a:r>
              <a:rPr lang="hr-HR" sz="1900" dirty="0">
                <a:solidFill>
                  <a:schemeClr val="tx1"/>
                </a:solidFill>
                <a:latin typeface="Calibri" panose="020F0502020204030204" pitchFamily="34" charset="0"/>
                <a:cs typeface="Calibri" panose="020F0502020204030204" pitchFamily="34" charset="0"/>
              </a:rPr>
              <a:t>Isplaćena sredstva: </a:t>
            </a:r>
          </a:p>
          <a:p>
            <a:pPr>
              <a:lnSpc>
                <a:spcPct val="100000"/>
              </a:lnSpc>
              <a:spcBef>
                <a:spcPts val="0"/>
              </a:spcBef>
              <a:defRPr/>
            </a:pPr>
            <a:r>
              <a:rPr lang="hr-HR" sz="1900" dirty="0">
                <a:solidFill>
                  <a:schemeClr val="tx1"/>
                </a:solidFill>
                <a:latin typeface="Calibri" panose="020F0502020204030204" pitchFamily="34" charset="0"/>
                <a:cs typeface="Calibri" panose="020F0502020204030204" pitchFamily="34" charset="0"/>
              </a:rPr>
              <a:t>	</a:t>
            </a:r>
          </a:p>
          <a:p>
            <a:pPr>
              <a:lnSpc>
                <a:spcPct val="100000"/>
              </a:lnSpc>
              <a:spcBef>
                <a:spcPts val="0"/>
              </a:spcBef>
              <a:defRPr/>
            </a:pPr>
            <a:r>
              <a:rPr lang="hr-HR" sz="1900" dirty="0">
                <a:solidFill>
                  <a:schemeClr val="tx1"/>
                </a:solidFill>
                <a:latin typeface="Calibri" panose="020F0502020204030204" pitchFamily="34" charset="0"/>
                <a:cs typeface="Calibri" panose="020F0502020204030204" pitchFamily="34" charset="0"/>
              </a:rPr>
              <a:t>I. do XII. 2022. –    773.110,54 EUR</a:t>
            </a:r>
          </a:p>
          <a:p>
            <a:pPr>
              <a:lnSpc>
                <a:spcPct val="100000"/>
              </a:lnSpc>
              <a:spcBef>
                <a:spcPts val="0"/>
              </a:spcBef>
              <a:defRPr/>
            </a:pPr>
            <a:r>
              <a:rPr lang="hr-HR" sz="1900" dirty="0">
                <a:solidFill>
                  <a:schemeClr val="tx1"/>
                </a:solidFill>
                <a:latin typeface="Calibri" panose="020F0502020204030204" pitchFamily="34" charset="0"/>
                <a:cs typeface="Calibri" panose="020F0502020204030204" pitchFamily="34" charset="0"/>
              </a:rPr>
              <a:t>I. do XII. 2023. – 1.395.858,95 EUR	</a:t>
            </a:r>
          </a:p>
          <a:p>
            <a:pPr>
              <a:lnSpc>
                <a:spcPct val="100000"/>
              </a:lnSpc>
              <a:spcBef>
                <a:spcPts val="0"/>
              </a:spcBef>
              <a:defRPr/>
            </a:pPr>
            <a:r>
              <a:rPr lang="hr-HR" sz="1900" dirty="0">
                <a:solidFill>
                  <a:schemeClr val="tx1"/>
                </a:solidFill>
                <a:latin typeface="Calibri" panose="020F0502020204030204" pitchFamily="34" charset="0"/>
                <a:cs typeface="Calibri" panose="020F0502020204030204" pitchFamily="34" charset="0"/>
              </a:rPr>
              <a:t>I. do X. 2024.   – 2.327.500,00 EUR	</a:t>
            </a:r>
          </a:p>
          <a:p>
            <a:pPr>
              <a:lnSpc>
                <a:spcPct val="100000"/>
              </a:lnSpc>
              <a:spcBef>
                <a:spcPts val="0"/>
              </a:spcBef>
              <a:defRPr/>
            </a:pPr>
            <a:endParaRPr lang="hr-HR" sz="1900" dirty="0">
              <a:latin typeface="Calibri" panose="020F0502020204030204" pitchFamily="34" charset="0"/>
              <a:cs typeface="Calibri" panose="020F0502020204030204" pitchFamily="34" charset="0"/>
            </a:endParaRPr>
          </a:p>
          <a:p>
            <a:pPr>
              <a:lnSpc>
                <a:spcPct val="100000"/>
              </a:lnSpc>
              <a:spcBef>
                <a:spcPts val="0"/>
              </a:spcBef>
              <a:defRPr/>
            </a:pPr>
            <a:endParaRPr lang="hr-HR" sz="1900" dirty="0">
              <a:latin typeface="Calibri" panose="020F0502020204030204" pitchFamily="34" charset="0"/>
              <a:cs typeface="Calibri" panose="020F0502020204030204" pitchFamily="34" charset="0"/>
            </a:endParaRPr>
          </a:p>
          <a:p>
            <a:pPr>
              <a:lnSpc>
                <a:spcPct val="100000"/>
              </a:lnSpc>
              <a:spcBef>
                <a:spcPts val="0"/>
              </a:spcBef>
              <a:defRPr/>
            </a:pPr>
            <a:endParaRPr lang="hr-HR" sz="1900" dirty="0">
              <a:latin typeface="Calibri" panose="020F0502020204030204" pitchFamily="34" charset="0"/>
              <a:cs typeface="Calibri" panose="020F0502020204030204" pitchFamily="34" charset="0"/>
            </a:endParaRPr>
          </a:p>
          <a:p>
            <a:pPr>
              <a:defRPr/>
            </a:pPr>
            <a:endParaRPr lang="hr-HR" sz="1200" dirty="0">
              <a:latin typeface="Calibri" panose="020F0502020204030204" pitchFamily="34" charset="0"/>
              <a:cs typeface="Calibri" panose="020F0502020204030204" pitchFamily="34" charset="0"/>
            </a:endParaRPr>
          </a:p>
          <a:p>
            <a:pPr>
              <a:defRPr/>
            </a:pPr>
            <a:r>
              <a:rPr lang="hr-HR" sz="2400" dirty="0">
                <a:latin typeface="Calibri" panose="020F0502020204030204" pitchFamily="34" charset="0"/>
                <a:cs typeface="Calibri" panose="020F0502020204030204" pitchFamily="34" charset="0"/>
              </a:rPr>
              <a:t> </a:t>
            </a:r>
            <a:endParaRPr lang="hr-HR" sz="2000" dirty="0">
              <a:latin typeface="Calibri" panose="020F0502020204030204" pitchFamily="34" charset="0"/>
              <a:cs typeface="Calibri" panose="020F0502020204030204" pitchFamily="34" charset="0"/>
            </a:endParaRPr>
          </a:p>
          <a:p>
            <a:pPr>
              <a:defRPr/>
            </a:pPr>
            <a:endParaRPr lang="hr-HR" dirty="0"/>
          </a:p>
          <a:p>
            <a:pPr>
              <a:defRPr/>
            </a:pPr>
            <a:endParaRPr lang="hr-HR" dirty="0"/>
          </a:p>
        </p:txBody>
      </p:sp>
      <p:sp>
        <p:nvSpPr>
          <p:cNvPr id="4" name="Rectangle 3"/>
          <p:cNvSpPr/>
          <p:nvPr/>
        </p:nvSpPr>
        <p:spPr>
          <a:xfrm>
            <a:off x="6711421" y="1084323"/>
            <a:ext cx="4894262" cy="4524315"/>
          </a:xfrm>
          <a:prstGeom prst="rect">
            <a:avLst/>
          </a:prstGeom>
        </p:spPr>
        <p:txBody>
          <a:bodyPr wrap="square">
            <a:spAutoFit/>
          </a:bodyPr>
          <a:lstStyle/>
          <a:p>
            <a:pPr>
              <a:defRPr/>
            </a:pPr>
            <a:r>
              <a:rPr lang="hr-HR" dirty="0">
                <a:latin typeface="Calibri" panose="020F0502020204030204" pitchFamily="34" charset="0"/>
                <a:cs typeface="Calibri" panose="020F0502020204030204" pitchFamily="34" charset="0"/>
              </a:rPr>
              <a:t>Korisnici su se najčešće doseljavali iz sljedećih država: Njemačka, Austrija, Irska, Švicarska, Italija, Nizozemska i Velika Britanija. </a:t>
            </a:r>
          </a:p>
          <a:p>
            <a:pPr>
              <a:defRPr/>
            </a:pPr>
            <a:endParaRPr lang="hr-HR" dirty="0">
              <a:latin typeface="Calibri" panose="020F0502020204030204" pitchFamily="34" charset="0"/>
              <a:ea typeface="Calibri" panose="020F0502020204030204" pitchFamily="34" charset="0"/>
              <a:cs typeface="Calibri" panose="020F0502020204030204" pitchFamily="34" charset="0"/>
            </a:endParaRPr>
          </a:p>
          <a:p>
            <a:pPr>
              <a:defRPr/>
            </a:pPr>
            <a:r>
              <a:rPr lang="hr-HR" dirty="0">
                <a:latin typeface="Calibri" panose="020F0502020204030204" pitchFamily="34" charset="0"/>
                <a:cs typeface="Calibri" panose="020F0502020204030204" pitchFamily="34" charset="0"/>
              </a:rPr>
              <a:t>Najčešće djelatnosti za koje je odobrena mjera </a:t>
            </a:r>
            <a:r>
              <a:rPr lang="hr-HR" i="1" dirty="0">
                <a:latin typeface="Calibri" panose="020F0502020204030204" pitchFamily="34" charset="0"/>
                <a:cs typeface="Calibri" panose="020F0502020204030204" pitchFamily="34" charset="0"/>
              </a:rPr>
              <a:t>Biram Hrvatsku </a:t>
            </a:r>
            <a:r>
              <a:rPr lang="hr-HR" dirty="0">
                <a:latin typeface="Calibri" panose="020F0502020204030204" pitchFamily="34" charset="0"/>
                <a:cs typeface="Calibri" panose="020F0502020204030204" pitchFamily="34" charset="0"/>
              </a:rPr>
              <a:t>za povratak iz inozemstva su:</a:t>
            </a:r>
          </a:p>
          <a:p>
            <a:pPr marL="285750" indent="-285750">
              <a:buFont typeface="Wingdings" panose="05000000000000000000" pitchFamily="2" charset="2"/>
              <a:buChar char="§"/>
              <a:defRPr/>
            </a:pPr>
            <a:r>
              <a:rPr lang="hr-HR" dirty="0">
                <a:latin typeface="Calibri" panose="020F0502020204030204" pitchFamily="34" charset="0"/>
                <a:cs typeface="Calibri" panose="020F0502020204030204" pitchFamily="34" charset="0"/>
              </a:rPr>
              <a:t>građevinarstvo</a:t>
            </a:r>
          </a:p>
          <a:p>
            <a:pPr marL="285750" indent="-285750">
              <a:buFont typeface="Wingdings" panose="05000000000000000000" pitchFamily="2" charset="2"/>
              <a:buChar char="§"/>
              <a:defRPr/>
            </a:pPr>
            <a:r>
              <a:rPr lang="hr-HR" dirty="0">
                <a:latin typeface="Calibri" panose="020F0502020204030204" pitchFamily="34" charset="0"/>
                <a:cs typeface="Calibri" panose="020F0502020204030204" pitchFamily="34" charset="0"/>
              </a:rPr>
              <a:t>prerađivačka industrija </a:t>
            </a:r>
          </a:p>
          <a:p>
            <a:pPr marL="285750" indent="-285750">
              <a:buFont typeface="Wingdings" panose="05000000000000000000" pitchFamily="2" charset="2"/>
              <a:buChar char="§"/>
              <a:defRPr/>
            </a:pPr>
            <a:r>
              <a:rPr lang="hr-HR" dirty="0">
                <a:latin typeface="Calibri" panose="020F0502020204030204" pitchFamily="34" charset="0"/>
                <a:cs typeface="Calibri" panose="020F0502020204030204" pitchFamily="34" charset="0"/>
              </a:rPr>
              <a:t>stručne, znanstvene i tehničke djelatnost</a:t>
            </a:r>
          </a:p>
          <a:p>
            <a:pPr marL="285750" indent="-285750">
              <a:buFont typeface="Wingdings" panose="05000000000000000000" pitchFamily="2" charset="2"/>
              <a:buChar char="§"/>
              <a:defRPr/>
            </a:pPr>
            <a:r>
              <a:rPr lang="hr-HR" dirty="0">
                <a:latin typeface="Calibri" panose="020F0502020204030204" pitchFamily="34" charset="0"/>
                <a:cs typeface="Calibri" panose="020F0502020204030204" pitchFamily="34" charset="0"/>
              </a:rPr>
              <a:t>informacije i komunikacije </a:t>
            </a:r>
          </a:p>
          <a:p>
            <a:pPr marL="285750" indent="-285750">
              <a:buFont typeface="Wingdings" panose="05000000000000000000" pitchFamily="2" charset="2"/>
              <a:buChar char="§"/>
              <a:defRPr/>
            </a:pPr>
            <a:r>
              <a:rPr lang="hr-HR" dirty="0">
                <a:latin typeface="Calibri" panose="020F0502020204030204" pitchFamily="34" charset="0"/>
                <a:cs typeface="Calibri" panose="020F0502020204030204" pitchFamily="34" charset="0"/>
              </a:rPr>
              <a:t>ostale uslužne djelatnosti</a:t>
            </a:r>
          </a:p>
          <a:p>
            <a:pPr>
              <a:defRPr/>
            </a:pPr>
            <a:endParaRPr lang="hr-HR" dirty="0">
              <a:latin typeface="Calibri" panose="020F0502020204030204" pitchFamily="34" charset="0"/>
              <a:cs typeface="Calibri" panose="020F0502020204030204" pitchFamily="34" charset="0"/>
            </a:endParaRPr>
          </a:p>
          <a:p>
            <a:pPr>
              <a:defRPr/>
            </a:pPr>
            <a:r>
              <a:rPr lang="hr-HR" dirty="0">
                <a:latin typeface="Calibri" panose="020F0502020204030204" pitchFamily="34" charset="0"/>
                <a:cs typeface="Calibri" panose="020F0502020204030204" pitchFamily="34" charset="0"/>
              </a:rPr>
              <a:t>U poslovnim subjektima koji su otvoreni uz korištenje mjere </a:t>
            </a:r>
            <a:r>
              <a:rPr lang="hr-HR" i="1" dirty="0">
                <a:latin typeface="Calibri" panose="020F0502020204030204" pitchFamily="34" charset="0"/>
                <a:cs typeface="Calibri" panose="020F0502020204030204" pitchFamily="34" charset="0"/>
              </a:rPr>
              <a:t>Biram Hrvatsku </a:t>
            </a:r>
            <a:r>
              <a:rPr lang="hr-HR" dirty="0">
                <a:latin typeface="Calibri" panose="020F0502020204030204" pitchFamily="34" charset="0"/>
                <a:cs typeface="Calibri" panose="020F0502020204030204" pitchFamily="34" charset="0"/>
              </a:rPr>
              <a:t>ukupno je zaposleno više od 700 radnika.</a:t>
            </a:r>
          </a:p>
          <a:p>
            <a:pPr>
              <a:defRPr/>
            </a:pPr>
            <a:endParaRPr lang="hr-HR" dirty="0">
              <a:latin typeface="+mj-lt"/>
            </a:endParaRPr>
          </a:p>
        </p:txBody>
      </p:sp>
    </p:spTree>
    <p:extLst>
      <p:ext uri="{BB962C8B-B14F-4D97-AF65-F5344CB8AC3E}">
        <p14:creationId xmlns:p14="http://schemas.microsoft.com/office/powerpoint/2010/main" val="2346520278"/>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58C8B-8E6E-CC2D-F937-5E526C3CD728}"/>
            </a:ext>
          </a:extLst>
        </p:cNvPr>
        <p:cNvGrpSpPr/>
        <p:nvPr/>
      </p:nvGrpSpPr>
      <p:grpSpPr>
        <a:xfrm>
          <a:off x="0" y="0"/>
          <a:ext cx="0" cy="0"/>
          <a:chOff x="0" y="0"/>
          <a:chExt cx="0" cy="0"/>
        </a:xfrm>
      </p:grpSpPr>
      <p:sp>
        <p:nvSpPr>
          <p:cNvPr id="2" name="Title 1"/>
          <p:cNvSpPr>
            <a:spLocks noGrp="1"/>
          </p:cNvSpPr>
          <p:nvPr>
            <p:ph type="title"/>
          </p:nvPr>
        </p:nvSpPr>
        <p:spPr>
          <a:xfrm>
            <a:off x="715619" y="616341"/>
            <a:ext cx="4343398" cy="1222398"/>
          </a:xfrm>
        </p:spPr>
        <p:txBody>
          <a:bodyPr>
            <a:normAutofit/>
          </a:bodyPr>
          <a:lstStyle/>
          <a:p>
            <a:r>
              <a:rPr lang="hr-HR" sz="3600" b="1" dirty="0"/>
              <a:t>POTPORA ZA USAVRŠAVANJE</a:t>
            </a:r>
          </a:p>
        </p:txBody>
      </p:sp>
      <p:pic>
        <p:nvPicPr>
          <p:cNvPr id="3" name="Graphic 2" descr="Bullseye outline">
            <a:extLst>
              <a:ext uri="{FF2B5EF4-FFF2-40B4-BE49-F238E27FC236}">
                <a16:creationId xmlns:a16="http://schemas.microsoft.com/office/drawing/2014/main" id="{F483215F-F89C-2715-AC5B-7E5A45D286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54354" y="1715481"/>
            <a:ext cx="747344" cy="747344"/>
          </a:xfrm>
          <a:prstGeom prst="rect">
            <a:avLst/>
          </a:prstGeom>
        </p:spPr>
      </p:pic>
      <p:sp>
        <p:nvSpPr>
          <p:cNvPr id="4" name="TextBox 3">
            <a:extLst>
              <a:ext uri="{FF2B5EF4-FFF2-40B4-BE49-F238E27FC236}">
                <a16:creationId xmlns:a16="http://schemas.microsoft.com/office/drawing/2014/main" id="{98727934-51B6-D8B6-DDCF-9B7FA74CCBCA}"/>
              </a:ext>
            </a:extLst>
          </p:cNvPr>
          <p:cNvSpPr txBox="1"/>
          <p:nvPr/>
        </p:nvSpPr>
        <p:spPr>
          <a:xfrm>
            <a:off x="6275729" y="1715481"/>
            <a:ext cx="5364154" cy="1323439"/>
          </a:xfrm>
          <a:prstGeom prst="rect">
            <a:avLst/>
          </a:prstGeom>
          <a:noFill/>
        </p:spPr>
        <p:txBody>
          <a:bodyPr wrap="square">
            <a:spAutoFit/>
          </a:bodyPr>
          <a:lstStyle/>
          <a:p>
            <a:pPr algn="just" defTabSz="457200">
              <a:lnSpc>
                <a:spcPct val="100000"/>
              </a:lnSpc>
              <a:spcBef>
                <a:spcPts val="600"/>
              </a:spcBef>
              <a:spcAft>
                <a:spcPts val="600"/>
              </a:spcAft>
              <a:defRPr/>
            </a:pPr>
            <a:r>
              <a:rPr lang="hr-HR" sz="2000" b="1"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rPr>
              <a:t>usavršavanje radnika kod poslodavaca</a:t>
            </a:r>
            <a:r>
              <a:rPr lang="hr-HR" sz="2000"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rPr>
              <a:t>, tj. ciljana podrška u stjecanju </a:t>
            </a:r>
            <a:r>
              <a:rPr lang="hr-HR" sz="2000" b="1"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rPr>
              <a:t>dodatnih vještina </a:t>
            </a:r>
            <a:r>
              <a:rPr lang="hr-HR" sz="2000"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rPr>
              <a:t>za postizanje </a:t>
            </a:r>
            <a:r>
              <a:rPr lang="hr-HR" sz="2000" b="1"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rPr>
              <a:t>veće efikasnosti i učinkovitosti</a:t>
            </a:r>
            <a:r>
              <a:rPr lang="hr-HR" sz="2000"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rPr>
              <a:t> ili </a:t>
            </a:r>
            <a:r>
              <a:rPr lang="hr-HR" sz="2000" b="1"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rPr>
              <a:t>zadržavanja radnog mjesta</a:t>
            </a:r>
          </a:p>
        </p:txBody>
      </p:sp>
      <p:pic>
        <p:nvPicPr>
          <p:cNvPr id="5" name="Graphic 4" descr="Daily calendar outline">
            <a:extLst>
              <a:ext uri="{FF2B5EF4-FFF2-40B4-BE49-F238E27FC236}">
                <a16:creationId xmlns:a16="http://schemas.microsoft.com/office/drawing/2014/main" id="{A3E50E87-E7F5-ED77-D068-A5AC54DE5B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99089" y="616026"/>
            <a:ext cx="747344" cy="747344"/>
          </a:xfrm>
          <a:prstGeom prst="rect">
            <a:avLst/>
          </a:prstGeom>
        </p:spPr>
      </p:pic>
      <p:sp>
        <p:nvSpPr>
          <p:cNvPr id="6" name="TextBox 5">
            <a:extLst>
              <a:ext uri="{FF2B5EF4-FFF2-40B4-BE49-F238E27FC236}">
                <a16:creationId xmlns:a16="http://schemas.microsoft.com/office/drawing/2014/main" id="{7A200ED1-226A-37A6-C9CB-ECC5B871299A}"/>
              </a:ext>
            </a:extLst>
          </p:cNvPr>
          <p:cNvSpPr txBox="1"/>
          <p:nvPr/>
        </p:nvSpPr>
        <p:spPr>
          <a:xfrm>
            <a:off x="6275729" y="787701"/>
            <a:ext cx="6097836" cy="400110"/>
          </a:xfrm>
          <a:prstGeom prst="rect">
            <a:avLst/>
          </a:prstGeom>
          <a:noFill/>
        </p:spPr>
        <p:txBody>
          <a:bodyPr wrap="square">
            <a:spAutoFit/>
          </a:bodyPr>
          <a:lstStyle/>
          <a:p>
            <a:pPr algn="just" defTabSz="457200">
              <a:lnSpc>
                <a:spcPct val="100000"/>
              </a:lnSpc>
              <a:spcBef>
                <a:spcPts val="600"/>
              </a:spcBef>
              <a:spcAft>
                <a:spcPts val="600"/>
              </a:spcAft>
              <a:defRPr/>
            </a:pPr>
            <a:r>
              <a:rPr lang="hr-HR" sz="2000"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rPr>
              <a:t>trajanje</a:t>
            </a:r>
            <a:r>
              <a:rPr lang="hr-HR" sz="2000" b="1"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rPr>
              <a:t> do 6 mjeseci</a:t>
            </a:r>
            <a:endParaRPr lang="hr-HR" sz="2000"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endParaRPr>
          </a:p>
        </p:txBody>
      </p:sp>
      <p:pic>
        <p:nvPicPr>
          <p:cNvPr id="7" name="Graphic 6" descr="Target Audience outline">
            <a:extLst>
              <a:ext uri="{FF2B5EF4-FFF2-40B4-BE49-F238E27FC236}">
                <a16:creationId xmlns:a16="http://schemas.microsoft.com/office/drawing/2014/main" id="{1AEA5828-CC7A-A783-CD41-98F125F7AC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28385" y="3343519"/>
            <a:ext cx="747344" cy="747344"/>
          </a:xfrm>
          <a:prstGeom prst="rect">
            <a:avLst/>
          </a:prstGeom>
        </p:spPr>
      </p:pic>
      <p:sp>
        <p:nvSpPr>
          <p:cNvPr id="9" name="TextBox 8">
            <a:extLst>
              <a:ext uri="{FF2B5EF4-FFF2-40B4-BE49-F238E27FC236}">
                <a16:creationId xmlns:a16="http://schemas.microsoft.com/office/drawing/2014/main" id="{8E5EABA7-09D4-EAA9-087E-C6B17AB3198F}"/>
              </a:ext>
            </a:extLst>
          </p:cNvPr>
          <p:cNvSpPr txBox="1"/>
          <p:nvPr/>
        </p:nvSpPr>
        <p:spPr>
          <a:xfrm>
            <a:off x="6275729" y="3411782"/>
            <a:ext cx="5317913" cy="1015663"/>
          </a:xfrm>
          <a:prstGeom prst="rect">
            <a:avLst/>
          </a:prstGeom>
          <a:noFill/>
        </p:spPr>
        <p:txBody>
          <a:bodyPr wrap="square">
            <a:spAutoFit/>
          </a:bodyPr>
          <a:lstStyle/>
          <a:p>
            <a:pPr algn="just" defTabSz="457200">
              <a:lnSpc>
                <a:spcPct val="100000"/>
              </a:lnSpc>
              <a:spcBef>
                <a:spcPts val="600"/>
              </a:spcBef>
              <a:spcAft>
                <a:spcPts val="600"/>
              </a:spcAft>
              <a:defRPr/>
            </a:pPr>
            <a:r>
              <a:rPr lang="hr-HR" sz="2000" b="1"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rPr>
              <a:t>zaposlene osobe kod poslodavca na neodređeno vrijeme u punom radnom vremenu te su prijavljene u evidenciju HZMO</a:t>
            </a:r>
          </a:p>
        </p:txBody>
      </p:sp>
      <p:pic>
        <p:nvPicPr>
          <p:cNvPr id="10" name="Graphic 9" descr="Money outline">
            <a:extLst>
              <a:ext uri="{FF2B5EF4-FFF2-40B4-BE49-F238E27FC236}">
                <a16:creationId xmlns:a16="http://schemas.microsoft.com/office/drawing/2014/main" id="{B8C73100-9F66-A71F-F1B2-A7276110FB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99089" y="4702207"/>
            <a:ext cx="747344" cy="747344"/>
          </a:xfrm>
          <a:prstGeom prst="rect">
            <a:avLst/>
          </a:prstGeom>
        </p:spPr>
      </p:pic>
      <p:sp>
        <p:nvSpPr>
          <p:cNvPr id="11" name="TextBox 10">
            <a:extLst>
              <a:ext uri="{FF2B5EF4-FFF2-40B4-BE49-F238E27FC236}">
                <a16:creationId xmlns:a16="http://schemas.microsoft.com/office/drawing/2014/main" id="{B9E86413-16BD-5C51-6145-AB8DFC51E273}"/>
              </a:ext>
            </a:extLst>
          </p:cNvPr>
          <p:cNvSpPr txBox="1"/>
          <p:nvPr/>
        </p:nvSpPr>
        <p:spPr>
          <a:xfrm>
            <a:off x="6321970" y="4800307"/>
            <a:ext cx="5317913" cy="1015663"/>
          </a:xfrm>
          <a:prstGeom prst="rect">
            <a:avLst/>
          </a:prstGeom>
          <a:noFill/>
        </p:spPr>
        <p:txBody>
          <a:bodyPr wrap="square">
            <a:spAutoFit/>
          </a:bodyPr>
          <a:lstStyle/>
          <a:p>
            <a:pPr defTabSz="457200">
              <a:lnSpc>
                <a:spcPct val="100000"/>
              </a:lnSpc>
              <a:spcBef>
                <a:spcPts val="600"/>
              </a:spcBef>
              <a:spcAft>
                <a:spcPts val="600"/>
              </a:spcAft>
              <a:defRPr/>
            </a:pPr>
            <a:r>
              <a:rPr lang="hr-HR" sz="2000" b="1"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rPr>
              <a:t>iznos sufinanciranja</a:t>
            </a:r>
            <a:r>
              <a:rPr lang="hr-HR" sz="2000"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rPr>
              <a:t>: </a:t>
            </a:r>
            <a:r>
              <a:rPr lang="hr-HR" sz="2000" b="1"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rPr>
              <a:t>od</a:t>
            </a:r>
            <a:r>
              <a:rPr lang="hr-HR" sz="2000"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rPr>
              <a:t> </a:t>
            </a:r>
            <a:r>
              <a:rPr lang="hr-HR" sz="2000" b="1"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rPr>
              <a:t>50 do 70% </a:t>
            </a:r>
            <a:r>
              <a:rPr lang="hr-HR" sz="2000"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rPr>
              <a:t>ukupno prihvatljivih troškova usavršavanja, ovisno o veličini poslodavca</a:t>
            </a:r>
          </a:p>
        </p:txBody>
      </p:sp>
      <p:pic>
        <p:nvPicPr>
          <p:cNvPr id="17" name="Picture Placeholder 5"/>
          <p:cNvPicPr>
            <a:picLocks noChangeAspect="1"/>
          </p:cNvPicPr>
          <p:nvPr/>
        </p:nvPicPr>
        <p:blipFill>
          <a:blip r:embed="rId11">
            <a:extLst>
              <a:ext uri="{28A0092B-C50C-407E-A947-70E740481C1C}">
                <a14:useLocalDpi xmlns:a14="http://schemas.microsoft.com/office/drawing/2010/main" val="0"/>
              </a:ext>
            </a:extLst>
          </a:blip>
          <a:srcRect t="10515" b="10515"/>
          <a:stretch>
            <a:fillRect/>
          </a:stretch>
        </p:blipFill>
        <p:spPr>
          <a:xfrm>
            <a:off x="882432" y="2143718"/>
            <a:ext cx="2968488" cy="3516279"/>
          </a:xfrm>
          <a:prstGeom prst="rect">
            <a:avLst/>
          </a:prstGeom>
        </p:spPr>
      </p:pic>
    </p:spTree>
    <p:extLst>
      <p:ext uri="{BB962C8B-B14F-4D97-AF65-F5344CB8AC3E}">
        <p14:creationId xmlns:p14="http://schemas.microsoft.com/office/powerpoint/2010/main" val="232630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535518" y="527857"/>
            <a:ext cx="11309349" cy="4518275"/>
          </a:xfrm>
        </p:spPr>
        <p:txBody>
          <a:bodyPr>
            <a:noAutofit/>
          </a:bodyPr>
          <a:lstStyle/>
          <a:p>
            <a:r>
              <a:rPr lang="hr-HR" sz="2000" b="1" dirty="0">
                <a:solidFill>
                  <a:schemeClr val="tx1"/>
                </a:solidFill>
                <a:latin typeface="+mn-lt"/>
                <a:cs typeface="Arial" panose="020B0604020202020204" pitchFamily="34" charset="0"/>
              </a:rPr>
              <a:t>KORISNICI:</a:t>
            </a:r>
            <a:r>
              <a:rPr lang="hr-HR" sz="2000" dirty="0">
                <a:solidFill>
                  <a:schemeClr val="tx1"/>
                </a:solidFill>
                <a:latin typeface="+mn-lt"/>
                <a:cs typeface="Arial" panose="020B0604020202020204" pitchFamily="34" charset="0"/>
              </a:rPr>
              <a:t> poslodavci koji kao fizičke ili pravne osobe, te osobe koje su osnovane temeljem posebnih propisa, samostalno i trajno obavljaju </a:t>
            </a:r>
            <a:r>
              <a:rPr lang="hr-HR" sz="2000" b="1" dirty="0">
                <a:solidFill>
                  <a:schemeClr val="tx1"/>
                </a:solidFill>
                <a:latin typeface="+mn-lt"/>
                <a:cs typeface="Arial" panose="020B0604020202020204" pitchFamily="34" charset="0"/>
              </a:rPr>
              <a:t>gospodarsku djelatnost</a:t>
            </a:r>
            <a:r>
              <a:rPr lang="en-US" sz="2000" dirty="0">
                <a:solidFill>
                  <a:schemeClr val="tx1"/>
                </a:solidFill>
                <a:latin typeface="+mn-lt"/>
                <a:cs typeface="Arial" panose="020B0604020202020204" pitchFamily="34" charset="0"/>
              </a:rPr>
              <a:t>.</a:t>
            </a:r>
            <a:endParaRPr lang="hr-HR" sz="2000" dirty="0">
              <a:solidFill>
                <a:schemeClr val="tx1"/>
              </a:solidFill>
              <a:latin typeface="+mn-lt"/>
              <a:cs typeface="Arial" panose="020B0604020202020204" pitchFamily="34" charset="0"/>
            </a:endParaRPr>
          </a:p>
          <a:p>
            <a:endParaRPr lang="hr-HR" sz="2000" dirty="0">
              <a:solidFill>
                <a:schemeClr val="tx1"/>
              </a:solidFill>
              <a:latin typeface="+mn-lt"/>
              <a:cs typeface="Arial" panose="020B0604020202020204" pitchFamily="34" charset="0"/>
            </a:endParaRPr>
          </a:p>
          <a:p>
            <a:pPr marL="0" indent="0">
              <a:buNone/>
            </a:pPr>
            <a:r>
              <a:rPr lang="hr-HR" sz="2000" dirty="0">
                <a:solidFill>
                  <a:schemeClr val="tx1"/>
                </a:solidFill>
                <a:latin typeface="+mn-lt"/>
                <a:cs typeface="Arial" panose="020B0604020202020204" pitchFamily="34" charset="0"/>
              </a:rPr>
              <a:t>Iznos potpore koju sufinancira Hrvatski zavod za zapošljavanje (dalje u tekstu: </a:t>
            </a:r>
            <a:r>
              <a:rPr lang="hr-HR" sz="2000" b="1" dirty="0">
                <a:solidFill>
                  <a:schemeClr val="tx1"/>
                </a:solidFill>
                <a:latin typeface="+mn-lt"/>
                <a:cs typeface="Arial" panose="020B0604020202020204" pitchFamily="34" charset="0"/>
              </a:rPr>
              <a:t>Zavod</a:t>
            </a:r>
            <a:r>
              <a:rPr lang="hr-HR" sz="2000" dirty="0">
                <a:solidFill>
                  <a:schemeClr val="tx1"/>
                </a:solidFill>
                <a:latin typeface="+mn-lt"/>
                <a:cs typeface="Arial" panose="020B0604020202020204" pitchFamily="34" charset="0"/>
              </a:rPr>
              <a:t>) može iznositi </a:t>
            </a:r>
            <a:r>
              <a:rPr lang="hr-HR" sz="2000" b="1" dirty="0">
                <a:solidFill>
                  <a:schemeClr val="tx1"/>
                </a:solidFill>
                <a:latin typeface="+mn-lt"/>
                <a:cs typeface="Arial" panose="020B0604020202020204" pitchFamily="34" charset="0"/>
              </a:rPr>
              <a:t>najviše 70%, a najmanje 50%</a:t>
            </a:r>
            <a:r>
              <a:rPr lang="hr-HR" sz="2000" dirty="0">
                <a:solidFill>
                  <a:schemeClr val="tx1"/>
                </a:solidFill>
                <a:latin typeface="+mn-lt"/>
                <a:cs typeface="Arial" panose="020B0604020202020204" pitchFamily="34" charset="0"/>
              </a:rPr>
              <a:t>, ukupno prihvatljivih troškova, ovisno o veličini poslodavca:</a:t>
            </a:r>
          </a:p>
          <a:p>
            <a:pPr marL="342900" indent="-342900">
              <a:buFont typeface="Wingdings" panose="05000000000000000000" pitchFamily="2" charset="2"/>
              <a:buChar char="§"/>
            </a:pPr>
            <a:r>
              <a:rPr lang="hr-HR" sz="2000" dirty="0">
                <a:solidFill>
                  <a:schemeClr val="tx1"/>
                </a:solidFill>
                <a:latin typeface="+mn-lt"/>
                <a:cs typeface="Arial" panose="020B0604020202020204" pitchFamily="34" charset="0"/>
              </a:rPr>
              <a:t>veliki poslodavci</a:t>
            </a:r>
            <a:r>
              <a:rPr lang="en-US" sz="2000" dirty="0">
                <a:solidFill>
                  <a:schemeClr val="tx1"/>
                </a:solidFill>
                <a:latin typeface="+mn-lt"/>
                <a:cs typeface="Arial" panose="020B0604020202020204" pitchFamily="34" charset="0"/>
              </a:rPr>
              <a:t> - 50%</a:t>
            </a:r>
            <a:endParaRPr lang="hr-HR" sz="2000" dirty="0">
              <a:solidFill>
                <a:schemeClr val="tx1"/>
              </a:solidFill>
              <a:latin typeface="+mn-lt"/>
              <a:cs typeface="Arial" panose="020B0604020202020204" pitchFamily="34" charset="0"/>
            </a:endParaRPr>
          </a:p>
          <a:p>
            <a:pPr marL="342900" indent="-342900">
              <a:buFont typeface="Wingdings" panose="05000000000000000000" pitchFamily="2" charset="2"/>
              <a:buChar char="§"/>
            </a:pPr>
            <a:r>
              <a:rPr lang="hr-HR" sz="2000" dirty="0">
                <a:solidFill>
                  <a:schemeClr val="tx1"/>
                </a:solidFill>
                <a:latin typeface="+mn-lt"/>
                <a:cs typeface="Arial" panose="020B0604020202020204" pitchFamily="34" charset="0"/>
              </a:rPr>
              <a:t>srednji poslodavci </a:t>
            </a:r>
            <a:r>
              <a:rPr lang="en-US" sz="2000" dirty="0">
                <a:solidFill>
                  <a:schemeClr val="tx1"/>
                </a:solidFill>
                <a:latin typeface="+mn-lt"/>
                <a:cs typeface="Arial" panose="020B0604020202020204" pitchFamily="34" charset="0"/>
              </a:rPr>
              <a:t>- 60%</a:t>
            </a:r>
            <a:endParaRPr lang="hr-HR" sz="2000" dirty="0">
              <a:solidFill>
                <a:schemeClr val="tx1"/>
              </a:solidFill>
              <a:latin typeface="+mn-lt"/>
              <a:cs typeface="Arial" panose="020B0604020202020204" pitchFamily="34" charset="0"/>
            </a:endParaRPr>
          </a:p>
          <a:p>
            <a:pPr marL="342900" indent="-342900">
              <a:buFont typeface="Wingdings" panose="05000000000000000000" pitchFamily="2" charset="2"/>
              <a:buChar char="§"/>
            </a:pPr>
            <a:r>
              <a:rPr lang="hr-HR" sz="2000" dirty="0">
                <a:solidFill>
                  <a:schemeClr val="tx1"/>
                </a:solidFill>
                <a:latin typeface="+mn-lt"/>
                <a:cs typeface="Arial" panose="020B0604020202020204" pitchFamily="34" charset="0"/>
              </a:rPr>
              <a:t>mikro i mali poslodavci </a:t>
            </a:r>
            <a:r>
              <a:rPr lang="en-US" sz="2000" dirty="0">
                <a:solidFill>
                  <a:schemeClr val="tx1"/>
                </a:solidFill>
                <a:latin typeface="+mn-lt"/>
                <a:cs typeface="Arial" panose="020B0604020202020204" pitchFamily="34" charset="0"/>
              </a:rPr>
              <a:t>- 70%</a:t>
            </a:r>
            <a:endParaRPr lang="hr-HR" sz="2000" dirty="0">
              <a:solidFill>
                <a:schemeClr val="tx1"/>
              </a:solidFill>
              <a:latin typeface="+mn-lt"/>
              <a:cs typeface="Arial" panose="020B0604020202020204" pitchFamily="34" charset="0"/>
            </a:endParaRPr>
          </a:p>
          <a:p>
            <a:pPr marL="0" indent="0">
              <a:buNone/>
            </a:pPr>
            <a:endParaRPr lang="hr-HR" sz="2000" dirty="0">
              <a:solidFill>
                <a:schemeClr val="tx1"/>
              </a:solidFill>
              <a:latin typeface="+mn-lt"/>
              <a:cs typeface="Arial" panose="020B0604020202020204" pitchFamily="34" charset="0"/>
            </a:endParaRPr>
          </a:p>
          <a:p>
            <a:r>
              <a:rPr lang="hr-HR" sz="2000" dirty="0">
                <a:solidFill>
                  <a:schemeClr val="tx1"/>
                </a:solidFill>
                <a:latin typeface="+mn-lt"/>
                <a:cs typeface="Arial" panose="020B0604020202020204" pitchFamily="34" charset="0"/>
              </a:rPr>
              <a:t>Ako se usavršavanje provodi za radnike s invaliditetom intenzitet potpore se za iste može povećati za </a:t>
            </a:r>
            <a:r>
              <a:rPr lang="hr-HR" sz="2000" b="1" dirty="0">
                <a:solidFill>
                  <a:schemeClr val="tx1"/>
                </a:solidFill>
                <a:latin typeface="+mn-lt"/>
                <a:cs typeface="Arial" panose="020B0604020202020204" pitchFamily="34" charset="0"/>
              </a:rPr>
              <a:t>10%</a:t>
            </a:r>
            <a:r>
              <a:rPr lang="hr-HR" sz="2000" dirty="0">
                <a:solidFill>
                  <a:schemeClr val="tx1"/>
                </a:solidFill>
                <a:latin typeface="+mn-lt"/>
                <a:cs typeface="Arial" panose="020B0604020202020204" pitchFamily="34" charset="0"/>
              </a:rPr>
              <a:t>, odnosno do maksimalnog intenziteta od 70%.</a:t>
            </a:r>
          </a:p>
        </p:txBody>
      </p:sp>
    </p:spTree>
    <p:extLst>
      <p:ext uri="{BB962C8B-B14F-4D97-AF65-F5344CB8AC3E}">
        <p14:creationId xmlns:p14="http://schemas.microsoft.com/office/powerpoint/2010/main" val="4160318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3342"/>
          </a:xfrm>
        </p:spPr>
        <p:txBody>
          <a:bodyPr>
            <a:normAutofit/>
          </a:bodyPr>
          <a:lstStyle/>
          <a:p>
            <a:r>
              <a:rPr lang="hr-HR" sz="2400" b="1" dirty="0">
                <a:latin typeface="+mn-lt"/>
                <a:cs typeface="Arial" panose="020B0604020202020204" pitchFamily="34" charset="0"/>
              </a:rPr>
              <a:t>Prihvatljivi troškovi po zaposlenoj osobi kao polazniku usavršavanja</a:t>
            </a:r>
            <a:endParaRPr lang="hr-HR" sz="2400" dirty="0">
              <a:latin typeface="+mn-lt"/>
            </a:endParaRPr>
          </a:p>
        </p:txBody>
      </p:sp>
      <p:graphicFrame>
        <p:nvGraphicFramePr>
          <p:cNvPr id="13" name="Content Placeholder 12"/>
          <p:cNvGraphicFramePr>
            <a:graphicFrameLocks noGrp="1"/>
          </p:cNvGraphicFramePr>
          <p:nvPr>
            <p:ph idx="1"/>
            <p:extLst>
              <p:ext uri="{D42A27DB-BD31-4B8C-83A1-F6EECF244321}">
                <p14:modId xmlns:p14="http://schemas.microsoft.com/office/powerpoint/2010/main" val="3166521058"/>
              </p:ext>
            </p:extLst>
          </p:nvPr>
        </p:nvGraphicFramePr>
        <p:xfrm>
          <a:off x="838200" y="1278468"/>
          <a:ext cx="10515600" cy="5471159"/>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243479996"/>
                    </a:ext>
                  </a:extLst>
                </a:gridCol>
                <a:gridCol w="5257800">
                  <a:extLst>
                    <a:ext uri="{9D8B030D-6E8A-4147-A177-3AD203B41FA5}">
                      <a16:colId xmlns:a16="http://schemas.microsoft.com/office/drawing/2014/main" val="3104764135"/>
                    </a:ext>
                  </a:extLst>
                </a:gridCol>
              </a:tblGrid>
              <a:tr h="370840">
                <a:tc>
                  <a:txBody>
                    <a:bodyPr/>
                    <a:lstStyle/>
                    <a:p>
                      <a:pPr algn="l"/>
                      <a:r>
                        <a:rPr lang="hr-HR" sz="1200" b="1" kern="1200" dirty="0">
                          <a:solidFill>
                            <a:schemeClr val="lt1"/>
                          </a:solidFill>
                          <a:effectLst/>
                          <a:latin typeface="+mn-lt"/>
                          <a:ea typeface="+mn-ea"/>
                          <a:cs typeface="Arial" panose="020B0604020202020204" pitchFamily="34" charset="0"/>
                        </a:rPr>
                        <a:t>FORMALNI PROGRAMI</a:t>
                      </a:r>
                      <a:endParaRPr lang="hr-HR" sz="1200" dirty="0">
                        <a:latin typeface="+mn-lt"/>
                        <a:cs typeface="Arial" panose="020B0604020202020204" pitchFamily="34" charset="0"/>
                      </a:endParaRPr>
                    </a:p>
                  </a:txBody>
                  <a:tcPr/>
                </a:tc>
                <a:tc>
                  <a:txBody>
                    <a:bodyPr/>
                    <a:lstStyle/>
                    <a:p>
                      <a:pPr algn="l"/>
                      <a:r>
                        <a:rPr lang="hr-HR" sz="1200" b="1" kern="1200" dirty="0">
                          <a:solidFill>
                            <a:schemeClr val="lt1"/>
                          </a:solidFill>
                          <a:effectLst/>
                          <a:latin typeface="+mn-lt"/>
                          <a:ea typeface="+mn-ea"/>
                          <a:cs typeface="Arial" panose="020B0604020202020204" pitchFamily="34" charset="0"/>
                        </a:rPr>
                        <a:t>NEFORMALNI PROGRAMI</a:t>
                      </a:r>
                      <a:endParaRPr lang="hr-HR" sz="1200" dirty="0">
                        <a:latin typeface="+mn-lt"/>
                        <a:cs typeface="Arial" panose="020B0604020202020204" pitchFamily="34" charset="0"/>
                      </a:endParaRPr>
                    </a:p>
                  </a:txBody>
                  <a:tcPr/>
                </a:tc>
                <a:extLst>
                  <a:ext uri="{0D108BD9-81ED-4DB2-BD59-A6C34878D82A}">
                    <a16:rowId xmlns:a16="http://schemas.microsoft.com/office/drawing/2014/main" val="337900471"/>
                  </a:ext>
                </a:extLst>
              </a:tr>
              <a:tr h="1068492">
                <a:tc>
                  <a:txBody>
                    <a:bodyPr/>
                    <a:lstStyle/>
                    <a:p>
                      <a:pPr algn="l"/>
                      <a:r>
                        <a:rPr lang="hr-HR" sz="1200" kern="1200" dirty="0">
                          <a:solidFill>
                            <a:schemeClr val="dk1"/>
                          </a:solidFill>
                          <a:effectLst/>
                          <a:latin typeface="+mn-lt"/>
                          <a:ea typeface="+mn-ea"/>
                          <a:cs typeface="Arial" panose="020B0604020202020204" pitchFamily="34" charset="0"/>
                        </a:rPr>
                        <a:t>Zavod sufinancira </a:t>
                      </a:r>
                      <a:r>
                        <a:rPr lang="hr-HR" sz="1200" b="1" kern="1200" dirty="0">
                          <a:solidFill>
                            <a:schemeClr val="dk1"/>
                          </a:solidFill>
                          <a:effectLst/>
                          <a:latin typeface="+mn-lt"/>
                          <a:ea typeface="+mn-ea"/>
                          <a:cs typeface="Arial" panose="020B0604020202020204" pitchFamily="34" charset="0"/>
                        </a:rPr>
                        <a:t>do 1.200 eura po osobi</a:t>
                      </a:r>
                      <a:r>
                        <a:rPr lang="hr-HR" sz="1200" kern="1200" dirty="0">
                          <a:solidFill>
                            <a:schemeClr val="dk1"/>
                          </a:solidFill>
                          <a:effectLst/>
                          <a:latin typeface="+mn-lt"/>
                          <a:ea typeface="+mn-ea"/>
                          <a:cs typeface="Arial" panose="020B0604020202020204" pitchFamily="34" charset="0"/>
                        </a:rPr>
                        <a:t> za grupu do 20 polaznika.</a:t>
                      </a:r>
                    </a:p>
                    <a:p>
                      <a:pPr algn="l"/>
                      <a:r>
                        <a:rPr lang="hr-HR" sz="1200" kern="1200" dirty="0">
                          <a:solidFill>
                            <a:schemeClr val="dk1"/>
                          </a:solidFill>
                          <a:effectLst/>
                          <a:latin typeface="+mn-lt"/>
                          <a:ea typeface="+mn-ea"/>
                          <a:cs typeface="Arial" panose="020B0604020202020204" pitchFamily="34" charset="0"/>
                        </a:rPr>
                        <a:t>Zavod zadržava pravo ograničiti broj sufinanciranih grupa sukladno stanju i potrebama tržišta rada.</a:t>
                      </a:r>
                    </a:p>
                    <a:p>
                      <a:pPr algn="l"/>
                      <a:endParaRPr lang="hr-HR" sz="1200" dirty="0">
                        <a:latin typeface="+mn-lt"/>
                        <a:cs typeface="Arial" panose="020B0604020202020204" pitchFamily="34" charset="0"/>
                      </a:endParaRPr>
                    </a:p>
                  </a:txBody>
                  <a:tcPr/>
                </a:tc>
                <a:tc>
                  <a:txBody>
                    <a:bodyPr/>
                    <a:lstStyle/>
                    <a:p>
                      <a:pPr algn="l"/>
                      <a:r>
                        <a:rPr lang="hr-HR" sz="1200" b="1" u="sng" dirty="0">
                          <a:latin typeface="+mn-lt"/>
                          <a:cs typeface="Arial" panose="020B0604020202020204" pitchFamily="34" charset="0"/>
                        </a:rPr>
                        <a:t>Trošak sufinanciranja usluga za izradu programa</a:t>
                      </a:r>
                    </a:p>
                    <a:p>
                      <a:pPr algn="l"/>
                      <a:endParaRPr lang="hr-HR" sz="1200" u="sng" dirty="0">
                        <a:latin typeface="+mn-lt"/>
                        <a:cs typeface="Arial" panose="020B0604020202020204" pitchFamily="34" charset="0"/>
                      </a:endParaRPr>
                    </a:p>
                    <a:p>
                      <a:pPr algn="l"/>
                      <a:r>
                        <a:rPr lang="hr-HR" sz="1200" dirty="0">
                          <a:latin typeface="+mn-lt"/>
                          <a:cs typeface="Arial" panose="020B0604020202020204" pitchFamily="34" charset="0"/>
                        </a:rPr>
                        <a:t>a) do 3.000,00 eura za složenije programe na razini visokog obrazovanja</a:t>
                      </a:r>
                    </a:p>
                    <a:p>
                      <a:pPr algn="l"/>
                      <a:r>
                        <a:rPr lang="hr-HR" sz="1200" dirty="0">
                          <a:latin typeface="+mn-lt"/>
                          <a:cs typeface="Arial" panose="020B0604020202020204" pitchFamily="34" charset="0"/>
                        </a:rPr>
                        <a:t>b) do 2.000,00 eur za programe s ishodima učenja najviše na razini srednjoškolskog obrazovanja</a:t>
                      </a:r>
                    </a:p>
                  </a:txBody>
                  <a:tcPr/>
                </a:tc>
                <a:extLst>
                  <a:ext uri="{0D108BD9-81ED-4DB2-BD59-A6C34878D82A}">
                    <a16:rowId xmlns:a16="http://schemas.microsoft.com/office/drawing/2014/main" val="3978349586"/>
                  </a:ext>
                </a:extLst>
              </a:tr>
              <a:tr h="3208867">
                <a:tc>
                  <a:txBody>
                    <a:bodyPr/>
                    <a:lstStyle/>
                    <a:p>
                      <a:pPr algn="l"/>
                      <a:r>
                        <a:rPr lang="hr-HR" sz="1200" kern="1200" dirty="0">
                          <a:solidFill>
                            <a:schemeClr val="dk1"/>
                          </a:solidFill>
                          <a:effectLst/>
                          <a:latin typeface="+mn-lt"/>
                          <a:ea typeface="+mn-ea"/>
                          <a:cs typeface="Arial" panose="020B0604020202020204" pitchFamily="34" charset="0"/>
                        </a:rPr>
                        <a:t>Za svaku sljedeću grupu polaznika istoga programa iznos sufinanciranja po osobi iznosi 20% manje u odnosu na odobreni iznos po osobi za prethodnu grupu</a:t>
                      </a:r>
                      <a:endParaRPr lang="hr-HR" sz="1200" dirty="0">
                        <a:latin typeface="+mn-lt"/>
                        <a:cs typeface="Arial" panose="020B0604020202020204" pitchFamily="34" charset="0"/>
                      </a:endParaRPr>
                    </a:p>
                  </a:txBody>
                  <a:tcPr/>
                </a:tc>
                <a:tc>
                  <a:txBody>
                    <a:bodyPr/>
                    <a:lstStyle/>
                    <a:p>
                      <a:pPr algn="l"/>
                      <a:r>
                        <a:rPr lang="hr-HR" sz="1200" b="1" u="sng" kern="1200" dirty="0">
                          <a:solidFill>
                            <a:schemeClr val="dk1"/>
                          </a:solidFill>
                          <a:effectLst/>
                          <a:latin typeface="+mn-lt"/>
                          <a:ea typeface="+mn-ea"/>
                          <a:cs typeface="Arial" panose="020B0604020202020204" pitchFamily="34" charset="0"/>
                        </a:rPr>
                        <a:t>Trošak sufinanciranja jednog ili više predavača</a:t>
                      </a:r>
                      <a:r>
                        <a:rPr lang="hr-HR" sz="1200" u="sng" kern="1200" dirty="0">
                          <a:solidFill>
                            <a:schemeClr val="dk1"/>
                          </a:solidFill>
                          <a:effectLst/>
                          <a:latin typeface="+mn-lt"/>
                          <a:ea typeface="+mn-ea"/>
                          <a:cs typeface="Arial" panose="020B0604020202020204" pitchFamily="34" charset="0"/>
                        </a:rPr>
                        <a:t> </a:t>
                      </a:r>
                      <a:r>
                        <a:rPr lang="hr-HR" sz="1200" b="1" u="sng" kern="1200" dirty="0">
                          <a:solidFill>
                            <a:schemeClr val="dk1"/>
                          </a:solidFill>
                          <a:effectLst/>
                          <a:latin typeface="+mn-lt"/>
                          <a:ea typeface="+mn-ea"/>
                          <a:cs typeface="Arial" panose="020B0604020202020204" pitchFamily="34" charset="0"/>
                        </a:rPr>
                        <a:t>po grupi za najmanje 10 polaznika usavršavanja</a:t>
                      </a:r>
                      <a:endParaRPr lang="hr-HR" sz="1200" kern="1200" dirty="0">
                        <a:solidFill>
                          <a:schemeClr val="dk1"/>
                        </a:solidFill>
                        <a:effectLst/>
                        <a:latin typeface="+mn-lt"/>
                        <a:ea typeface="+mn-ea"/>
                        <a:cs typeface="Arial" panose="020B0604020202020204" pitchFamily="34" charset="0"/>
                      </a:endParaRPr>
                    </a:p>
                    <a:p>
                      <a:pPr algn="l"/>
                      <a:r>
                        <a:rPr lang="hr-HR" sz="1200" u="none" strike="noStrike" kern="1200" dirty="0">
                          <a:solidFill>
                            <a:schemeClr val="dk1"/>
                          </a:solidFill>
                          <a:effectLst/>
                          <a:latin typeface="+mn-lt"/>
                          <a:ea typeface="+mn-ea"/>
                          <a:cs typeface="Arial" panose="020B0604020202020204" pitchFamily="34" charset="0"/>
                        </a:rPr>
                        <a:t> </a:t>
                      </a:r>
                      <a:endParaRPr lang="hr-HR" sz="1200" kern="1200" dirty="0">
                        <a:solidFill>
                          <a:schemeClr val="dk1"/>
                        </a:solidFill>
                        <a:effectLst/>
                        <a:latin typeface="+mn-lt"/>
                        <a:ea typeface="+mn-ea"/>
                        <a:cs typeface="Arial" panose="020B0604020202020204" pitchFamily="34" charset="0"/>
                      </a:endParaRPr>
                    </a:p>
                    <a:p>
                      <a:pPr algn="l"/>
                      <a:r>
                        <a:rPr lang="hr-HR" sz="1200" u="sng" kern="1200" dirty="0">
                          <a:solidFill>
                            <a:schemeClr val="dk1"/>
                          </a:solidFill>
                          <a:effectLst/>
                          <a:latin typeface="+mn-lt"/>
                          <a:ea typeface="+mn-ea"/>
                          <a:cs typeface="Arial" panose="020B0604020202020204" pitchFamily="34" charset="0"/>
                        </a:rPr>
                        <a:t>a) za programe u trajanju do 150 sati</a:t>
                      </a:r>
                      <a:r>
                        <a:rPr lang="hr-HR" sz="1200" kern="1200" dirty="0">
                          <a:solidFill>
                            <a:schemeClr val="dk1"/>
                          </a:solidFill>
                          <a:effectLst/>
                          <a:latin typeface="+mn-lt"/>
                          <a:ea typeface="+mn-ea"/>
                          <a:cs typeface="Arial" panose="020B0604020202020204" pitchFamily="34" charset="0"/>
                        </a:rPr>
                        <a:t> </a:t>
                      </a:r>
                      <a:r>
                        <a:rPr lang="hr-HR" sz="1200" b="1" kern="1200" dirty="0">
                          <a:solidFill>
                            <a:schemeClr val="dk1"/>
                          </a:solidFill>
                          <a:effectLst/>
                          <a:latin typeface="+mn-lt"/>
                          <a:ea typeface="+mn-ea"/>
                          <a:cs typeface="Arial" panose="020B0604020202020204" pitchFamily="34" charset="0"/>
                        </a:rPr>
                        <a:t>- do 7.500 eura </a:t>
                      </a:r>
                      <a:r>
                        <a:rPr lang="hr-HR" sz="1200" kern="1200" dirty="0">
                          <a:solidFill>
                            <a:schemeClr val="dk1"/>
                          </a:solidFill>
                          <a:effectLst/>
                          <a:latin typeface="+mn-lt"/>
                          <a:ea typeface="+mn-ea"/>
                          <a:cs typeface="Arial" panose="020B0604020202020204" pitchFamily="34" charset="0"/>
                        </a:rPr>
                        <a:t>za složenije programe na razini visokog obrazovanja, odnosno </a:t>
                      </a:r>
                      <a:r>
                        <a:rPr lang="hr-HR" sz="1200" b="1" kern="1200" dirty="0">
                          <a:solidFill>
                            <a:schemeClr val="dk1"/>
                          </a:solidFill>
                          <a:effectLst/>
                          <a:latin typeface="+mn-lt"/>
                          <a:ea typeface="+mn-ea"/>
                          <a:cs typeface="Arial" panose="020B0604020202020204" pitchFamily="34" charset="0"/>
                        </a:rPr>
                        <a:t>do 6.000 eura</a:t>
                      </a:r>
                      <a:r>
                        <a:rPr lang="hr-HR" sz="1200" kern="1200" dirty="0">
                          <a:solidFill>
                            <a:schemeClr val="dk1"/>
                          </a:solidFill>
                          <a:effectLst/>
                          <a:latin typeface="+mn-lt"/>
                          <a:ea typeface="+mn-ea"/>
                          <a:cs typeface="Arial" panose="020B0604020202020204" pitchFamily="34" charset="0"/>
                        </a:rPr>
                        <a:t> za programe na razini srednjoškolskog obrazovanja</a:t>
                      </a:r>
                    </a:p>
                    <a:p>
                      <a:pPr algn="l"/>
                      <a:r>
                        <a:rPr lang="hr-HR" sz="1200" u="none" strike="noStrike" kern="1200" dirty="0">
                          <a:solidFill>
                            <a:schemeClr val="dk1"/>
                          </a:solidFill>
                          <a:effectLst/>
                          <a:latin typeface="+mn-lt"/>
                          <a:ea typeface="+mn-ea"/>
                          <a:cs typeface="Arial" panose="020B0604020202020204" pitchFamily="34" charset="0"/>
                        </a:rPr>
                        <a:t> </a:t>
                      </a:r>
                      <a:endParaRPr lang="hr-HR" sz="1200" kern="1200" dirty="0">
                        <a:solidFill>
                          <a:schemeClr val="dk1"/>
                        </a:solidFill>
                        <a:effectLst/>
                        <a:latin typeface="+mn-lt"/>
                        <a:ea typeface="+mn-ea"/>
                        <a:cs typeface="Arial" panose="020B0604020202020204" pitchFamily="34" charset="0"/>
                      </a:endParaRPr>
                    </a:p>
                    <a:p>
                      <a:pPr algn="l"/>
                      <a:r>
                        <a:rPr lang="hr-HR" sz="1200" u="sng" kern="1200" dirty="0">
                          <a:solidFill>
                            <a:schemeClr val="dk1"/>
                          </a:solidFill>
                          <a:effectLst/>
                          <a:latin typeface="+mn-lt"/>
                          <a:ea typeface="+mn-ea"/>
                          <a:cs typeface="Arial" panose="020B0604020202020204" pitchFamily="34" charset="0"/>
                        </a:rPr>
                        <a:t>b) za programe u trajanju od 151 do 300 sati</a:t>
                      </a:r>
                      <a:r>
                        <a:rPr lang="hr-HR" sz="1200" kern="1200" dirty="0">
                          <a:solidFill>
                            <a:schemeClr val="dk1"/>
                          </a:solidFill>
                          <a:effectLst/>
                          <a:latin typeface="+mn-lt"/>
                          <a:ea typeface="+mn-ea"/>
                          <a:cs typeface="Arial" panose="020B0604020202020204" pitchFamily="34" charset="0"/>
                        </a:rPr>
                        <a:t> </a:t>
                      </a:r>
                      <a:r>
                        <a:rPr lang="hr-HR" sz="1200" b="1" kern="1200" dirty="0">
                          <a:solidFill>
                            <a:schemeClr val="dk1"/>
                          </a:solidFill>
                          <a:effectLst/>
                          <a:latin typeface="+mn-lt"/>
                          <a:ea typeface="+mn-ea"/>
                          <a:cs typeface="Arial" panose="020B0604020202020204" pitchFamily="34" charset="0"/>
                        </a:rPr>
                        <a:t>– do 15.000 eura </a:t>
                      </a:r>
                      <a:r>
                        <a:rPr lang="hr-HR" sz="1200" kern="1200" dirty="0">
                          <a:solidFill>
                            <a:schemeClr val="dk1"/>
                          </a:solidFill>
                          <a:effectLst/>
                          <a:latin typeface="+mn-lt"/>
                          <a:ea typeface="+mn-ea"/>
                          <a:cs typeface="Arial" panose="020B0604020202020204" pitchFamily="34" charset="0"/>
                        </a:rPr>
                        <a:t>za složenije programe na razini visokog obrazovanja, odnosno </a:t>
                      </a:r>
                      <a:r>
                        <a:rPr lang="hr-HR" sz="1200" b="1" kern="1200" dirty="0">
                          <a:solidFill>
                            <a:schemeClr val="dk1"/>
                          </a:solidFill>
                          <a:effectLst/>
                          <a:latin typeface="+mn-lt"/>
                          <a:ea typeface="+mn-ea"/>
                          <a:cs typeface="Arial" panose="020B0604020202020204" pitchFamily="34" charset="0"/>
                        </a:rPr>
                        <a:t>do 12.000 eura</a:t>
                      </a:r>
                      <a:r>
                        <a:rPr lang="hr-HR" sz="1200" kern="1200" dirty="0">
                          <a:solidFill>
                            <a:schemeClr val="dk1"/>
                          </a:solidFill>
                          <a:effectLst/>
                          <a:latin typeface="+mn-lt"/>
                          <a:ea typeface="+mn-ea"/>
                          <a:cs typeface="Arial" panose="020B0604020202020204" pitchFamily="34" charset="0"/>
                        </a:rPr>
                        <a:t> za programe na razini srednjoškolskog obrazovanja</a:t>
                      </a:r>
                    </a:p>
                    <a:p>
                      <a:pPr algn="l"/>
                      <a:r>
                        <a:rPr lang="hr-HR" sz="1200" kern="1200" dirty="0">
                          <a:solidFill>
                            <a:schemeClr val="dk1"/>
                          </a:solidFill>
                          <a:effectLst/>
                          <a:latin typeface="+mn-lt"/>
                          <a:ea typeface="+mn-ea"/>
                          <a:cs typeface="Arial" panose="020B0604020202020204" pitchFamily="34" charset="0"/>
                        </a:rPr>
                        <a:t> </a:t>
                      </a:r>
                    </a:p>
                    <a:p>
                      <a:pPr algn="l"/>
                      <a:r>
                        <a:rPr lang="hr-HR" sz="1200" u="sng" kern="1200" dirty="0">
                          <a:solidFill>
                            <a:schemeClr val="dk1"/>
                          </a:solidFill>
                          <a:effectLst/>
                          <a:latin typeface="+mn-lt"/>
                          <a:ea typeface="+mn-ea"/>
                          <a:cs typeface="Arial" panose="020B0604020202020204" pitchFamily="34" charset="0"/>
                        </a:rPr>
                        <a:t>c) a programe u trajanju preko 300 sati</a:t>
                      </a:r>
                      <a:r>
                        <a:rPr lang="hr-HR" sz="1200" kern="1200" dirty="0">
                          <a:solidFill>
                            <a:schemeClr val="dk1"/>
                          </a:solidFill>
                          <a:effectLst/>
                          <a:latin typeface="+mn-lt"/>
                          <a:ea typeface="+mn-ea"/>
                          <a:cs typeface="Arial" panose="020B0604020202020204" pitchFamily="34" charset="0"/>
                        </a:rPr>
                        <a:t> </a:t>
                      </a:r>
                      <a:r>
                        <a:rPr lang="hr-HR" sz="1200" b="1" kern="1200" dirty="0">
                          <a:solidFill>
                            <a:schemeClr val="dk1"/>
                          </a:solidFill>
                          <a:effectLst/>
                          <a:latin typeface="+mn-lt"/>
                          <a:ea typeface="+mn-ea"/>
                          <a:cs typeface="Arial" panose="020B0604020202020204" pitchFamily="34" charset="0"/>
                        </a:rPr>
                        <a:t>– do 30.000 eura </a:t>
                      </a:r>
                      <a:r>
                        <a:rPr lang="hr-HR" sz="1200" kern="1200" dirty="0">
                          <a:solidFill>
                            <a:schemeClr val="dk1"/>
                          </a:solidFill>
                          <a:effectLst/>
                          <a:latin typeface="+mn-lt"/>
                          <a:ea typeface="+mn-ea"/>
                          <a:cs typeface="Arial" panose="020B0604020202020204" pitchFamily="34" charset="0"/>
                        </a:rPr>
                        <a:t>za složenije programe na razini visokog obrazovanja, odnosno </a:t>
                      </a:r>
                      <a:r>
                        <a:rPr lang="hr-HR" sz="1200" b="1" kern="1200" dirty="0">
                          <a:solidFill>
                            <a:schemeClr val="dk1"/>
                          </a:solidFill>
                          <a:effectLst/>
                          <a:latin typeface="+mn-lt"/>
                          <a:ea typeface="+mn-ea"/>
                          <a:cs typeface="Arial" panose="020B0604020202020204" pitchFamily="34" charset="0"/>
                        </a:rPr>
                        <a:t>do 24.000 eura</a:t>
                      </a:r>
                      <a:r>
                        <a:rPr lang="hr-HR" sz="1200" kern="1200" dirty="0">
                          <a:solidFill>
                            <a:schemeClr val="dk1"/>
                          </a:solidFill>
                          <a:effectLst/>
                          <a:latin typeface="+mn-lt"/>
                          <a:ea typeface="+mn-ea"/>
                          <a:cs typeface="Arial" panose="020B0604020202020204" pitchFamily="34" charset="0"/>
                        </a:rPr>
                        <a:t> za programe na razini srednjoškolskog obrazovanja</a:t>
                      </a:r>
                    </a:p>
                    <a:p>
                      <a:pPr algn="l"/>
                      <a:r>
                        <a:rPr lang="hr-HR" sz="1200" kern="1200" dirty="0">
                          <a:solidFill>
                            <a:schemeClr val="dk1"/>
                          </a:solidFill>
                          <a:effectLst/>
                          <a:latin typeface="+mn-lt"/>
                          <a:ea typeface="+mn-ea"/>
                          <a:cs typeface="Arial" panose="020B0604020202020204" pitchFamily="34" charset="0"/>
                        </a:rPr>
                        <a:t>Ocjena konačnog prihvatljivog iznosa sufinanciranja odrediti će se sukladno procjeni Zavoda, a uzimajući u obzir složenost programa i potreba na tržištu rada.</a:t>
                      </a:r>
                    </a:p>
                  </a:txBody>
                  <a:tcPr/>
                </a:tc>
                <a:extLst>
                  <a:ext uri="{0D108BD9-81ED-4DB2-BD59-A6C34878D82A}">
                    <a16:rowId xmlns:a16="http://schemas.microsoft.com/office/drawing/2014/main" val="417027183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kern="1200" dirty="0">
                          <a:solidFill>
                            <a:schemeClr val="dk1"/>
                          </a:solidFill>
                          <a:effectLst/>
                          <a:latin typeface="+mn-lt"/>
                          <a:ea typeface="+mn-ea"/>
                          <a:cs typeface="Arial" panose="020B0604020202020204" pitchFamily="34" charset="0"/>
                        </a:rPr>
                        <a:t>Putni trošak i smještaj zaposlenih osoba korisnika mjere uključeni su iznos sufinanciranja. Poslodavac je obvezan dokazati i opravdati stvarni trošak prijevoza za svakog polaznika usavršavanja.</a:t>
                      </a:r>
                    </a:p>
                    <a:p>
                      <a:pPr algn="l"/>
                      <a:endParaRPr lang="hr-HR" sz="1200" dirty="0">
                        <a:latin typeface="+mn-lt"/>
                        <a:cs typeface="Arial" panose="020B0604020202020204" pitchFamily="34" charset="0"/>
                      </a:endParaRPr>
                    </a:p>
                  </a:txBody>
                  <a:tcPr/>
                </a:tc>
                <a:tc>
                  <a:txBody>
                    <a:bodyPr/>
                    <a:lstStyle/>
                    <a:p>
                      <a:pPr algn="l"/>
                      <a:r>
                        <a:rPr lang="hr-HR" sz="1200" b="1" u="sng" kern="1200" dirty="0">
                          <a:solidFill>
                            <a:schemeClr val="dk1"/>
                          </a:solidFill>
                          <a:effectLst/>
                          <a:latin typeface="+mn-lt"/>
                          <a:ea typeface="+mn-ea"/>
                          <a:cs typeface="Arial" panose="020B0604020202020204" pitchFamily="34" charset="0"/>
                        </a:rPr>
                        <a:t>Trošak sufinanciranja materijala po polazniku usavršavanja</a:t>
                      </a:r>
                      <a:endParaRPr lang="hr-HR" sz="1200" kern="1200" dirty="0">
                        <a:solidFill>
                          <a:schemeClr val="dk1"/>
                        </a:solidFill>
                        <a:effectLst/>
                        <a:latin typeface="+mn-lt"/>
                        <a:ea typeface="+mn-ea"/>
                        <a:cs typeface="Arial" panose="020B0604020202020204" pitchFamily="34" charset="0"/>
                      </a:endParaRPr>
                    </a:p>
                    <a:p>
                      <a:pPr algn="l"/>
                      <a:r>
                        <a:rPr lang="hr-HR" sz="1200" kern="1200" dirty="0">
                          <a:solidFill>
                            <a:schemeClr val="dk1"/>
                          </a:solidFill>
                          <a:effectLst/>
                          <a:latin typeface="+mn-lt"/>
                          <a:ea typeface="+mn-ea"/>
                          <a:cs typeface="Arial" panose="020B0604020202020204" pitchFamily="34" charset="0"/>
                        </a:rPr>
                        <a:t> </a:t>
                      </a:r>
                    </a:p>
                    <a:p>
                      <a:pPr algn="l"/>
                      <a:r>
                        <a:rPr lang="hr-HR" sz="1200" kern="1200" dirty="0">
                          <a:solidFill>
                            <a:schemeClr val="dk1"/>
                          </a:solidFill>
                          <a:effectLst/>
                          <a:latin typeface="+mn-lt"/>
                          <a:ea typeface="+mn-ea"/>
                          <a:cs typeface="Arial" panose="020B0604020202020204" pitchFamily="34" charset="0"/>
                        </a:rPr>
                        <a:t>- </a:t>
                      </a:r>
                      <a:r>
                        <a:rPr lang="hr-HR" sz="1200" b="1" kern="1200" dirty="0">
                          <a:solidFill>
                            <a:schemeClr val="dk1"/>
                          </a:solidFill>
                          <a:effectLst/>
                          <a:latin typeface="+mn-lt"/>
                          <a:ea typeface="+mn-ea"/>
                          <a:cs typeface="Arial" panose="020B0604020202020204" pitchFamily="34" charset="0"/>
                        </a:rPr>
                        <a:t>do 100 eura</a:t>
                      </a:r>
                      <a:r>
                        <a:rPr lang="hr-HR" sz="1200" kern="1200" dirty="0">
                          <a:solidFill>
                            <a:schemeClr val="dk1"/>
                          </a:solidFill>
                          <a:effectLst/>
                          <a:latin typeface="+mn-lt"/>
                          <a:ea typeface="+mn-ea"/>
                          <a:cs typeface="Arial" panose="020B0604020202020204" pitchFamily="34" charset="0"/>
                        </a:rPr>
                        <a:t>, sukladno stvarnom trošku </a:t>
                      </a:r>
                      <a:endParaRPr lang="hr-HR" sz="1200" dirty="0">
                        <a:latin typeface="+mn-lt"/>
                        <a:cs typeface="Arial" panose="020B0604020202020204" pitchFamily="34" charset="0"/>
                      </a:endParaRPr>
                    </a:p>
                  </a:txBody>
                  <a:tcPr/>
                </a:tc>
                <a:extLst>
                  <a:ext uri="{0D108BD9-81ED-4DB2-BD59-A6C34878D82A}">
                    <a16:rowId xmlns:a16="http://schemas.microsoft.com/office/drawing/2014/main" val="205857751"/>
                  </a:ext>
                </a:extLst>
              </a:tr>
            </a:tbl>
          </a:graphicData>
        </a:graphic>
      </p:graphicFrame>
    </p:spTree>
    <p:extLst>
      <p:ext uri="{BB962C8B-B14F-4D97-AF65-F5344CB8AC3E}">
        <p14:creationId xmlns:p14="http://schemas.microsoft.com/office/powerpoint/2010/main" val="95565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865" y="413726"/>
            <a:ext cx="11011569" cy="1008123"/>
          </a:xfrm>
        </p:spPr>
        <p:txBody>
          <a:bodyPr/>
          <a:lstStyle/>
          <a:p>
            <a:r>
              <a:rPr lang="hr-HR" altLang="sr-Latn-RS" sz="2400" b="1" dirty="0">
                <a:solidFill>
                  <a:schemeClr val="tx1"/>
                </a:solidFill>
                <a:latin typeface="+mn-lt"/>
                <a:cs typeface="Arial" panose="020B0604020202020204" pitchFamily="34" charset="0"/>
              </a:rPr>
              <a:t>Prihvatljivi troškovi: </a:t>
            </a:r>
            <a:br>
              <a:rPr lang="hr-HR" altLang="sr-Latn-RS" dirty="0">
                <a:solidFill>
                  <a:srgbClr val="464646"/>
                </a:solidFill>
                <a:latin typeface="+mn-lt"/>
                <a:cs typeface="Calibri" panose="020F0502020204030204" pitchFamily="34" charset="0"/>
              </a:rPr>
            </a:br>
            <a:endParaRPr lang="hr-HR" dirty="0">
              <a:latin typeface="+mn-lt"/>
            </a:endParaRPr>
          </a:p>
        </p:txBody>
      </p:sp>
      <p:sp>
        <p:nvSpPr>
          <p:cNvPr id="3" name="Content Placeholder 2"/>
          <p:cNvSpPr>
            <a:spLocks noGrp="1"/>
          </p:cNvSpPr>
          <p:nvPr>
            <p:ph type="body" sz="quarter" idx="13"/>
          </p:nvPr>
        </p:nvSpPr>
        <p:spPr>
          <a:xfrm>
            <a:off x="476251" y="1349125"/>
            <a:ext cx="11011183" cy="4196542"/>
          </a:xfrm>
        </p:spPr>
        <p:txBody>
          <a:bodyPr>
            <a:noAutofit/>
          </a:bodyPr>
          <a:lstStyle/>
          <a:p>
            <a:pPr>
              <a:buClr>
                <a:srgbClr val="CC2E35"/>
              </a:buClr>
              <a:buSzPct val="100000"/>
              <a:defRPr/>
            </a:pPr>
            <a:r>
              <a:rPr lang="hr-HR" altLang="sr-Latn-RS" sz="2000" b="1" dirty="0">
                <a:solidFill>
                  <a:schemeClr val="tx1"/>
                </a:solidFill>
                <a:latin typeface="+mn-lt"/>
                <a:cs typeface="Arial" panose="020B0604020202020204" pitchFamily="34" charset="0"/>
              </a:rPr>
              <a:t>Trošak predavača </a:t>
            </a:r>
            <a:r>
              <a:rPr lang="hr-HR" altLang="sr-Latn-RS" sz="2000" dirty="0">
                <a:solidFill>
                  <a:schemeClr val="tx1"/>
                </a:solidFill>
                <a:latin typeface="+mn-lt"/>
                <a:cs typeface="Arial" panose="020B0604020202020204" pitchFamily="34" charset="0"/>
              </a:rPr>
              <a:t>koji sudjeluje u izvođenju programa usavršavanja</a:t>
            </a:r>
          </a:p>
          <a:p>
            <a:pPr>
              <a:buClr>
                <a:srgbClr val="CC2E35"/>
              </a:buClr>
              <a:buSzPct val="100000"/>
              <a:defRPr/>
            </a:pPr>
            <a:r>
              <a:rPr lang="hr-HR" altLang="sr-Latn-RS" sz="2000" b="1" dirty="0">
                <a:solidFill>
                  <a:schemeClr val="tx1"/>
                </a:solidFill>
                <a:latin typeface="+mn-lt"/>
                <a:cs typeface="Arial" panose="020B0604020202020204" pitchFamily="34" charset="0"/>
              </a:rPr>
              <a:t>Trošak materijala </a:t>
            </a:r>
            <a:r>
              <a:rPr lang="hr-HR" altLang="sr-Latn-RS" sz="2000" dirty="0">
                <a:solidFill>
                  <a:schemeClr val="tx1"/>
                </a:solidFill>
                <a:latin typeface="+mn-lt"/>
                <a:cs typeface="Arial" panose="020B0604020202020204" pitchFamily="34" charset="0"/>
              </a:rPr>
              <a:t>nužan za provedbu i izvođenje programa usavršavanja</a:t>
            </a:r>
          </a:p>
          <a:p>
            <a:pPr>
              <a:buClr>
                <a:srgbClr val="CC2E35"/>
              </a:buClr>
              <a:buSzPct val="100000"/>
              <a:defRPr/>
            </a:pPr>
            <a:r>
              <a:rPr lang="hr-HR" altLang="sr-Latn-RS" sz="2000" b="1" dirty="0">
                <a:solidFill>
                  <a:schemeClr val="tx1"/>
                </a:solidFill>
                <a:latin typeface="+mn-lt"/>
                <a:cs typeface="Arial" panose="020B0604020202020204" pitchFamily="34" charset="0"/>
              </a:rPr>
              <a:t>Putni trošak i smještaj </a:t>
            </a:r>
            <a:r>
              <a:rPr lang="hr-HR" altLang="sr-Latn-RS" sz="2000" dirty="0">
                <a:solidFill>
                  <a:schemeClr val="tx1"/>
                </a:solidFill>
                <a:latin typeface="+mn-lt"/>
                <a:cs typeface="Arial" panose="020B0604020202020204" pitchFamily="34" charset="0"/>
              </a:rPr>
              <a:t>zaposlenih osoba korisnika mjere</a:t>
            </a:r>
          </a:p>
          <a:p>
            <a:endParaRPr lang="hr-HR" sz="2000" dirty="0">
              <a:solidFill>
                <a:schemeClr val="tx1"/>
              </a:solidFill>
              <a:latin typeface="+mn-lt"/>
              <a:cs typeface="Arial" panose="020B0604020202020204" pitchFamily="34" charset="0"/>
            </a:endParaRPr>
          </a:p>
          <a:p>
            <a:pPr marL="0" indent="0">
              <a:buNone/>
            </a:pPr>
            <a:r>
              <a:rPr lang="hr-HR" sz="2000" dirty="0">
                <a:solidFill>
                  <a:schemeClr val="tx1"/>
                </a:solidFill>
                <a:latin typeface="+mn-lt"/>
                <a:cs typeface="Arial" panose="020B0604020202020204" pitchFamily="34" charset="0"/>
              </a:rPr>
              <a:t>Prihvatljive kategorija troškova i dokazi o namjenskom trošenju sredstava su </a:t>
            </a:r>
            <a:r>
              <a:rPr lang="hr-HR" sz="2000" u="sng" dirty="0">
                <a:solidFill>
                  <a:schemeClr val="tx1"/>
                </a:solidFill>
                <a:latin typeface="+mn-lt"/>
                <a:cs typeface="Arial" panose="020B0604020202020204" pitchFamily="34" charset="0"/>
              </a:rPr>
              <a:t>zasebno specificirani za formalne i neformalne programe.</a:t>
            </a:r>
          </a:p>
          <a:p>
            <a:pPr marL="0" indent="0">
              <a:buNone/>
            </a:pPr>
            <a:endParaRPr lang="hr-HR" sz="2000" dirty="0">
              <a:solidFill>
                <a:schemeClr val="tx1"/>
              </a:solidFill>
              <a:latin typeface="+mn-lt"/>
              <a:cs typeface="Arial" panose="020B0604020202020204" pitchFamily="34" charset="0"/>
            </a:endParaRPr>
          </a:p>
          <a:p>
            <a:pPr marL="0" indent="0">
              <a:buNone/>
            </a:pPr>
            <a:r>
              <a:rPr lang="hr-HR" sz="2000" dirty="0">
                <a:solidFill>
                  <a:schemeClr val="tx1"/>
                </a:solidFill>
                <a:latin typeface="+mn-lt"/>
                <a:cs typeface="Arial" panose="020B0604020202020204" pitchFamily="34" charset="0"/>
              </a:rPr>
              <a:t>Odobrenje/suglasnost za izvođenje programa izdano od strane nadležnih tijela se razlikuje ovisno o tome o kakvim se programu radi.</a:t>
            </a:r>
          </a:p>
          <a:p>
            <a:pPr marL="0" indent="0">
              <a:buNone/>
            </a:pPr>
            <a:r>
              <a:rPr lang="hr-HR" sz="2000" dirty="0">
                <a:solidFill>
                  <a:schemeClr val="tx1"/>
                </a:solidFill>
                <a:latin typeface="+mn-lt"/>
                <a:cs typeface="Arial" panose="020B0604020202020204" pitchFamily="34" charset="0"/>
              </a:rPr>
              <a:t>Za provedbu neformalnih programa usavršavanja grupa mora imati najmanje </a:t>
            </a:r>
            <a:r>
              <a:rPr lang="hr-HR" sz="2000" b="1" dirty="0">
                <a:solidFill>
                  <a:schemeClr val="tx1"/>
                </a:solidFill>
                <a:latin typeface="+mn-lt"/>
                <a:cs typeface="Arial" panose="020B0604020202020204" pitchFamily="34" charset="0"/>
              </a:rPr>
              <a:t>10 polaznika</a:t>
            </a:r>
            <a:r>
              <a:rPr lang="hr-HR" sz="2000" dirty="0">
                <a:solidFill>
                  <a:schemeClr val="tx1"/>
                </a:solidFill>
                <a:latin typeface="+mn-lt"/>
                <a:cs typeface="Arial" panose="020B0604020202020204" pitchFamily="34" charset="0"/>
              </a:rPr>
              <a:t>.</a:t>
            </a:r>
          </a:p>
          <a:p>
            <a:pPr marL="0" indent="0">
              <a:buNone/>
            </a:pPr>
            <a:r>
              <a:rPr lang="hr-HR" sz="2000" b="1" dirty="0">
                <a:solidFill>
                  <a:schemeClr val="tx1"/>
                </a:solidFill>
                <a:latin typeface="+mn-lt"/>
                <a:cs typeface="Arial" panose="020B0604020202020204" pitchFamily="34" charset="0"/>
              </a:rPr>
              <a:t>Kriteriji vrednovanja (bodovanje) se više ne primjenjuju. </a:t>
            </a:r>
            <a:endParaRPr lang="hr-HR" sz="2000"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378210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C21BA8-8533-5BD1-B8E5-DC0F7B80AC56}"/>
              </a:ext>
            </a:extLst>
          </p:cNvPr>
          <p:cNvSpPr>
            <a:spLocks noGrp="1"/>
          </p:cNvSpPr>
          <p:nvPr>
            <p:ph type="body" sz="quarter" idx="13"/>
          </p:nvPr>
        </p:nvSpPr>
        <p:spPr>
          <a:xfrm>
            <a:off x="254001" y="3225593"/>
            <a:ext cx="4758265" cy="1770565"/>
          </a:xfrm>
        </p:spPr>
        <p:txBody>
          <a:bodyPr>
            <a:normAutofit/>
          </a:bodyPr>
          <a:lstStyle/>
          <a:p>
            <a:r>
              <a:rPr lang="hr-HR" sz="3400" b="1" dirty="0">
                <a:latin typeface="Calibri" panose="020F0502020204030204" pitchFamily="34" charset="0"/>
                <a:cs typeface="Calibri" panose="020F0502020204030204" pitchFamily="34" charset="0"/>
              </a:rPr>
              <a:t>OSPOSOBLJAVANJE NA RADNOM MJESTU</a:t>
            </a:r>
          </a:p>
        </p:txBody>
      </p:sp>
      <p:pic>
        <p:nvPicPr>
          <p:cNvPr id="5" name="Picture Placeholder 5">
            <a:extLst>
              <a:ext uri="{FF2B5EF4-FFF2-40B4-BE49-F238E27FC236}">
                <a16:creationId xmlns:a16="http://schemas.microsoft.com/office/drawing/2014/main" id="{2648414B-3E5E-2BF8-9599-ED3FA9E68D70}"/>
              </a:ext>
            </a:extLst>
          </p:cNvPr>
          <p:cNvPicPr>
            <a:picLocks noGrp="1" noChangeAspect="1"/>
          </p:cNvPicPr>
          <p:nvPr>
            <p:ph type="pic" sz="quarter" idx="4294967295"/>
          </p:nvPr>
        </p:nvPicPr>
        <p:blipFill>
          <a:blip r:embed="rId2"/>
          <a:srcRect t="38253" b="38253"/>
          <a:stretch>
            <a:fillRect/>
          </a:stretch>
        </p:blipFill>
        <p:spPr>
          <a:xfrm>
            <a:off x="155858" y="193656"/>
            <a:ext cx="11747500" cy="1839912"/>
          </a:xfrm>
        </p:spPr>
      </p:pic>
      <p:pic>
        <p:nvPicPr>
          <p:cNvPr id="6" name="Graphic 5" descr="Bullseye outline">
            <a:extLst>
              <a:ext uri="{FF2B5EF4-FFF2-40B4-BE49-F238E27FC236}">
                <a16:creationId xmlns:a16="http://schemas.microsoft.com/office/drawing/2014/main" id="{E1E424AC-8F24-AF53-F2D5-7C452AE41B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63522" y="3371211"/>
            <a:ext cx="810402" cy="747344"/>
          </a:xfrm>
          <a:prstGeom prst="rect">
            <a:avLst/>
          </a:prstGeom>
        </p:spPr>
      </p:pic>
      <p:sp>
        <p:nvSpPr>
          <p:cNvPr id="8" name="TextBox 7">
            <a:extLst>
              <a:ext uri="{FF2B5EF4-FFF2-40B4-BE49-F238E27FC236}">
                <a16:creationId xmlns:a16="http://schemas.microsoft.com/office/drawing/2014/main" id="{F2541560-259C-2990-2211-5B3CA8D2EEAD}"/>
              </a:ext>
            </a:extLst>
          </p:cNvPr>
          <p:cNvSpPr txBox="1"/>
          <p:nvPr/>
        </p:nvSpPr>
        <p:spPr>
          <a:xfrm>
            <a:off x="6547605" y="3371727"/>
            <a:ext cx="5071238" cy="1323439"/>
          </a:xfrm>
          <a:prstGeom prst="rect">
            <a:avLst/>
          </a:prstGeom>
          <a:noFill/>
        </p:spPr>
        <p:txBody>
          <a:bodyPr wrap="square">
            <a:spAutoFit/>
          </a:bodyPr>
          <a:lstStyle/>
          <a:p>
            <a:pPr algn="just">
              <a:spcAft>
                <a:spcPts val="800"/>
              </a:spcAft>
            </a:pPr>
            <a:r>
              <a:rPr lang="hr-HR" sz="2000" b="1" dirty="0">
                <a:solidFill>
                  <a:srgbClr val="000000"/>
                </a:solidFill>
                <a:effectLst/>
                <a:ea typeface="Times New Roman" panose="02020603050405020304" pitchFamily="18" charset="0"/>
                <a:cs typeface="Times New Roman" panose="02020603050405020304" pitchFamily="18" charset="0"/>
              </a:rPr>
              <a:t>nezaposlenim osobama </a:t>
            </a:r>
            <a:r>
              <a:rPr lang="hr-HR" sz="2000" dirty="0">
                <a:solidFill>
                  <a:srgbClr val="000000"/>
                </a:solidFill>
                <a:effectLst/>
                <a:ea typeface="Times New Roman" panose="02020603050405020304" pitchFamily="18" charset="0"/>
                <a:cs typeface="Times New Roman" panose="02020603050405020304" pitchFamily="18" charset="0"/>
              </a:rPr>
              <a:t>omogućiti </a:t>
            </a:r>
            <a:r>
              <a:rPr lang="hr-HR" sz="2000" b="1" dirty="0">
                <a:solidFill>
                  <a:srgbClr val="000000"/>
                </a:solidFill>
                <a:effectLst/>
                <a:ea typeface="Times New Roman" panose="02020603050405020304" pitchFamily="18" charset="0"/>
                <a:cs typeface="Times New Roman" panose="02020603050405020304" pitchFamily="18" charset="0"/>
              </a:rPr>
              <a:t>stjecanje praktičnih znanja i vještina </a:t>
            </a:r>
            <a:r>
              <a:rPr lang="hr-HR" sz="2000" dirty="0">
                <a:solidFill>
                  <a:srgbClr val="000000"/>
                </a:solidFill>
                <a:effectLst/>
                <a:ea typeface="Times New Roman" panose="02020603050405020304" pitchFamily="18" charset="0"/>
                <a:cs typeface="Times New Roman" panose="02020603050405020304" pitchFamily="18" charset="0"/>
              </a:rPr>
              <a:t>za </a:t>
            </a:r>
            <a:r>
              <a:rPr lang="hr-HR" sz="2000" b="1" dirty="0">
                <a:solidFill>
                  <a:srgbClr val="000000"/>
                </a:solidFill>
                <a:effectLst/>
                <a:ea typeface="Times New Roman" panose="02020603050405020304" pitchFamily="18" charset="0"/>
                <a:cs typeface="Times New Roman" panose="02020603050405020304" pitchFamily="18" charset="0"/>
              </a:rPr>
              <a:t>obavljanje poslova određenog radnog mjesta </a:t>
            </a:r>
            <a:r>
              <a:rPr lang="hr-HR" sz="2000" dirty="0">
                <a:solidFill>
                  <a:srgbClr val="000000"/>
                </a:solidFill>
                <a:effectLst/>
                <a:ea typeface="Times New Roman" panose="02020603050405020304" pitchFamily="18" charset="0"/>
                <a:cs typeface="Times New Roman" panose="02020603050405020304" pitchFamily="18" charset="0"/>
              </a:rPr>
              <a:t>ili </a:t>
            </a:r>
            <a:r>
              <a:rPr lang="hr-HR" sz="2000" b="1" dirty="0">
                <a:solidFill>
                  <a:srgbClr val="000000"/>
                </a:solidFill>
                <a:effectLst/>
                <a:ea typeface="Times New Roman" panose="02020603050405020304" pitchFamily="18" charset="0"/>
                <a:cs typeface="Times New Roman" panose="02020603050405020304" pitchFamily="18" charset="0"/>
              </a:rPr>
              <a:t>obnavljanje vještina</a:t>
            </a:r>
            <a:endParaRPr lang="hr-HR" sz="2000" dirty="0">
              <a:solidFill>
                <a:srgbClr val="000000"/>
              </a:solidFill>
              <a:effectLst/>
              <a:ea typeface="Times New Roman" panose="02020603050405020304" pitchFamily="18" charset="0"/>
              <a:cs typeface="Times New Roman" panose="02020603050405020304" pitchFamily="18" charset="0"/>
            </a:endParaRPr>
          </a:p>
        </p:txBody>
      </p:sp>
      <p:pic>
        <p:nvPicPr>
          <p:cNvPr id="9" name="Graphic 8" descr="Daily calendar outline">
            <a:extLst>
              <a:ext uri="{FF2B5EF4-FFF2-40B4-BE49-F238E27FC236}">
                <a16:creationId xmlns:a16="http://schemas.microsoft.com/office/drawing/2014/main" id="{912237EE-321F-A26D-81B0-4763C61ADB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95051" y="2256846"/>
            <a:ext cx="747344" cy="747344"/>
          </a:xfrm>
          <a:prstGeom prst="rect">
            <a:avLst/>
          </a:prstGeom>
        </p:spPr>
      </p:pic>
      <p:sp>
        <p:nvSpPr>
          <p:cNvPr id="11" name="TextBox 10">
            <a:extLst>
              <a:ext uri="{FF2B5EF4-FFF2-40B4-BE49-F238E27FC236}">
                <a16:creationId xmlns:a16="http://schemas.microsoft.com/office/drawing/2014/main" id="{9E566F12-5C04-CDC3-7106-CEDFCE55D0E0}"/>
              </a:ext>
            </a:extLst>
          </p:cNvPr>
          <p:cNvSpPr txBox="1"/>
          <p:nvPr/>
        </p:nvSpPr>
        <p:spPr>
          <a:xfrm>
            <a:off x="6547605" y="2387527"/>
            <a:ext cx="4961908" cy="707886"/>
          </a:xfrm>
          <a:prstGeom prst="rect">
            <a:avLst/>
          </a:prstGeom>
          <a:noFill/>
        </p:spPr>
        <p:txBody>
          <a:bodyPr wrap="square">
            <a:spAutoFit/>
          </a:bodyPr>
          <a:lstStyle/>
          <a:p>
            <a:r>
              <a:rPr kumimoji="0" lang="hr-HR" sz="2000" b="1" i="0" u="none" strike="noStrike" kern="0" cap="none" spc="0" normalizeH="0" baseline="0" noProof="0" dirty="0">
                <a:ln>
                  <a:noFill/>
                </a:ln>
                <a:effectLst/>
                <a:uLnTx/>
                <a:uFillTx/>
                <a:ea typeface="ADLaM Display" panose="020F0502020204030204" pitchFamily="2" charset="0"/>
                <a:cs typeface="Times New Roman" panose="02020603050405020304" pitchFamily="18" charset="0"/>
                <a:sym typeface="Arial"/>
              </a:rPr>
              <a:t>4 - 6 mjeseci</a:t>
            </a:r>
            <a:r>
              <a:rPr kumimoji="0" lang="hr-HR" sz="2000" b="0" i="0" u="none" strike="noStrike" kern="0" cap="none" spc="0" normalizeH="0" baseline="0" noProof="0" dirty="0">
                <a:ln>
                  <a:noFill/>
                </a:ln>
                <a:effectLst/>
                <a:uLnTx/>
                <a:uFillTx/>
                <a:ea typeface="ADLaM Display" panose="020F0502020204030204" pitchFamily="2" charset="0"/>
                <a:cs typeface="Times New Roman" panose="02020603050405020304" pitchFamily="18" charset="0"/>
                <a:sym typeface="Arial"/>
              </a:rPr>
              <a:t>, ovisno o </a:t>
            </a:r>
            <a:r>
              <a:rPr kumimoji="0" lang="hr-HR" sz="2000" b="1" i="0" u="none" strike="noStrike" kern="0" cap="none" spc="0" normalizeH="0" baseline="0" noProof="0" dirty="0">
                <a:ln>
                  <a:noFill/>
                </a:ln>
                <a:effectLst/>
                <a:uLnTx/>
                <a:uFillTx/>
                <a:ea typeface="ADLaM Display" panose="020F0502020204030204" pitchFamily="2" charset="0"/>
                <a:cs typeface="Times New Roman" panose="02020603050405020304" pitchFamily="18" charset="0"/>
                <a:sym typeface="Arial"/>
              </a:rPr>
              <a:t>ciljanoj skupini osobe </a:t>
            </a:r>
            <a:r>
              <a:rPr kumimoji="0" lang="hr-HR" sz="2000" b="0" i="0" u="none" strike="noStrike" kern="0" cap="none" spc="0" normalizeH="0" baseline="0" noProof="0" dirty="0">
                <a:ln>
                  <a:noFill/>
                </a:ln>
                <a:effectLst/>
                <a:uLnTx/>
                <a:uFillTx/>
                <a:ea typeface="ADLaM Display" panose="020F0502020204030204" pitchFamily="2" charset="0"/>
                <a:cs typeface="Times New Roman" panose="02020603050405020304" pitchFamily="18" charset="0"/>
                <a:sym typeface="Arial"/>
              </a:rPr>
              <a:t>i </a:t>
            </a:r>
            <a:r>
              <a:rPr kumimoji="0" lang="hr-HR" sz="2000" b="1" i="0" u="none" strike="noStrike" kern="0" cap="none" spc="0" normalizeH="0" baseline="0" noProof="0" dirty="0">
                <a:ln>
                  <a:noFill/>
                </a:ln>
                <a:effectLst/>
                <a:uLnTx/>
                <a:uFillTx/>
                <a:ea typeface="ADLaM Display" panose="020F0502020204030204" pitchFamily="2" charset="0"/>
                <a:cs typeface="Times New Roman" panose="02020603050405020304" pitchFamily="18" charset="0"/>
                <a:sym typeface="Arial"/>
              </a:rPr>
              <a:t>vrsti osposobljavanja</a:t>
            </a:r>
            <a:endParaRPr lang="hr-HR" sz="2000" b="1" dirty="0"/>
          </a:p>
        </p:txBody>
      </p:sp>
      <p:pic>
        <p:nvPicPr>
          <p:cNvPr id="14" name="Graphic 13" descr="Money outline">
            <a:extLst>
              <a:ext uri="{FF2B5EF4-FFF2-40B4-BE49-F238E27FC236}">
                <a16:creationId xmlns:a16="http://schemas.microsoft.com/office/drawing/2014/main" id="{F6D4C803-F008-1FE2-9597-5F55389B09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95051" y="4622486"/>
            <a:ext cx="747344" cy="747344"/>
          </a:xfrm>
          <a:prstGeom prst="rect">
            <a:avLst/>
          </a:prstGeom>
        </p:spPr>
      </p:pic>
      <p:sp>
        <p:nvSpPr>
          <p:cNvPr id="16" name="TextBox 15">
            <a:extLst>
              <a:ext uri="{FF2B5EF4-FFF2-40B4-BE49-F238E27FC236}">
                <a16:creationId xmlns:a16="http://schemas.microsoft.com/office/drawing/2014/main" id="{A3D51128-B273-8E17-CA23-7F6290B83B02}"/>
              </a:ext>
            </a:extLst>
          </p:cNvPr>
          <p:cNvSpPr txBox="1"/>
          <p:nvPr/>
        </p:nvSpPr>
        <p:spPr>
          <a:xfrm>
            <a:off x="6547605" y="4858458"/>
            <a:ext cx="4961908" cy="1323439"/>
          </a:xfrm>
          <a:prstGeom prst="rect">
            <a:avLst/>
          </a:prstGeom>
          <a:noFill/>
        </p:spPr>
        <p:txBody>
          <a:bodyPr wrap="square">
            <a:spAutoFit/>
          </a:bodyPr>
          <a:lstStyle/>
          <a:p>
            <a:pPr algn="just"/>
            <a:r>
              <a:rPr lang="pl-PL" sz="2000" dirty="0">
                <a:latin typeface="Calibri" panose="020F0502020204030204" pitchFamily="34" charset="0"/>
                <a:ea typeface="Times New Roman" panose="02020603050405020304" pitchFamily="18" charset="0"/>
                <a:cs typeface="Calibri" panose="020F0502020204030204" pitchFamily="34" charset="0"/>
              </a:rPr>
              <a:t>trošak mentorstva do 300 EUR ovisno o ciljanoj skupini i vrsti osposobljavanja i trošak zdravstvenog pregleda, a za formalni program još do </a:t>
            </a:r>
            <a:r>
              <a:rPr lang="pl-PL" sz="2000" dirty="0">
                <a:effectLst/>
                <a:latin typeface="Calibri" panose="020F0502020204030204" pitchFamily="34" charset="0"/>
                <a:ea typeface="Times New Roman" panose="02020603050405020304" pitchFamily="18" charset="0"/>
                <a:cs typeface="Calibri" panose="020F0502020204030204" pitchFamily="34" charset="0"/>
              </a:rPr>
              <a:t>do </a:t>
            </a:r>
            <a:r>
              <a:rPr lang="pl-PL" sz="2000" b="1" dirty="0">
                <a:effectLst/>
                <a:latin typeface="Calibri" panose="020F0502020204030204" pitchFamily="34" charset="0"/>
                <a:ea typeface="Times New Roman" panose="02020603050405020304" pitchFamily="18" charset="0"/>
                <a:cs typeface="Calibri" panose="020F0502020204030204" pitchFamily="34" charset="0"/>
              </a:rPr>
              <a:t>2.400 €</a:t>
            </a:r>
            <a:r>
              <a:rPr lang="pl-PL" sz="2000" dirty="0">
                <a:effectLst/>
                <a:latin typeface="Calibri" panose="020F0502020204030204" pitchFamily="34" charset="0"/>
                <a:ea typeface="Times New Roman" panose="02020603050405020304" pitchFamily="18" charset="0"/>
                <a:cs typeface="Calibri" panose="020F0502020204030204" pitchFamily="34" charset="0"/>
              </a:rPr>
              <a:t> po polazniku </a:t>
            </a:r>
            <a:endParaRPr lang="hr-HR"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163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479" y="262467"/>
            <a:ext cx="11011569" cy="405848"/>
          </a:xfrm>
        </p:spPr>
        <p:txBody>
          <a:bodyPr>
            <a:normAutofit fontScale="90000"/>
          </a:bodyPr>
          <a:lstStyle/>
          <a:p>
            <a:r>
              <a:rPr lang="hr-HR" sz="2400" b="1" dirty="0">
                <a:solidFill>
                  <a:srgbClr val="464646"/>
                </a:solidFill>
                <a:latin typeface="+mn-lt"/>
                <a:cs typeface="Arial" panose="020B0604020202020204" pitchFamily="34" charset="0"/>
              </a:rPr>
              <a:t>Ciljane skupine:</a:t>
            </a:r>
            <a:endParaRPr lang="hr-HR" sz="2400" dirty="0">
              <a:latin typeface="+mn-lt"/>
            </a:endParaRPr>
          </a:p>
        </p:txBody>
      </p:sp>
      <p:sp>
        <p:nvSpPr>
          <p:cNvPr id="3" name="Content Placeholder 2"/>
          <p:cNvSpPr>
            <a:spLocks noGrp="1"/>
          </p:cNvSpPr>
          <p:nvPr>
            <p:ph type="body" sz="quarter" idx="13"/>
          </p:nvPr>
        </p:nvSpPr>
        <p:spPr>
          <a:xfrm>
            <a:off x="0" y="778935"/>
            <a:ext cx="11011183" cy="5249333"/>
          </a:xfrm>
        </p:spPr>
        <p:txBody>
          <a:bodyPr>
            <a:normAutofit/>
          </a:bodyPr>
          <a:lstStyle/>
          <a:p>
            <a:pPr lvl="1">
              <a:buFont typeface="Wingdings" panose="05000000000000000000" pitchFamily="2" charset="2"/>
              <a:buChar char="§"/>
              <a:defRPr/>
            </a:pPr>
            <a:r>
              <a:rPr lang="hr-HR" sz="2000" dirty="0">
                <a:cs typeface="Arial" panose="020B0604020202020204" pitchFamily="34" charset="0"/>
              </a:rPr>
              <a:t>Nezaposlene osobe prijavljene u evidenciju, a koje se osposobljavaju za rad u zanimanjima složenosti do 3. stupnja ISCED.   </a:t>
            </a:r>
          </a:p>
          <a:p>
            <a:pPr marL="457200" lvl="1" indent="0">
              <a:buNone/>
              <a:defRPr/>
            </a:pPr>
            <a:r>
              <a:rPr lang="hr-HR" sz="1800" dirty="0">
                <a:cs typeface="Arial" panose="020B0604020202020204" pitchFamily="34" charset="0"/>
              </a:rPr>
              <a:t>Trajanje mjere: do 4 mjeseca. Iznimno, za osobe osobe koje pohađaju formalni program osposobljavanja u suradnji s obrazovnom ustanovom te osobe uključene u Program integracije ranjivih skupina na tržište rada (Posao+) - do 6 mjeseci</a:t>
            </a:r>
          </a:p>
          <a:p>
            <a:pPr marL="457200" lvl="1" indent="0">
              <a:buClr>
                <a:srgbClr val="CC2E35"/>
              </a:buClr>
              <a:buNone/>
              <a:defRPr/>
            </a:pPr>
            <a:endParaRPr lang="hr-HR" sz="3500" dirty="0">
              <a:cs typeface="Arial" panose="020B0604020202020204" pitchFamily="34" charset="0"/>
            </a:endParaRPr>
          </a:p>
          <a:p>
            <a:pPr lvl="1">
              <a:buFont typeface="Wingdings" panose="05000000000000000000" pitchFamily="2" charset="2"/>
              <a:buChar char="§"/>
              <a:defRPr/>
            </a:pPr>
            <a:r>
              <a:rPr lang="hr-HR" sz="2000" dirty="0">
                <a:cs typeface="Arial" panose="020B0604020202020204" pitchFamily="34" charset="0"/>
              </a:rPr>
              <a:t>Nezaposlene osobe prijavljene u evidenciju, a koje se osposobljavaju za rad u zanimanjima više razine složenosti (ISCED 4 i više).</a:t>
            </a:r>
          </a:p>
          <a:p>
            <a:pPr marL="457200" lvl="1" indent="0">
              <a:buNone/>
              <a:defRPr/>
            </a:pPr>
            <a:r>
              <a:rPr lang="hr-HR" sz="1800" dirty="0">
                <a:cs typeface="Arial" panose="020B0604020202020204" pitchFamily="34" charset="0"/>
              </a:rPr>
              <a:t>Trajanje mjere: </a:t>
            </a:r>
            <a:r>
              <a:rPr lang="pl-PL" sz="1800" dirty="0">
                <a:cs typeface="Arial" panose="020B0604020202020204" pitchFamily="34" charset="0"/>
              </a:rPr>
              <a:t>do 6 mjeseci</a:t>
            </a:r>
          </a:p>
          <a:p>
            <a:pPr marL="457200" lvl="1" indent="0">
              <a:buClr>
                <a:srgbClr val="CC2E35"/>
              </a:buClr>
              <a:buNone/>
              <a:defRPr/>
            </a:pPr>
            <a:endParaRPr lang="hr-HR" sz="1600" dirty="0">
              <a:cs typeface="Arial" panose="020B0604020202020204" pitchFamily="34" charset="0"/>
            </a:endParaRPr>
          </a:p>
          <a:p>
            <a:pPr marL="457200" lvl="1" indent="0">
              <a:buClr>
                <a:srgbClr val="CC2E35"/>
              </a:buClr>
              <a:buNone/>
              <a:defRPr/>
            </a:pPr>
            <a:r>
              <a:rPr lang="hr-HR" sz="1400" dirty="0">
                <a:cs typeface="Arial" panose="020B0604020202020204" pitchFamily="34" charset="0"/>
              </a:rPr>
              <a:t>Prema međunarodnoj standardnoj klasifikaciji obrazovanja (ISCED 2011)</a:t>
            </a:r>
          </a:p>
          <a:p>
            <a:pPr marL="457200" lvl="1" indent="0">
              <a:buClr>
                <a:srgbClr val="CC2E35"/>
              </a:buClr>
              <a:buNone/>
              <a:defRPr/>
            </a:pPr>
            <a:r>
              <a:rPr lang="hr-HR" sz="1400" dirty="0">
                <a:cs typeface="Arial" panose="020B0604020202020204" pitchFamily="34" charset="0"/>
              </a:rPr>
              <a:t>- na razini ISCED 2 nalaze se osobe sa završenom osnovnom školom,                                                                                                                                           - na razini ISCED 3 osobe sa završenim srednjoškolskim obrazovanjem                                                                                                                                   (programi strukovnog obrazovanja, gimnazijski programi, umjetničko obrazovanje),                                                                                                                       - na razini ISCED 4 osobe sa završenim poslijesrednjoškolskim programima usavršavanja /obrazovanja odraslih                                                   (nadogradnja na srednjoškolsku kvalifikaciju, ali programi ne omogućuju pristup na višu razinu i ne pripadaju visokom obrazovanju)                                                                                                                                                        - razine ISCED 5 do 8 odnose se na kvalifikacije stečene kroz tercijarno obrazovanje.</a:t>
            </a:r>
          </a:p>
          <a:p>
            <a:pPr marL="457200" lvl="1" indent="0">
              <a:buClr>
                <a:srgbClr val="CC2E35"/>
              </a:buClr>
              <a:buNone/>
              <a:defRPr/>
            </a:pPr>
            <a:endParaRPr lang="hr-HR" sz="1400" dirty="0">
              <a:latin typeface="Arial" panose="020B0604020202020204" pitchFamily="34" charset="0"/>
              <a:cs typeface="Arial" panose="020B0604020202020204" pitchFamily="34" charset="0"/>
            </a:endParaRPr>
          </a:p>
          <a:p>
            <a:pPr marL="457200" lvl="1" indent="0">
              <a:buClr>
                <a:srgbClr val="CC2E35"/>
              </a:buClr>
              <a:buNone/>
              <a:defRPr/>
            </a:pPr>
            <a:endParaRPr lang="hr-HR" sz="1600" dirty="0">
              <a:latin typeface="Arial" panose="020B0604020202020204" pitchFamily="34" charset="0"/>
              <a:cs typeface="Arial" panose="020B0604020202020204" pitchFamily="34" charset="0"/>
            </a:endParaRPr>
          </a:p>
          <a:p>
            <a:pPr marL="0" indent="0">
              <a:buClr>
                <a:srgbClr val="CC2E35"/>
              </a:buClr>
              <a:buNone/>
              <a:defRPr/>
            </a:pPr>
            <a:endParaRPr lang="hr-HR" sz="6200" b="1" dirty="0">
              <a:solidFill>
                <a:srgbClr val="46464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409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865" y="414866"/>
            <a:ext cx="11011569" cy="397382"/>
          </a:xfrm>
        </p:spPr>
        <p:txBody>
          <a:bodyPr>
            <a:normAutofit fontScale="90000"/>
          </a:bodyPr>
          <a:lstStyle/>
          <a:p>
            <a:r>
              <a:rPr lang="hr-HR" sz="2400" b="1" dirty="0">
                <a:latin typeface="+mn-lt"/>
                <a:cs typeface="Arial" panose="020B0604020202020204" pitchFamily="34" charset="0"/>
              </a:rPr>
              <a:t>Korisnici:</a:t>
            </a:r>
          </a:p>
        </p:txBody>
      </p:sp>
      <p:sp>
        <p:nvSpPr>
          <p:cNvPr id="3" name="Content Placeholder 2"/>
          <p:cNvSpPr>
            <a:spLocks noGrp="1"/>
          </p:cNvSpPr>
          <p:nvPr>
            <p:ph type="body" sz="quarter" idx="13"/>
          </p:nvPr>
        </p:nvSpPr>
        <p:spPr>
          <a:xfrm>
            <a:off x="475865" y="874991"/>
            <a:ext cx="11011183" cy="4027209"/>
          </a:xfrm>
        </p:spPr>
        <p:txBody>
          <a:bodyPr>
            <a:normAutofit/>
          </a:bodyPr>
          <a:lstStyle/>
          <a:p>
            <a:pPr marL="0" lvl="0" indent="0">
              <a:buNone/>
            </a:pPr>
            <a:endParaRPr lang="hr-HR" sz="2000" b="1" dirty="0">
              <a:latin typeface="Arial" panose="020B0604020202020204" pitchFamily="34" charset="0"/>
              <a:cs typeface="Arial" panose="020B0604020202020204" pitchFamily="34" charset="0"/>
            </a:endParaRPr>
          </a:p>
          <a:p>
            <a:pPr marL="457200" lvl="0" indent="-457200">
              <a:buAutoNum type="arabicPeriod"/>
            </a:pPr>
            <a:r>
              <a:rPr lang="hr-HR" sz="2000" b="1" dirty="0">
                <a:latin typeface="+mn-lt"/>
                <a:cs typeface="Arial" panose="020B0604020202020204" pitchFamily="34" charset="0"/>
              </a:rPr>
              <a:t>nositelji osposobljavanja</a:t>
            </a:r>
            <a:r>
              <a:rPr lang="hr-HR" sz="2000" dirty="0">
                <a:latin typeface="+mn-lt"/>
                <a:cs typeface="Arial" panose="020B0604020202020204" pitchFamily="34" charset="0"/>
              </a:rPr>
              <a:t> – poduzetnici, poduzetničke potporne institucije i neprofitne organizacije koje obavljaju gospodarsku djelatnost, kako su isti definirani Pojmovnikom objavljenim na </a:t>
            </a:r>
            <a:r>
              <a:rPr lang="hr-HR" sz="2000" i="1" dirty="0">
                <a:latin typeface="+mn-lt"/>
                <a:cs typeface="Arial" panose="020B0604020202020204" pitchFamily="34" charset="0"/>
              </a:rPr>
              <a:t>www.mjere.hzz.hr</a:t>
            </a:r>
            <a:r>
              <a:rPr lang="hr-HR" sz="2000" dirty="0">
                <a:latin typeface="+mn-lt"/>
                <a:cs typeface="Arial" panose="020B0604020202020204" pitchFamily="34" charset="0"/>
              </a:rPr>
              <a:t> </a:t>
            </a:r>
          </a:p>
          <a:p>
            <a:pPr marL="457200" lvl="0" indent="-457200">
              <a:buAutoNum type="arabicPeriod"/>
            </a:pPr>
            <a:endParaRPr lang="hr-HR" sz="2000" dirty="0">
              <a:latin typeface="+mn-lt"/>
              <a:cs typeface="Arial" panose="020B0604020202020204" pitchFamily="34" charset="0"/>
            </a:endParaRPr>
          </a:p>
          <a:p>
            <a:pPr marL="457200" lvl="0" indent="-457200">
              <a:buAutoNum type="arabicPeriod"/>
            </a:pPr>
            <a:r>
              <a:rPr lang="hr-HR" sz="2000" b="1" dirty="0">
                <a:latin typeface="+mn-lt"/>
                <a:cs typeface="Arial" panose="020B0604020202020204" pitchFamily="34" charset="0"/>
              </a:rPr>
              <a:t>nezaposlene osobe</a:t>
            </a:r>
            <a:r>
              <a:rPr lang="hr-HR" sz="2000" dirty="0">
                <a:latin typeface="+mn-lt"/>
                <a:cs typeface="Arial" panose="020B0604020202020204" pitchFamily="34" charset="0"/>
              </a:rPr>
              <a:t> iz ciljane skupine</a:t>
            </a:r>
          </a:p>
          <a:p>
            <a:pPr lvl="0"/>
            <a:endParaRPr lang="hr-HR" sz="2000" dirty="0">
              <a:latin typeface="+mn-lt"/>
              <a:cs typeface="Arial" panose="020B0604020202020204" pitchFamily="34" charset="0"/>
            </a:endParaRPr>
          </a:p>
          <a:p>
            <a:r>
              <a:rPr lang="hr-HR" sz="1600" b="1" dirty="0">
                <a:latin typeface="+mn-lt"/>
                <a:cs typeface="Arial" panose="020B0604020202020204" pitchFamily="34" charset="0"/>
              </a:rPr>
              <a:t>Napomena: </a:t>
            </a:r>
          </a:p>
          <a:p>
            <a:r>
              <a:rPr lang="hr-HR" sz="1600" dirty="0">
                <a:latin typeface="+mn-lt"/>
                <a:cs typeface="Arial" panose="020B0604020202020204" pitchFamily="34" charset="0"/>
              </a:rPr>
              <a:t>Hrvatski povratnici/useljenici iz hrvatskog iseljeništva, kako su isti definirani Pojmovnikom objavljenim na </a:t>
            </a:r>
            <a:r>
              <a:rPr lang="hr-HR" sz="1600" u="sng" dirty="0">
                <a:latin typeface="+mn-lt"/>
                <a:cs typeface="Arial" panose="020B0604020202020204" pitchFamily="34" charset="0"/>
                <a:hlinkClick r:id="rId2"/>
              </a:rPr>
              <a:t>https://mjere.hzz.hr/korisnicki-centar/pojmovnik/</a:t>
            </a:r>
            <a:r>
              <a:rPr lang="hr-HR" sz="1600" dirty="0">
                <a:latin typeface="+mn-lt"/>
                <a:cs typeface="Arial" panose="020B0604020202020204" pitchFamily="34" charset="0"/>
              </a:rPr>
              <a:t>, mogu se uključiti u osposobljavanje na radnom mjestu za rad u zanimanjima složenosti najviše do razine koja odgovara njihovom najviše stečenom stupnju obrazovanja.</a:t>
            </a:r>
          </a:p>
          <a:p>
            <a:endParaRPr lang="hr-HR" dirty="0"/>
          </a:p>
        </p:txBody>
      </p:sp>
    </p:spTree>
    <p:extLst>
      <p:ext uri="{BB962C8B-B14F-4D97-AF65-F5344CB8AC3E}">
        <p14:creationId xmlns:p14="http://schemas.microsoft.com/office/powerpoint/2010/main" val="54020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865" y="430659"/>
            <a:ext cx="11011569" cy="1008123"/>
          </a:xfrm>
        </p:spPr>
        <p:txBody>
          <a:bodyPr>
            <a:normAutofit fontScale="90000"/>
          </a:bodyPr>
          <a:lstStyle/>
          <a:p>
            <a:r>
              <a:rPr lang="hr-HR" sz="2400" b="1" dirty="0">
                <a:latin typeface="+mn-lt"/>
                <a:cs typeface="Arial" panose="020B0604020202020204" pitchFamily="34" charset="0"/>
              </a:rPr>
              <a:t>Zakon o tržištu rada</a:t>
            </a:r>
            <a:br>
              <a:rPr lang="hr-HR" sz="2400" b="1" dirty="0">
                <a:latin typeface="+mn-lt"/>
                <a:cs typeface="Arial" panose="020B0604020202020204" pitchFamily="34" charset="0"/>
              </a:rPr>
            </a:br>
            <a:br>
              <a:rPr lang="hr-HR" sz="2400" b="1" dirty="0">
                <a:latin typeface="+mn-lt"/>
                <a:cs typeface="Arial" panose="020B0604020202020204" pitchFamily="34" charset="0"/>
              </a:rPr>
            </a:br>
            <a:r>
              <a:rPr lang="hr-HR" sz="2400" b="1" dirty="0">
                <a:latin typeface="+mn-lt"/>
                <a:cs typeface="Arial" panose="020B0604020202020204" pitchFamily="34" charset="0"/>
              </a:rPr>
              <a:t>Članak 64.</a:t>
            </a:r>
          </a:p>
        </p:txBody>
      </p:sp>
      <p:sp>
        <p:nvSpPr>
          <p:cNvPr id="3" name="Content Placeholder 2"/>
          <p:cNvSpPr>
            <a:spLocks noGrp="1"/>
          </p:cNvSpPr>
          <p:nvPr>
            <p:ph type="body" sz="quarter" idx="13"/>
          </p:nvPr>
        </p:nvSpPr>
        <p:spPr>
          <a:xfrm>
            <a:off x="476251" y="1670859"/>
            <a:ext cx="11011183" cy="2799542"/>
          </a:xfrm>
        </p:spPr>
        <p:txBody>
          <a:bodyPr>
            <a:normAutofit fontScale="32500" lnSpcReduction="20000"/>
          </a:bodyPr>
          <a:lstStyle/>
          <a:p>
            <a:pPr marL="0" indent="0" fontAlgn="base">
              <a:buNone/>
            </a:pPr>
            <a:r>
              <a:rPr lang="hr-HR" sz="2000" dirty="0">
                <a:latin typeface="Arial" panose="020B0604020202020204" pitchFamily="34" charset="0"/>
                <a:cs typeface="Arial" panose="020B0604020202020204" pitchFamily="34" charset="0"/>
              </a:rPr>
              <a:t>…..</a:t>
            </a:r>
          </a:p>
          <a:p>
            <a:pPr fontAlgn="base"/>
            <a:endParaRPr lang="hr-HR" sz="2000" dirty="0">
              <a:cs typeface="Arial" panose="020B0604020202020204" pitchFamily="34" charset="0"/>
            </a:endParaRPr>
          </a:p>
          <a:p>
            <a:pPr fontAlgn="base"/>
            <a:r>
              <a:rPr lang="hr-HR" sz="6200" dirty="0">
                <a:latin typeface="+mn-lt"/>
                <a:cs typeface="Arial" panose="020B0604020202020204" pitchFamily="34" charset="0"/>
              </a:rPr>
              <a:t>(5) Iznimno od stavka 1. točke 1., stavka 3. točke 1. i stavka 4. ovoga članka, nezaposlena osoba koju je Zavod uputio na obrazovanje odnosno osposobljavanje na radnom mjestu kod poslodavca ili na profesionalnu rehabilitaciju, a koja je korisnik novčane naknade </a:t>
            </a:r>
            <a:r>
              <a:rPr lang="hr-HR" sz="6200" b="1" dirty="0">
                <a:latin typeface="+mn-lt"/>
                <a:cs typeface="Arial" panose="020B0604020202020204" pitchFamily="34" charset="0"/>
              </a:rPr>
              <a:t>zadržava</a:t>
            </a:r>
            <a:r>
              <a:rPr lang="hr-HR" sz="6200" dirty="0">
                <a:latin typeface="+mn-lt"/>
                <a:cs typeface="Arial" panose="020B0604020202020204" pitchFamily="34" charset="0"/>
              </a:rPr>
              <a:t> tijekom tog obrazovanja odnosno osposobljavanja ili profesionalne rehabilitacije </a:t>
            </a:r>
            <a:r>
              <a:rPr lang="hr-HR" sz="6200" b="1" dirty="0">
                <a:latin typeface="+mn-lt"/>
                <a:cs typeface="Arial" panose="020B0604020202020204" pitchFamily="34" charset="0"/>
              </a:rPr>
              <a:t>pravo na novčanu naknadu</a:t>
            </a:r>
            <a:r>
              <a:rPr lang="hr-HR" sz="6200" dirty="0">
                <a:latin typeface="+mn-lt"/>
                <a:cs typeface="Arial" panose="020B0604020202020204" pitchFamily="34" charset="0"/>
              </a:rPr>
              <a:t>.</a:t>
            </a:r>
          </a:p>
          <a:p>
            <a:pPr fontAlgn="base"/>
            <a:endParaRPr lang="hr-HR" sz="6200" dirty="0">
              <a:latin typeface="+mn-lt"/>
              <a:cs typeface="Arial" panose="020B0604020202020204" pitchFamily="34" charset="0"/>
            </a:endParaRPr>
          </a:p>
          <a:p>
            <a:pPr fontAlgn="base"/>
            <a:r>
              <a:rPr lang="hr-HR" sz="6200" dirty="0">
                <a:latin typeface="+mn-lt"/>
                <a:cs typeface="Arial" panose="020B0604020202020204" pitchFamily="34" charset="0"/>
              </a:rPr>
              <a:t>(6)	 Nezaposlena osoba iz stavka 5. ovoga članka kojoj za vrijeme obrazovanja odnosno osposobljavanja na radnom mjestu ili profesionalne rehabilitacije </a:t>
            </a:r>
            <a:r>
              <a:rPr lang="hr-HR" sz="6200" b="1" dirty="0">
                <a:latin typeface="+mn-lt"/>
                <a:cs typeface="Arial" panose="020B0604020202020204" pitchFamily="34" charset="0"/>
              </a:rPr>
              <a:t>istekne pravo na novčanu naknadu ima pravo na novčanu pomoć</a:t>
            </a:r>
            <a:r>
              <a:rPr lang="hr-HR" sz="6200" dirty="0">
                <a:latin typeface="+mn-lt"/>
                <a:cs typeface="Arial" panose="020B0604020202020204" pitchFamily="34" charset="0"/>
              </a:rPr>
              <a:t> do isteka tog obrazovanja odnosno osposobljavanja ili profesionalne rehabilitacije.</a:t>
            </a:r>
          </a:p>
          <a:p>
            <a:endParaRPr lang="hr-HR" dirty="0"/>
          </a:p>
        </p:txBody>
      </p:sp>
    </p:spTree>
    <p:extLst>
      <p:ext uri="{BB962C8B-B14F-4D97-AF65-F5344CB8AC3E}">
        <p14:creationId xmlns:p14="http://schemas.microsoft.com/office/powerpoint/2010/main" val="285208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794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D454C-4683-F527-0313-25C6FA3D26BD}"/>
              </a:ext>
            </a:extLst>
          </p:cNvPr>
          <p:cNvSpPr>
            <a:spLocks noGrp="1"/>
          </p:cNvSpPr>
          <p:nvPr>
            <p:ph type="title"/>
          </p:nvPr>
        </p:nvSpPr>
        <p:spPr/>
        <p:txBody>
          <a:bodyPr/>
          <a:lstStyle/>
          <a:p>
            <a:pPr algn="ctr"/>
            <a:r>
              <a:rPr lang="hr-HR" dirty="0">
                <a:latin typeface="Calibri" panose="020F0502020204030204" pitchFamily="34" charset="0"/>
                <a:cs typeface="Calibri" panose="020F0502020204030204" pitchFamily="34" charset="0"/>
              </a:rPr>
              <a:t>MAPZ: 2021. – 2027.</a:t>
            </a:r>
          </a:p>
        </p:txBody>
      </p:sp>
      <p:pic>
        <p:nvPicPr>
          <p:cNvPr id="16" name="Content Placeholder 15">
            <a:extLst>
              <a:ext uri="{FF2B5EF4-FFF2-40B4-BE49-F238E27FC236}">
                <a16:creationId xmlns:a16="http://schemas.microsoft.com/office/drawing/2014/main" id="{D8090F10-3754-8CB3-3236-1BF0ED6F3A9D}"/>
              </a:ext>
            </a:extLst>
          </p:cNvPr>
          <p:cNvPicPr>
            <a:picLocks noGrp="1" noChangeAspect="1"/>
          </p:cNvPicPr>
          <p:nvPr>
            <p:ph sz="quarter" idx="11"/>
          </p:nvPr>
        </p:nvPicPr>
        <p:blipFill>
          <a:blip r:embed="rId2"/>
          <a:stretch>
            <a:fillRect/>
          </a:stretch>
        </p:blipFill>
        <p:spPr>
          <a:xfrm>
            <a:off x="4618430" y="1865991"/>
            <a:ext cx="3084090" cy="2056060"/>
          </a:xfrm>
        </p:spPr>
      </p:pic>
      <p:pic>
        <p:nvPicPr>
          <p:cNvPr id="18" name="Content Placeholder 17">
            <a:extLst>
              <a:ext uri="{FF2B5EF4-FFF2-40B4-BE49-F238E27FC236}">
                <a16:creationId xmlns:a16="http://schemas.microsoft.com/office/drawing/2014/main" id="{CAC0C14C-E744-9276-B37A-5976C53183B2}"/>
              </a:ext>
            </a:extLst>
          </p:cNvPr>
          <p:cNvPicPr>
            <a:picLocks noGrp="1" noChangeAspect="1"/>
          </p:cNvPicPr>
          <p:nvPr>
            <p:ph sz="quarter" idx="12"/>
          </p:nvPr>
        </p:nvPicPr>
        <p:blipFill>
          <a:blip r:embed="rId3"/>
          <a:stretch>
            <a:fillRect/>
          </a:stretch>
        </p:blipFill>
        <p:spPr>
          <a:xfrm>
            <a:off x="8283179" y="1852365"/>
            <a:ext cx="3084090" cy="2056060"/>
          </a:xfrm>
        </p:spPr>
      </p:pic>
      <p:sp>
        <p:nvSpPr>
          <p:cNvPr id="6" name="Text Placeholder 5">
            <a:extLst>
              <a:ext uri="{FF2B5EF4-FFF2-40B4-BE49-F238E27FC236}">
                <a16:creationId xmlns:a16="http://schemas.microsoft.com/office/drawing/2014/main" id="{2F29EC92-B4B5-AA70-01C7-7E1BF183D076}"/>
              </a:ext>
            </a:extLst>
          </p:cNvPr>
          <p:cNvSpPr>
            <a:spLocks noGrp="1"/>
          </p:cNvSpPr>
          <p:nvPr>
            <p:ph type="body" sz="quarter" idx="13"/>
          </p:nvPr>
        </p:nvSpPr>
        <p:spPr/>
        <p:txBody>
          <a:bodyPr>
            <a:noAutofit/>
          </a:bodyPr>
          <a:lstStyle/>
          <a:p>
            <a:pPr algn="ctr"/>
            <a:r>
              <a:rPr lang="hr-HR" sz="2400" b="1" dirty="0">
                <a:latin typeface="Calibri" panose="020F0502020204030204" pitchFamily="34" charset="0"/>
                <a:cs typeface="Calibri" panose="020F0502020204030204" pitchFamily="34" charset="0"/>
              </a:rPr>
              <a:t>UKUPNO za MAPZ u razdoblju od 2021. do 2027. kroz ESF </a:t>
            </a:r>
            <a:r>
              <a:rPr lang="pl-PL" sz="2400" b="1" dirty="0">
                <a:latin typeface="Calibri" panose="020F0502020204030204" pitchFamily="34" charset="0"/>
                <a:cs typeface="Calibri" panose="020F0502020204030204" pitchFamily="34" charset="0"/>
              </a:rPr>
              <a:t>planiramo utrošiti 630 milijuna eura</a:t>
            </a:r>
          </a:p>
        </p:txBody>
      </p:sp>
      <p:sp>
        <p:nvSpPr>
          <p:cNvPr id="7" name="Text Placeholder 6">
            <a:extLst>
              <a:ext uri="{FF2B5EF4-FFF2-40B4-BE49-F238E27FC236}">
                <a16:creationId xmlns:a16="http://schemas.microsoft.com/office/drawing/2014/main" id="{550CA35E-55C0-14A8-490B-FB9230F28946}"/>
              </a:ext>
            </a:extLst>
          </p:cNvPr>
          <p:cNvSpPr>
            <a:spLocks noGrp="1"/>
          </p:cNvSpPr>
          <p:nvPr>
            <p:ph type="body" sz="quarter" idx="14"/>
          </p:nvPr>
        </p:nvSpPr>
        <p:spPr/>
        <p:txBody>
          <a:bodyPr>
            <a:normAutofit/>
          </a:bodyPr>
          <a:lstStyle/>
          <a:p>
            <a:pPr algn="ctr"/>
            <a:r>
              <a:rPr lang="hr-HR" sz="2400" b="1" dirty="0">
                <a:latin typeface="Calibri" panose="020F0502020204030204" pitchFamily="34" charset="0"/>
                <a:cs typeface="Calibri" panose="020F0502020204030204" pitchFamily="34" charset="0"/>
              </a:rPr>
              <a:t>MLADI - za mlade planiramo </a:t>
            </a:r>
            <a:br>
              <a:rPr lang="hr-HR" sz="2400" b="1" dirty="0">
                <a:latin typeface="Calibri" panose="020F0502020204030204" pitchFamily="34" charset="0"/>
                <a:cs typeface="Calibri" panose="020F0502020204030204" pitchFamily="34" charset="0"/>
              </a:rPr>
            </a:br>
            <a:r>
              <a:rPr lang="hr-HR" sz="2400" b="1" dirty="0">
                <a:latin typeface="Calibri" panose="020F0502020204030204" pitchFamily="34" charset="0"/>
                <a:cs typeface="Calibri" panose="020F0502020204030204" pitchFamily="34" charset="0"/>
              </a:rPr>
              <a:t>utrošiti najmanje </a:t>
            </a:r>
            <a:br>
              <a:rPr lang="hr-HR" sz="2400" b="1" dirty="0">
                <a:latin typeface="Calibri" panose="020F0502020204030204" pitchFamily="34" charset="0"/>
                <a:cs typeface="Calibri" panose="020F0502020204030204" pitchFamily="34" charset="0"/>
              </a:rPr>
            </a:br>
            <a:r>
              <a:rPr lang="hr-HR" sz="2400" b="1" dirty="0">
                <a:latin typeface="Calibri" panose="020F0502020204030204" pitchFamily="34" charset="0"/>
                <a:cs typeface="Calibri" panose="020F0502020204030204" pitchFamily="34" charset="0"/>
              </a:rPr>
              <a:t>300 milijuna eura</a:t>
            </a:r>
          </a:p>
          <a:p>
            <a:endParaRPr lang="hr-HR" dirty="0"/>
          </a:p>
        </p:txBody>
      </p:sp>
      <p:sp>
        <p:nvSpPr>
          <p:cNvPr id="8" name="Text Placeholder 7">
            <a:extLst>
              <a:ext uri="{FF2B5EF4-FFF2-40B4-BE49-F238E27FC236}">
                <a16:creationId xmlns:a16="http://schemas.microsoft.com/office/drawing/2014/main" id="{FF33598D-921E-0192-8F96-F0E29D85272A}"/>
              </a:ext>
            </a:extLst>
          </p:cNvPr>
          <p:cNvSpPr>
            <a:spLocks noGrp="1"/>
          </p:cNvSpPr>
          <p:nvPr>
            <p:ph type="body" sz="quarter" idx="15"/>
          </p:nvPr>
        </p:nvSpPr>
        <p:spPr/>
        <p:txBody>
          <a:bodyPr>
            <a:noAutofit/>
          </a:bodyPr>
          <a:lstStyle/>
          <a:p>
            <a:pPr algn="ctr"/>
            <a:r>
              <a:rPr lang="hr-HR" sz="2200" b="1" dirty="0">
                <a:latin typeface="Calibri" panose="020F0502020204030204" pitchFamily="34" charset="0"/>
                <a:cs typeface="Calibri" panose="020F0502020204030204" pitchFamily="34" charset="0"/>
              </a:rPr>
              <a:t>CILJ - konkurentnost, tranzicija, povećati informiranost mladih o dostupnim mjerama te potaknuti njihovo aktivno sudjelovanje</a:t>
            </a:r>
          </a:p>
          <a:p>
            <a:endParaRPr lang="hr-HR" sz="2400" dirty="0">
              <a:latin typeface="Calibri" panose="020F0502020204030204" pitchFamily="34" charset="0"/>
              <a:cs typeface="Calibri" panose="020F0502020204030204" pitchFamily="34" charset="0"/>
            </a:endParaRPr>
          </a:p>
        </p:txBody>
      </p:sp>
      <p:pic>
        <p:nvPicPr>
          <p:cNvPr id="4" name="Content Placeholder 3"/>
          <p:cNvPicPr>
            <a:picLocks noGrp="1" noChangeAspect="1"/>
          </p:cNvPicPr>
          <p:nvPr>
            <p:ph sz="quarter" idx="10"/>
          </p:nvPr>
        </p:nvPicPr>
        <p:blipFill>
          <a:blip r:embed="rId4">
            <a:extLst>
              <a:ext uri="{28A0092B-C50C-407E-A947-70E740481C1C}">
                <a14:useLocalDpi xmlns:a14="http://schemas.microsoft.com/office/drawing/2010/main" val="0"/>
              </a:ext>
            </a:extLst>
          </a:blip>
          <a:stretch>
            <a:fillRect/>
          </a:stretch>
        </p:blipFill>
        <p:spPr>
          <a:xfrm>
            <a:off x="971370" y="1852365"/>
            <a:ext cx="3104529" cy="2069686"/>
          </a:xfrm>
        </p:spPr>
      </p:pic>
    </p:spTree>
    <p:extLst>
      <p:ext uri="{BB962C8B-B14F-4D97-AF65-F5344CB8AC3E}">
        <p14:creationId xmlns:p14="http://schemas.microsoft.com/office/powerpoint/2010/main" val="43146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C21BA8-8533-5BD1-B8E5-DC0F7B80AC56}"/>
              </a:ext>
            </a:extLst>
          </p:cNvPr>
          <p:cNvSpPr>
            <a:spLocks noGrp="1"/>
          </p:cNvSpPr>
          <p:nvPr>
            <p:ph type="body" sz="quarter" idx="13"/>
          </p:nvPr>
        </p:nvSpPr>
        <p:spPr>
          <a:xfrm>
            <a:off x="254001" y="3225593"/>
            <a:ext cx="4758265" cy="1770565"/>
          </a:xfrm>
        </p:spPr>
        <p:txBody>
          <a:bodyPr>
            <a:normAutofit/>
          </a:bodyPr>
          <a:lstStyle/>
          <a:p>
            <a:r>
              <a:rPr lang="hr-HR" sz="3400" b="1" dirty="0">
                <a:latin typeface="+mn-lt"/>
              </a:rPr>
              <a:t>OBRAZOVANJE PUTEM VAUČERA</a:t>
            </a:r>
          </a:p>
        </p:txBody>
      </p:sp>
      <p:pic>
        <p:nvPicPr>
          <p:cNvPr id="5" name="Picture Placeholder 5">
            <a:extLst>
              <a:ext uri="{FF2B5EF4-FFF2-40B4-BE49-F238E27FC236}">
                <a16:creationId xmlns:a16="http://schemas.microsoft.com/office/drawing/2014/main" id="{2648414B-3E5E-2BF8-9599-ED3FA9E68D70}"/>
              </a:ext>
            </a:extLst>
          </p:cNvPr>
          <p:cNvPicPr>
            <a:picLocks noGrp="1" noChangeAspect="1"/>
          </p:cNvPicPr>
          <p:nvPr>
            <p:ph type="pic" sz="quarter" idx="4294967295"/>
          </p:nvPr>
        </p:nvPicPr>
        <p:blipFill>
          <a:blip r:embed="rId2"/>
          <a:srcRect t="38253" b="38253"/>
          <a:stretch>
            <a:fillRect/>
          </a:stretch>
        </p:blipFill>
        <p:spPr>
          <a:xfrm>
            <a:off x="155858" y="193656"/>
            <a:ext cx="11747500" cy="1839912"/>
          </a:xfrm>
        </p:spPr>
      </p:pic>
      <p:pic>
        <p:nvPicPr>
          <p:cNvPr id="6" name="Graphic 5" descr="Bullseye outline">
            <a:extLst>
              <a:ext uri="{FF2B5EF4-FFF2-40B4-BE49-F238E27FC236}">
                <a16:creationId xmlns:a16="http://schemas.microsoft.com/office/drawing/2014/main" id="{E1E424AC-8F24-AF53-F2D5-7C452AE41B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77139" y="3163835"/>
            <a:ext cx="810402" cy="747344"/>
          </a:xfrm>
          <a:prstGeom prst="rect">
            <a:avLst/>
          </a:prstGeom>
        </p:spPr>
      </p:pic>
      <p:sp>
        <p:nvSpPr>
          <p:cNvPr id="8" name="TextBox 7">
            <a:extLst>
              <a:ext uri="{FF2B5EF4-FFF2-40B4-BE49-F238E27FC236}">
                <a16:creationId xmlns:a16="http://schemas.microsoft.com/office/drawing/2014/main" id="{F2541560-259C-2990-2211-5B3CA8D2EEAD}"/>
              </a:ext>
            </a:extLst>
          </p:cNvPr>
          <p:cNvSpPr txBox="1"/>
          <p:nvPr/>
        </p:nvSpPr>
        <p:spPr>
          <a:xfrm>
            <a:off x="6560184" y="3180561"/>
            <a:ext cx="4894472" cy="1323439"/>
          </a:xfrm>
          <a:prstGeom prst="rect">
            <a:avLst/>
          </a:prstGeom>
          <a:noFill/>
        </p:spPr>
        <p:txBody>
          <a:bodyPr wrap="square">
            <a:spAutoFit/>
          </a:bodyPr>
          <a:lstStyle/>
          <a:p>
            <a:pPr>
              <a:spcAft>
                <a:spcPts val="800"/>
              </a:spcAft>
            </a:pPr>
            <a:r>
              <a:rPr lang="hr-HR" sz="2000" dirty="0">
                <a:solidFill>
                  <a:srgbClr val="000000"/>
                </a:solidFill>
                <a:ea typeface="Times New Roman" panose="02020603050405020304" pitchFamily="18" charset="0"/>
                <a:cs typeface="Times New Roman" panose="02020603050405020304" pitchFamily="18" charset="0"/>
              </a:rPr>
              <a:t>osigurati svim nezaposlenim i zaposlenim osobama s navršenih 15 godina života stjecanje potrebnih vještina za razvoj karijere, zapošljavanje ili zadržavanje radnog mjesta</a:t>
            </a:r>
            <a:r>
              <a:rPr lang="hr-HR" sz="2000" b="1" dirty="0">
                <a:solidFill>
                  <a:srgbClr val="000000"/>
                </a:solidFill>
                <a:ea typeface="Times New Roman" panose="02020603050405020304" pitchFamily="18" charset="0"/>
                <a:cs typeface="Times New Roman" panose="02020603050405020304" pitchFamily="18" charset="0"/>
              </a:rPr>
              <a:t>.</a:t>
            </a:r>
          </a:p>
        </p:txBody>
      </p:sp>
      <p:pic>
        <p:nvPicPr>
          <p:cNvPr id="9" name="Graphic 8" descr="Daily calendar outline">
            <a:extLst>
              <a:ext uri="{FF2B5EF4-FFF2-40B4-BE49-F238E27FC236}">
                <a16:creationId xmlns:a16="http://schemas.microsoft.com/office/drawing/2014/main" id="{912237EE-321F-A26D-81B0-4763C61ADB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95051" y="2256846"/>
            <a:ext cx="747344" cy="747344"/>
          </a:xfrm>
          <a:prstGeom prst="rect">
            <a:avLst/>
          </a:prstGeom>
        </p:spPr>
      </p:pic>
      <p:sp>
        <p:nvSpPr>
          <p:cNvPr id="11" name="TextBox 10">
            <a:extLst>
              <a:ext uri="{FF2B5EF4-FFF2-40B4-BE49-F238E27FC236}">
                <a16:creationId xmlns:a16="http://schemas.microsoft.com/office/drawing/2014/main" id="{9E566F12-5C04-CDC3-7106-CEDFCE55D0E0}"/>
              </a:ext>
            </a:extLst>
          </p:cNvPr>
          <p:cNvSpPr txBox="1"/>
          <p:nvPr/>
        </p:nvSpPr>
        <p:spPr>
          <a:xfrm>
            <a:off x="6560184" y="2326417"/>
            <a:ext cx="4961908" cy="707886"/>
          </a:xfrm>
          <a:prstGeom prst="rect">
            <a:avLst/>
          </a:prstGeom>
          <a:noFill/>
        </p:spPr>
        <p:txBody>
          <a:bodyPr wrap="square">
            <a:spAutoFit/>
          </a:bodyPr>
          <a:lstStyle/>
          <a:p>
            <a:r>
              <a:rPr lang="hr-HR" sz="2000" b="1" kern="0" dirty="0">
                <a:latin typeface="Calibri" panose="020F0502020204030204" pitchFamily="34" charset="0"/>
                <a:ea typeface="ADLaM Display" panose="020F0502020204030204" pitchFamily="2" charset="0"/>
                <a:cs typeface="Calibri" panose="020F0502020204030204" pitchFamily="34" charset="0"/>
                <a:sym typeface="Arial"/>
              </a:rPr>
              <a:t>n</a:t>
            </a:r>
            <a:r>
              <a:rPr lang="hr-HR" sz="2000" b="1" kern="0" noProof="0" dirty="0">
                <a:latin typeface="Calibri" panose="020F0502020204030204" pitchFamily="34" charset="0"/>
                <a:ea typeface="ADLaM Display" panose="020F0502020204030204" pitchFamily="2" charset="0"/>
                <a:cs typeface="Calibri" panose="020F0502020204030204" pitchFamily="34" charset="0"/>
                <a:sym typeface="Arial"/>
              </a:rPr>
              <a:t>ajdulje  10 ili 12 mjeseci, </a:t>
            </a:r>
            <a:r>
              <a:rPr kumimoji="0" lang="hr-HR" sz="2000" i="0" u="none" strike="noStrike" kern="0" cap="none" spc="0" normalizeH="0" baseline="0" noProof="0" dirty="0">
                <a:ln>
                  <a:noFill/>
                </a:ln>
                <a:effectLst/>
                <a:uLnTx/>
                <a:uFillTx/>
                <a:latin typeface="Calibri" panose="020F0502020204030204" pitchFamily="34" charset="0"/>
                <a:ea typeface="ADLaM Display" panose="020F0502020204030204" pitchFamily="2" charset="0"/>
                <a:cs typeface="Calibri" panose="020F0502020204030204" pitchFamily="34" charset="0"/>
                <a:sym typeface="Arial"/>
              </a:rPr>
              <a:t>ovisno o vrsti obrazovanja</a:t>
            </a:r>
            <a:endParaRPr lang="hr-HR" sz="2000" dirty="0">
              <a:latin typeface="Calibri" panose="020F0502020204030204" pitchFamily="34" charset="0"/>
              <a:cs typeface="Calibri" panose="020F0502020204030204" pitchFamily="34" charset="0"/>
            </a:endParaRPr>
          </a:p>
        </p:txBody>
      </p:sp>
      <p:pic>
        <p:nvPicPr>
          <p:cNvPr id="14" name="Graphic 13" descr="Money outline">
            <a:extLst>
              <a:ext uri="{FF2B5EF4-FFF2-40B4-BE49-F238E27FC236}">
                <a16:creationId xmlns:a16="http://schemas.microsoft.com/office/drawing/2014/main" id="{F6D4C803-F008-1FE2-9597-5F55389B09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40197" y="4741738"/>
            <a:ext cx="747344" cy="747344"/>
          </a:xfrm>
          <a:prstGeom prst="rect">
            <a:avLst/>
          </a:prstGeom>
        </p:spPr>
      </p:pic>
      <p:sp>
        <p:nvSpPr>
          <p:cNvPr id="16" name="TextBox 15">
            <a:extLst>
              <a:ext uri="{FF2B5EF4-FFF2-40B4-BE49-F238E27FC236}">
                <a16:creationId xmlns:a16="http://schemas.microsoft.com/office/drawing/2014/main" id="{A3D51128-B273-8E17-CA23-7F6290B83B02}"/>
              </a:ext>
            </a:extLst>
          </p:cNvPr>
          <p:cNvSpPr txBox="1"/>
          <p:nvPr/>
        </p:nvSpPr>
        <p:spPr>
          <a:xfrm>
            <a:off x="6560184" y="4860272"/>
            <a:ext cx="4961908" cy="1631216"/>
          </a:xfrm>
          <a:prstGeom prst="rect">
            <a:avLst/>
          </a:prstGeom>
          <a:noFill/>
        </p:spPr>
        <p:txBody>
          <a:bodyPr wrap="square">
            <a:spAutoFit/>
          </a:bodyPr>
          <a:lstStyle/>
          <a:p>
            <a:pPr algn="just"/>
            <a:r>
              <a:rPr lang="pl-PL" sz="2000" dirty="0">
                <a:ea typeface="Times New Roman" panose="02020603050405020304" pitchFamily="18" charset="0"/>
                <a:cs typeface="Times New Roman" panose="02020603050405020304" pitchFamily="18" charset="0"/>
              </a:rPr>
              <a:t>točan iznos vaučera određuje se ovisno o obrazovnom sektoru ili podsektoru kojem pripada program, ukupnom radnom opterećenju za stjecanje kvalifikacije te satnici programa</a:t>
            </a:r>
            <a:endParaRPr lang="hr-HR" sz="2000" dirty="0"/>
          </a:p>
        </p:txBody>
      </p:sp>
    </p:spTree>
    <p:extLst>
      <p:ext uri="{BB962C8B-B14F-4D97-AF65-F5344CB8AC3E}">
        <p14:creationId xmlns:p14="http://schemas.microsoft.com/office/powerpoint/2010/main" val="2942229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201" y="313266"/>
            <a:ext cx="11199282" cy="676782"/>
          </a:xfrm>
        </p:spPr>
        <p:txBody>
          <a:bodyPr>
            <a:normAutofit/>
          </a:bodyPr>
          <a:lstStyle/>
          <a:p>
            <a:r>
              <a:rPr lang="hr-HR" sz="2000" b="1" dirty="0">
                <a:latin typeface="+mn-lt"/>
                <a:cs typeface="Arial" panose="020B0604020202020204" pitchFamily="34" charset="0"/>
              </a:rPr>
              <a:t>OBRAZOVANJE NEZAPOSLENIH OSOBA I OSTALIH TRAŽITELJA ZAPOSLENJA - VAUČERI ZA OBRAZOVANJE</a:t>
            </a:r>
            <a:endParaRPr lang="hr-HR" sz="2000" dirty="0">
              <a:latin typeface="+mn-lt"/>
              <a:cs typeface="Arial" panose="020B0604020202020204" pitchFamily="34" charset="0"/>
            </a:endParaRPr>
          </a:p>
        </p:txBody>
      </p:sp>
      <p:sp>
        <p:nvSpPr>
          <p:cNvPr id="3" name="Content Placeholder 2"/>
          <p:cNvSpPr>
            <a:spLocks noGrp="1"/>
          </p:cNvSpPr>
          <p:nvPr>
            <p:ph type="body" sz="quarter" idx="13"/>
          </p:nvPr>
        </p:nvSpPr>
        <p:spPr>
          <a:xfrm>
            <a:off x="382201" y="990048"/>
            <a:ext cx="11011183" cy="4385733"/>
          </a:xfrm>
        </p:spPr>
        <p:txBody>
          <a:bodyPr>
            <a:normAutofit fontScale="55000" lnSpcReduction="20000"/>
          </a:bodyPr>
          <a:lstStyle/>
          <a:p>
            <a:pPr lvl="0"/>
            <a:endParaRPr lang="hr-HR" sz="2900" dirty="0">
              <a:solidFill>
                <a:schemeClr val="tx1"/>
              </a:solidFill>
              <a:latin typeface="Arial" panose="020B0604020202020204" pitchFamily="34" charset="0"/>
              <a:cs typeface="Arial" panose="020B0604020202020204" pitchFamily="34" charset="0"/>
            </a:endParaRPr>
          </a:p>
          <a:p>
            <a:pPr lvl="0"/>
            <a:r>
              <a:rPr lang="hr-HR" sz="2900" dirty="0">
                <a:solidFill>
                  <a:schemeClr val="tx1"/>
                </a:solidFill>
                <a:latin typeface="+mn-lt"/>
                <a:cs typeface="Arial" panose="020B0604020202020204" pitchFamily="34" charset="0"/>
              </a:rPr>
              <a:t>Vaučer predstavlja financijski instrument dodjele javnih sredstava za obrazovanje odraslih.</a:t>
            </a:r>
          </a:p>
          <a:p>
            <a:pPr lvl="0"/>
            <a:r>
              <a:rPr lang="hr-HR" sz="2900" dirty="0">
                <a:solidFill>
                  <a:schemeClr val="tx1"/>
                </a:solidFill>
                <a:latin typeface="+mn-lt"/>
                <a:cs typeface="Arial" panose="020B0604020202020204" pitchFamily="34" charset="0"/>
              </a:rPr>
              <a:t>Korisnik sam bira obrazovni program i pružatelja obrazovanja.</a:t>
            </a:r>
            <a:br>
              <a:rPr lang="hr-HR" sz="2900" dirty="0">
                <a:solidFill>
                  <a:schemeClr val="tx1"/>
                </a:solidFill>
                <a:latin typeface="+mn-lt"/>
                <a:cs typeface="Arial" panose="020B0604020202020204" pitchFamily="34" charset="0"/>
              </a:rPr>
            </a:br>
            <a:endParaRPr lang="hr-HR" sz="2900" b="1" dirty="0">
              <a:solidFill>
                <a:schemeClr val="tx1"/>
              </a:solidFill>
              <a:latin typeface="+mn-lt"/>
              <a:cs typeface="Arial" panose="020B0604020202020204" pitchFamily="34" charset="0"/>
            </a:endParaRPr>
          </a:p>
          <a:p>
            <a:pPr lvl="0"/>
            <a:endParaRPr lang="hr-HR" sz="2900" b="1" dirty="0">
              <a:solidFill>
                <a:schemeClr val="tx1"/>
              </a:solidFill>
              <a:latin typeface="+mn-lt"/>
              <a:cs typeface="Arial" panose="020B0604020202020204" pitchFamily="34" charset="0"/>
            </a:endParaRPr>
          </a:p>
          <a:p>
            <a:pPr lvl="0"/>
            <a:r>
              <a:rPr lang="hr-HR" sz="2900" b="1" dirty="0">
                <a:solidFill>
                  <a:schemeClr val="tx1"/>
                </a:solidFill>
                <a:latin typeface="+mn-lt"/>
                <a:cs typeface="Arial" panose="020B0604020202020204" pitchFamily="34" charset="0"/>
              </a:rPr>
              <a:t>Korisnik vaučera ne može biti</a:t>
            </a:r>
            <a:r>
              <a:rPr lang="hr-HR" sz="2900" dirty="0">
                <a:solidFill>
                  <a:schemeClr val="tx1"/>
                </a:solidFill>
                <a:latin typeface="+mn-lt"/>
                <a:cs typeface="Arial" panose="020B0604020202020204" pitchFamily="34" charset="0"/>
              </a:rPr>
              <a:t>: </a:t>
            </a:r>
          </a:p>
          <a:p>
            <a:pPr lvl="0"/>
            <a:endParaRPr lang="hr-HR" sz="2900" dirty="0">
              <a:solidFill>
                <a:schemeClr val="tx1"/>
              </a:solidFill>
              <a:latin typeface="+mn-lt"/>
              <a:cs typeface="Arial" panose="020B0604020202020204" pitchFamily="34" charset="0"/>
            </a:endParaRPr>
          </a:p>
          <a:p>
            <a:pPr marL="285750" lvl="0" indent="-285750">
              <a:buFontTx/>
              <a:buChar char="-"/>
            </a:pPr>
            <a:r>
              <a:rPr lang="hr-HR" sz="2900" dirty="0">
                <a:solidFill>
                  <a:schemeClr val="tx1"/>
                </a:solidFill>
                <a:latin typeface="+mn-lt"/>
                <a:cs typeface="Arial" panose="020B0604020202020204" pitchFamily="34" charset="0"/>
              </a:rPr>
              <a:t>osoba koja se nalazi u sustavu redovitog odgoja i obrazovanja, </a:t>
            </a:r>
          </a:p>
          <a:p>
            <a:pPr marL="285750" lvl="0" indent="-285750">
              <a:buFontTx/>
              <a:buChar char="-"/>
            </a:pPr>
            <a:r>
              <a:rPr lang="hr-HR" sz="2900" dirty="0">
                <a:solidFill>
                  <a:schemeClr val="tx1"/>
                </a:solidFill>
                <a:latin typeface="+mn-lt"/>
                <a:cs typeface="Arial" panose="020B0604020202020204" pitchFamily="34" charset="0"/>
              </a:rPr>
              <a:t>osoba koja se nalazi u sustavu visokog obrazovanja i znanosti, </a:t>
            </a:r>
          </a:p>
          <a:p>
            <a:pPr marL="285750" lvl="0" indent="-285750">
              <a:buFontTx/>
              <a:buChar char="-"/>
            </a:pPr>
            <a:r>
              <a:rPr lang="hr-HR" sz="2900" dirty="0">
                <a:solidFill>
                  <a:schemeClr val="tx1"/>
                </a:solidFill>
                <a:latin typeface="+mn-lt"/>
                <a:cs typeface="Arial" panose="020B0604020202020204" pitchFamily="34" charset="0"/>
              </a:rPr>
              <a:t>osoba korisnik mirovine prema općem propisu kojim se uređuje mirovinsko osiguranje (osim korisnika mirovine koji ostvari pravo na invalidsku mirovinu zbog profesionalne nesposobnosti za rad odnosno korisnika mirovine koji ostvari pravo na invalidsku mirovinu zbog djelomičnog gubitka radne sposobnosti i korisnika obiteljske mirovine kojemu se ta mirovina ne isplaćuje), </a:t>
            </a:r>
          </a:p>
          <a:p>
            <a:pPr marL="285750" lvl="0" indent="-285750">
              <a:buFontTx/>
              <a:buChar char="-"/>
            </a:pPr>
            <a:r>
              <a:rPr lang="hr-HR" sz="2900" dirty="0">
                <a:solidFill>
                  <a:schemeClr val="tx1"/>
                </a:solidFill>
                <a:latin typeface="+mn-lt"/>
                <a:cs typeface="Arial" panose="020B0604020202020204" pitchFamily="34" charset="0"/>
              </a:rPr>
              <a:t>osoba strani radnik iz trećih zemalja</a:t>
            </a:r>
            <a:r>
              <a:rPr lang="hr-HR" sz="2900" baseline="30000" dirty="0">
                <a:solidFill>
                  <a:schemeClr val="tx1"/>
                </a:solidFill>
                <a:latin typeface="+mn-lt"/>
                <a:cs typeface="Arial" panose="020B0604020202020204" pitchFamily="34" charset="0"/>
              </a:rPr>
              <a:t> </a:t>
            </a:r>
            <a:r>
              <a:rPr lang="hr-HR" sz="2900" dirty="0">
                <a:solidFill>
                  <a:schemeClr val="tx1"/>
                </a:solidFill>
                <a:latin typeface="+mn-lt"/>
                <a:cs typeface="Arial" panose="020B0604020202020204" pitchFamily="34" charset="0"/>
              </a:rPr>
              <a:t>koja radi na području Republike Hrvatske na temelju izdane dozvole za boravak i rad ili potvrde o prijavi rada, </a:t>
            </a:r>
            <a:r>
              <a:rPr lang="hr-HR" sz="2900" u="sng" dirty="0">
                <a:solidFill>
                  <a:schemeClr val="tx1"/>
                </a:solidFill>
                <a:latin typeface="+mn-lt"/>
                <a:cs typeface="Arial" panose="020B0604020202020204" pitchFamily="34" charset="0"/>
              </a:rPr>
              <a:t>osim u svrhu uključivanja u program učenja hrvatskog kao stranog jezika</a:t>
            </a:r>
            <a:r>
              <a:rPr lang="hr-HR" sz="2900" dirty="0">
                <a:solidFill>
                  <a:schemeClr val="tx1"/>
                </a:solidFill>
                <a:latin typeface="+mn-lt"/>
                <a:cs typeface="Arial" panose="020B0604020202020204" pitchFamily="34" charset="0"/>
              </a:rPr>
              <a:t>, </a:t>
            </a:r>
          </a:p>
          <a:p>
            <a:pPr marL="285750" lvl="0" indent="-285750">
              <a:buFontTx/>
              <a:buChar char="-"/>
            </a:pPr>
            <a:r>
              <a:rPr lang="hr-HR" sz="2900" dirty="0">
                <a:solidFill>
                  <a:schemeClr val="tx1"/>
                </a:solidFill>
                <a:latin typeface="+mn-lt"/>
                <a:cs typeface="Arial" panose="020B0604020202020204" pitchFamily="34" charset="0"/>
              </a:rPr>
              <a:t>osoba koja je zaposlenik državne ili javne službe te sudjeluje ili je sudjelovala u uspostavi ili provedbi obrazovanja putem sustava vaučera.</a:t>
            </a:r>
          </a:p>
          <a:p>
            <a:endParaRPr lang="hr-HR" dirty="0"/>
          </a:p>
        </p:txBody>
      </p:sp>
    </p:spTree>
    <p:extLst>
      <p:ext uri="{BB962C8B-B14F-4D97-AF65-F5344CB8AC3E}">
        <p14:creationId xmlns:p14="http://schemas.microsoft.com/office/powerpoint/2010/main" val="174256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14274" y="313267"/>
            <a:ext cx="11335135" cy="1035857"/>
          </a:xfrm>
        </p:spPr>
        <p:txBody>
          <a:bodyPr>
            <a:normAutofit fontScale="90000"/>
          </a:bodyPr>
          <a:lstStyle/>
          <a:p>
            <a:br>
              <a:rPr lang="hr-HR" sz="2200" b="1" dirty="0">
                <a:solidFill>
                  <a:schemeClr val="tx1"/>
                </a:solidFill>
                <a:latin typeface="+mn-lt"/>
                <a:cs typeface="Arial" panose="020B0604020202020204" pitchFamily="34" charset="0"/>
              </a:rPr>
            </a:br>
            <a:r>
              <a:rPr lang="hr-HR" sz="2200" b="1" dirty="0">
                <a:solidFill>
                  <a:schemeClr val="tx1"/>
                </a:solidFill>
                <a:latin typeface="+mn-lt"/>
                <a:cs typeface="Arial" panose="020B0604020202020204" pitchFamily="34" charset="0"/>
              </a:rPr>
              <a:t>OBRAZOVANJE NEZAPOSLENIH OSOBA I OSTALIH TRAŽITELJA ZAPOSLENJA - VAUČERI ZA OBRAZOVANJE</a:t>
            </a:r>
            <a:br>
              <a:rPr lang="hr-HR" dirty="0">
                <a:solidFill>
                  <a:schemeClr val="tx1"/>
                </a:solidFill>
                <a:latin typeface="+mn-lt"/>
                <a:cs typeface="Arial" panose="020B0604020202020204" pitchFamily="34" charset="0"/>
              </a:rPr>
            </a:br>
            <a:endParaRPr lang="hr-HR" dirty="0">
              <a:solidFill>
                <a:schemeClr val="tx1"/>
              </a:solidFill>
              <a:latin typeface="+mn-lt"/>
            </a:endParaRPr>
          </a:p>
        </p:txBody>
      </p:sp>
      <p:sp>
        <p:nvSpPr>
          <p:cNvPr id="3" name="Content Placeholder 2"/>
          <p:cNvSpPr>
            <a:spLocks noGrp="1"/>
          </p:cNvSpPr>
          <p:nvPr>
            <p:ph type="body" sz="quarter" idx="13"/>
          </p:nvPr>
        </p:nvSpPr>
        <p:spPr>
          <a:xfrm>
            <a:off x="476251" y="1349124"/>
            <a:ext cx="11011183" cy="4111875"/>
          </a:xfrm>
        </p:spPr>
        <p:txBody>
          <a:bodyPr>
            <a:normAutofit fontScale="25000" lnSpcReduction="20000"/>
          </a:bodyPr>
          <a:lstStyle/>
          <a:p>
            <a:r>
              <a:rPr lang="hr-HR" sz="7200" dirty="0">
                <a:solidFill>
                  <a:schemeClr val="tx1"/>
                </a:solidFill>
                <a:latin typeface="+mn-lt"/>
                <a:cs typeface="Arial" panose="020B0604020202020204" pitchFamily="34" charset="0"/>
              </a:rPr>
              <a:t>Trošak programa obrazovanja u iznosu odobrenog vaučera isplaćuje se izravno odabranom pružatelju usluge obrazovanja.</a:t>
            </a:r>
          </a:p>
          <a:p>
            <a:endParaRPr lang="hr-HR" sz="7200" dirty="0">
              <a:solidFill>
                <a:schemeClr val="tx1"/>
              </a:solidFill>
              <a:latin typeface="+mn-lt"/>
              <a:cs typeface="Arial" panose="020B0604020202020204" pitchFamily="34" charset="0"/>
            </a:endParaRPr>
          </a:p>
          <a:p>
            <a:r>
              <a:rPr lang="hr-HR" sz="7200" dirty="0">
                <a:solidFill>
                  <a:schemeClr val="tx1"/>
                </a:solidFill>
                <a:latin typeface="+mn-lt"/>
                <a:cs typeface="Arial" panose="020B0604020202020204" pitchFamily="34" charset="0"/>
              </a:rPr>
              <a:t>U slučaju da je trošak programa obrazovanja veći od iznosa vaučera, postoji mogućnost da se razlika u visini iznosa podmiri od strane korisnika ili poslodavca.</a:t>
            </a:r>
          </a:p>
          <a:p>
            <a:endParaRPr lang="hr-HR" sz="7200" dirty="0">
              <a:solidFill>
                <a:schemeClr val="tx1"/>
              </a:solidFill>
              <a:latin typeface="+mn-lt"/>
              <a:cs typeface="Arial" panose="020B0604020202020204" pitchFamily="34" charset="0"/>
            </a:endParaRPr>
          </a:p>
          <a:p>
            <a:r>
              <a:rPr lang="hr-HR" sz="7200" dirty="0">
                <a:solidFill>
                  <a:schemeClr val="tx1"/>
                </a:solidFill>
                <a:latin typeface="+mn-lt"/>
                <a:cs typeface="Arial" panose="020B0604020202020204" pitchFamily="34" charset="0"/>
              </a:rPr>
              <a:t>Za programe učenja hrvatskog kao stranog jezika za strane radnike, određuje se obveza djelomičnog financiranja troška obrazovanja od strane poslodavca i to u iznosu od:</a:t>
            </a:r>
          </a:p>
          <a:p>
            <a:endParaRPr lang="hr-HR" sz="7200" dirty="0">
              <a:solidFill>
                <a:schemeClr val="tx1"/>
              </a:solidFill>
              <a:latin typeface="+mn-lt"/>
              <a:cs typeface="Arial" panose="020B0604020202020204" pitchFamily="34" charset="0"/>
            </a:endParaRPr>
          </a:p>
          <a:p>
            <a:pPr marL="742950" lvl="1" indent="-285750">
              <a:buFont typeface="Wingdings" panose="05000000000000000000" pitchFamily="2" charset="2"/>
              <a:buChar char="§"/>
            </a:pPr>
            <a:r>
              <a:rPr lang="hr-HR" sz="7200" dirty="0">
                <a:cs typeface="Arial" panose="020B0604020202020204" pitchFamily="34" charset="0"/>
              </a:rPr>
              <a:t>50% za osobu zaposlenu kod poslodavca koji zapošljava preko 250 radnika,</a:t>
            </a:r>
          </a:p>
          <a:p>
            <a:pPr marL="742950" lvl="1" indent="-285750">
              <a:buFont typeface="Wingdings" panose="05000000000000000000" pitchFamily="2" charset="2"/>
              <a:buChar char="§"/>
            </a:pPr>
            <a:r>
              <a:rPr lang="hr-HR" sz="7200" dirty="0">
                <a:cs typeface="Arial" panose="020B0604020202020204" pitchFamily="34" charset="0"/>
              </a:rPr>
              <a:t>40% za osobu zaposlenu kod poslodavca koji zapošljava do 250 radnika,</a:t>
            </a:r>
          </a:p>
          <a:p>
            <a:pPr marL="742950" lvl="1" indent="-285750">
              <a:buFont typeface="Wingdings" panose="05000000000000000000" pitchFamily="2" charset="2"/>
              <a:buChar char="§"/>
            </a:pPr>
            <a:r>
              <a:rPr lang="hr-HR" sz="7200" dirty="0">
                <a:cs typeface="Arial" panose="020B0604020202020204" pitchFamily="34" charset="0"/>
              </a:rPr>
              <a:t>30% za osobu zaposlenu kod poslodavca koji zapošljava do 50 radnika.</a:t>
            </a:r>
          </a:p>
          <a:p>
            <a:pPr marL="742950" lvl="1" indent="-285750">
              <a:buClr>
                <a:srgbClr val="C00000"/>
              </a:buClr>
              <a:buFont typeface="Wingdings" panose="05000000000000000000" pitchFamily="2" charset="2"/>
              <a:buChar char="§"/>
            </a:pPr>
            <a:endParaRPr lang="hr-HR" sz="7200" dirty="0">
              <a:cs typeface="Arial" panose="020B0604020202020204" pitchFamily="34" charset="0"/>
            </a:endParaRPr>
          </a:p>
          <a:p>
            <a:r>
              <a:rPr lang="hr-HR" sz="7200" dirty="0">
                <a:solidFill>
                  <a:schemeClr val="tx1"/>
                </a:solidFill>
                <a:latin typeface="+mn-lt"/>
                <a:cs typeface="Arial" panose="020B0604020202020204" pitchFamily="34" charset="0"/>
              </a:rPr>
              <a:t>Programi učenja hrvatskog kao stranog jezika provode se u trajanju od najmanje </a:t>
            </a:r>
            <a:r>
              <a:rPr lang="hr-HR" sz="7200" b="1" dirty="0">
                <a:solidFill>
                  <a:schemeClr val="tx1"/>
                </a:solidFill>
                <a:latin typeface="+mn-lt"/>
                <a:cs typeface="Arial" panose="020B0604020202020204" pitchFamily="34" charset="0"/>
              </a:rPr>
              <a:t>70 sati</a:t>
            </a:r>
            <a:r>
              <a:rPr lang="hr-HR" sz="7200" dirty="0">
                <a:solidFill>
                  <a:schemeClr val="tx1"/>
                </a:solidFill>
                <a:latin typeface="+mn-lt"/>
                <a:cs typeface="Arial" panose="020B0604020202020204" pitchFamily="34" charset="0"/>
              </a:rPr>
              <a:t>, s razdobljem provedbe ne duljim od 1/3 vremena potrebnog za provedbu programa određenog na temelju satnice.</a:t>
            </a:r>
          </a:p>
          <a:p>
            <a:endParaRPr lang="hr-HR" dirty="0">
              <a:solidFill>
                <a:schemeClr val="tx1"/>
              </a:solidFill>
              <a:latin typeface="+mn-lt"/>
            </a:endParaRPr>
          </a:p>
        </p:txBody>
      </p:sp>
    </p:spTree>
    <p:extLst>
      <p:ext uri="{BB962C8B-B14F-4D97-AF65-F5344CB8AC3E}">
        <p14:creationId xmlns:p14="http://schemas.microsoft.com/office/powerpoint/2010/main" val="96458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76637" y="247317"/>
            <a:ext cx="11283563" cy="1051008"/>
          </a:xfrm>
        </p:spPr>
        <p:txBody>
          <a:bodyPr>
            <a:normAutofit fontScale="90000"/>
          </a:bodyPr>
          <a:lstStyle/>
          <a:p>
            <a:br>
              <a:rPr lang="hr-HR" sz="2200" b="1" dirty="0">
                <a:latin typeface="Arial" panose="020B0604020202020204" pitchFamily="34" charset="0"/>
                <a:cs typeface="Arial" panose="020B0604020202020204" pitchFamily="34" charset="0"/>
              </a:rPr>
            </a:br>
            <a:r>
              <a:rPr lang="hr-HR" sz="2200" b="1" dirty="0">
                <a:solidFill>
                  <a:schemeClr val="tx1"/>
                </a:solidFill>
                <a:latin typeface="+mn-lt"/>
                <a:cs typeface="Arial" panose="020B0604020202020204" pitchFamily="34" charset="0"/>
              </a:rPr>
              <a:t>OBRAZOVANJE NEZAPOSLENIH OSOBA I OSTALIH TRAŽITELJA ZAPOSLENJA - VAUČERI ZA OBRAZOVANJE</a:t>
            </a:r>
            <a:br>
              <a:rPr lang="hr-HR" dirty="0">
                <a:cs typeface="Arial" panose="020B0604020202020204" pitchFamily="34" charset="0"/>
              </a:rPr>
            </a:br>
            <a:endParaRPr lang="hr-HR" dirty="0"/>
          </a:p>
        </p:txBody>
      </p:sp>
      <p:sp>
        <p:nvSpPr>
          <p:cNvPr id="3" name="Content Placeholder 2"/>
          <p:cNvSpPr>
            <a:spLocks noGrp="1"/>
          </p:cNvSpPr>
          <p:nvPr>
            <p:ph type="body" sz="quarter" idx="13"/>
          </p:nvPr>
        </p:nvSpPr>
        <p:spPr>
          <a:xfrm>
            <a:off x="476637" y="948267"/>
            <a:ext cx="11011183" cy="2362200"/>
          </a:xfrm>
        </p:spPr>
        <p:txBody>
          <a:bodyPr>
            <a:normAutofit/>
          </a:bodyPr>
          <a:lstStyle/>
          <a:p>
            <a:pPr marL="454768" lvl="1" indent="0">
              <a:buClr>
                <a:srgbClr val="D12027"/>
              </a:buClr>
              <a:buNone/>
            </a:pPr>
            <a:endParaRPr lang="hr-HR" sz="1500" dirty="0">
              <a:solidFill>
                <a:srgbClr val="FF0000"/>
              </a:solidFill>
            </a:endParaRPr>
          </a:p>
          <a:p>
            <a:pPr marL="683962" lvl="1" indent="-229194">
              <a:buClr>
                <a:srgbClr val="D12027"/>
              </a:buClr>
              <a:buFont typeface="Wingdings" panose="05000000000000000000" pitchFamily="2" charset="2"/>
              <a:buChar char="§"/>
            </a:pPr>
            <a:endParaRPr lang="hr-HR" sz="1500" dirty="0">
              <a:solidFill>
                <a:srgbClr val="FF0000"/>
              </a:solidFill>
            </a:endParaRPr>
          </a:p>
          <a:p>
            <a:r>
              <a:rPr lang="hr-HR" sz="2000" dirty="0">
                <a:solidFill>
                  <a:schemeClr val="tx1"/>
                </a:solidFill>
                <a:latin typeface="+mn-lt"/>
                <a:cs typeface="Arial" panose="020B0604020202020204" pitchFamily="34" charset="0"/>
              </a:rPr>
              <a:t>Vaučer za obrazovanje ne može se dodijeliti osobi koja je već koristila vaučer odnosno osobi kojoj je financirano obrazovanje kroz jednu od obrazovnih mjera aktivne politike zapošljavanja od 2022. godine nadalje.</a:t>
            </a:r>
          </a:p>
          <a:p>
            <a:r>
              <a:rPr lang="hr-HR" sz="2000" dirty="0">
                <a:solidFill>
                  <a:schemeClr val="tx1"/>
                </a:solidFill>
                <a:latin typeface="+mn-lt"/>
                <a:cs typeface="Arial" panose="020B0604020202020204" pitchFamily="34" charset="0"/>
              </a:rPr>
              <a:t>Iznimno, vaučer se može dodijeliti osobi koja je kao korisnik programa Posao+ bila uključena u obrazovanje kroz jednu od obrazovnih mjera aktivne politike zapošljavanja.</a:t>
            </a:r>
          </a:p>
          <a:p>
            <a:endParaRPr lang="hr-H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0141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76637" y="0"/>
            <a:ext cx="11283563" cy="1051008"/>
          </a:xfrm>
        </p:spPr>
        <p:txBody>
          <a:bodyPr>
            <a:normAutofit fontScale="90000"/>
          </a:bodyPr>
          <a:lstStyle/>
          <a:p>
            <a:br>
              <a:rPr lang="hr-HR" sz="2200" b="1" dirty="0">
                <a:latin typeface="Arial" panose="020B0604020202020204" pitchFamily="34" charset="0"/>
                <a:cs typeface="Arial" panose="020B0604020202020204" pitchFamily="34" charset="0"/>
              </a:rPr>
            </a:br>
            <a:r>
              <a:rPr lang="hr-HR" sz="2200" b="1" dirty="0">
                <a:solidFill>
                  <a:schemeClr val="tx1"/>
                </a:solidFill>
                <a:latin typeface="+mn-lt"/>
                <a:cs typeface="Arial" panose="020B0604020202020204" pitchFamily="34" charset="0"/>
              </a:rPr>
              <a:t>OBRAZOVANJE NEZAPOSLENIH OSOBA I OSTALIH TRAŽITELJA ZAPOSLENJA - VAUČERI ZA OBRAZOVANJE</a:t>
            </a:r>
            <a:br>
              <a:rPr lang="hr-HR" dirty="0">
                <a:cs typeface="Arial" panose="020B0604020202020204" pitchFamily="34" charset="0"/>
              </a:rPr>
            </a:br>
            <a:endParaRPr lang="hr-HR" dirty="0"/>
          </a:p>
        </p:txBody>
      </p:sp>
      <p:sp>
        <p:nvSpPr>
          <p:cNvPr id="3" name="Content Placeholder 2"/>
          <p:cNvSpPr>
            <a:spLocks noGrp="1"/>
          </p:cNvSpPr>
          <p:nvPr>
            <p:ph type="body" sz="quarter" idx="13"/>
          </p:nvPr>
        </p:nvSpPr>
        <p:spPr>
          <a:xfrm>
            <a:off x="476637" y="702733"/>
            <a:ext cx="11122696" cy="5003799"/>
          </a:xfrm>
        </p:spPr>
        <p:txBody>
          <a:bodyPr>
            <a:normAutofit fontScale="25000" lnSpcReduction="20000"/>
          </a:bodyPr>
          <a:lstStyle/>
          <a:p>
            <a:pPr marL="454768" lvl="1" indent="0">
              <a:buClr>
                <a:srgbClr val="D12027"/>
              </a:buClr>
              <a:buNone/>
            </a:pPr>
            <a:endParaRPr lang="hr-HR" sz="1500" dirty="0">
              <a:solidFill>
                <a:srgbClr val="FF0000"/>
              </a:solidFill>
            </a:endParaRPr>
          </a:p>
          <a:p>
            <a:pPr marL="683962" lvl="1" indent="-229194">
              <a:buClr>
                <a:srgbClr val="D12027"/>
              </a:buClr>
              <a:buFont typeface="Wingdings" panose="05000000000000000000" pitchFamily="2" charset="2"/>
              <a:buChar char="§"/>
            </a:pPr>
            <a:endParaRPr lang="hr-HR" sz="1500" dirty="0">
              <a:solidFill>
                <a:srgbClr val="FF0000"/>
              </a:solidFill>
            </a:endParaRPr>
          </a:p>
          <a:p>
            <a:r>
              <a:rPr lang="hr-HR" sz="7200" dirty="0">
                <a:solidFill>
                  <a:schemeClr val="tx1"/>
                </a:solidFill>
                <a:latin typeface="+mn-lt"/>
                <a:cs typeface="Arial" panose="020B0604020202020204" pitchFamily="34" charset="0"/>
              </a:rPr>
              <a:t>Na dan 30.1.2025. na razini RH 231 obrazovna ustanova nudila je ukupno 1.920 programa obrazovanja:</a:t>
            </a:r>
          </a:p>
          <a:p>
            <a:pPr lvl="1">
              <a:buFont typeface="Wingdings" panose="05000000000000000000" pitchFamily="2" charset="2"/>
              <a:buChar char="§"/>
            </a:pPr>
            <a:r>
              <a:rPr lang="hr-HR" sz="7200" dirty="0">
                <a:latin typeface="+mn-lt"/>
                <a:cs typeface="Arial" panose="020B0604020202020204" pitchFamily="34" charset="0"/>
              </a:rPr>
              <a:t>530 za stjecanje digitalnih</a:t>
            </a:r>
          </a:p>
          <a:p>
            <a:pPr lvl="1">
              <a:buFont typeface="Wingdings" panose="05000000000000000000" pitchFamily="2" charset="2"/>
              <a:buChar char="§"/>
            </a:pPr>
            <a:r>
              <a:rPr lang="hr-HR" sz="7200" dirty="0">
                <a:latin typeface="+mn-lt"/>
                <a:cs typeface="Arial" panose="020B0604020202020204" pitchFamily="34" charset="0"/>
              </a:rPr>
              <a:t>577 za stjecanje zelenih vještina</a:t>
            </a:r>
          </a:p>
          <a:p>
            <a:pPr lvl="1">
              <a:buFont typeface="Wingdings" panose="05000000000000000000" pitchFamily="2" charset="2"/>
              <a:buChar char="§"/>
            </a:pPr>
            <a:r>
              <a:rPr lang="hr-HR" sz="7200" dirty="0">
                <a:latin typeface="+mn-lt"/>
                <a:cs typeface="Arial" panose="020B0604020202020204" pitchFamily="34" charset="0"/>
              </a:rPr>
              <a:t>813 za stjecanje općih vještina </a:t>
            </a:r>
          </a:p>
          <a:p>
            <a:r>
              <a:rPr lang="hr-HR" sz="7200" dirty="0">
                <a:solidFill>
                  <a:schemeClr val="tx1"/>
                </a:solidFill>
                <a:latin typeface="+mn-lt"/>
                <a:cs typeface="Arial" panose="020B0604020202020204" pitchFamily="34" charset="0"/>
              </a:rPr>
              <a:t>Ukupno se u RH provodi 326 različitih obrazovnih programa. Više obrazovnih ustanova može nuditi istovrsan obrazovni program.</a:t>
            </a:r>
          </a:p>
          <a:p>
            <a:endParaRPr lang="hr-HR" sz="7200" dirty="0">
              <a:solidFill>
                <a:schemeClr val="tx1"/>
              </a:solidFill>
              <a:latin typeface="+mn-lt"/>
              <a:cs typeface="Arial" panose="020B0604020202020204" pitchFamily="34" charset="0"/>
            </a:endParaRPr>
          </a:p>
          <a:p>
            <a:r>
              <a:rPr lang="hr-HR" sz="7200" dirty="0">
                <a:solidFill>
                  <a:schemeClr val="tx1"/>
                </a:solidFill>
                <a:latin typeface="+mn-lt"/>
                <a:cs typeface="Arial" panose="020B0604020202020204" pitchFamily="34" charset="0"/>
              </a:rPr>
              <a:t>Na području Primorsko-goranske županije provodi se 185 obrazovnih programa </a:t>
            </a:r>
          </a:p>
          <a:p>
            <a:pPr lvl="1">
              <a:buFont typeface="Wingdings" panose="05000000000000000000" pitchFamily="2" charset="2"/>
              <a:buChar char="§"/>
            </a:pPr>
            <a:r>
              <a:rPr lang="hr-HR" sz="7200" dirty="0">
                <a:solidFill>
                  <a:schemeClr val="tx1"/>
                </a:solidFill>
                <a:latin typeface="+mn-lt"/>
                <a:cs typeface="Arial" panose="020B0604020202020204" pitchFamily="34" charset="0"/>
              </a:rPr>
              <a:t>67 za stjecanje digitalnih vještina</a:t>
            </a:r>
          </a:p>
          <a:p>
            <a:pPr lvl="1">
              <a:buFont typeface="Wingdings" panose="05000000000000000000" pitchFamily="2" charset="2"/>
              <a:buChar char="§"/>
            </a:pPr>
            <a:r>
              <a:rPr lang="hr-HR" sz="7200" dirty="0">
                <a:solidFill>
                  <a:schemeClr val="tx1"/>
                </a:solidFill>
                <a:latin typeface="+mn-lt"/>
                <a:cs typeface="Arial" panose="020B0604020202020204" pitchFamily="34" charset="0"/>
              </a:rPr>
              <a:t>48 za stjecanje zelenih vještina</a:t>
            </a:r>
          </a:p>
          <a:p>
            <a:pPr lvl="1">
              <a:buFont typeface="Wingdings" panose="05000000000000000000" pitchFamily="2" charset="2"/>
              <a:buChar char="§"/>
            </a:pPr>
            <a:r>
              <a:rPr lang="hr-HR" sz="7200" dirty="0">
                <a:solidFill>
                  <a:schemeClr val="tx1"/>
                </a:solidFill>
                <a:latin typeface="+mn-lt"/>
                <a:cs typeface="Arial" panose="020B0604020202020204" pitchFamily="34" charset="0"/>
              </a:rPr>
              <a:t>70 za stjecanje općih vještina</a:t>
            </a:r>
            <a:endParaRPr lang="hr-HR" sz="8000" dirty="0">
              <a:latin typeface="+mn-lt"/>
              <a:cs typeface="Arial" panose="020B0604020202020204" pitchFamily="34" charset="0"/>
            </a:endParaRPr>
          </a:p>
          <a:p>
            <a:endParaRPr lang="hr-HR" sz="7200" dirty="0">
              <a:latin typeface="+mn-lt"/>
              <a:cs typeface="Arial" panose="020B0604020202020204" pitchFamily="34" charset="0"/>
            </a:endParaRPr>
          </a:p>
          <a:p>
            <a:r>
              <a:rPr lang="hr-HR" sz="7200" dirty="0">
                <a:solidFill>
                  <a:schemeClr val="tx1"/>
                </a:solidFill>
                <a:latin typeface="+mn-lt"/>
                <a:cs typeface="Arial" panose="020B0604020202020204" pitchFamily="34" charset="0"/>
              </a:rPr>
              <a:t>U obrazovanje je na razini RH trenutačno uključeno 3.797 korisnika, a 15.507 korisnika završilo je obrazovanje te im je izdano uvjerenje/potvrda o stečenim kompetencijama.</a:t>
            </a:r>
          </a:p>
          <a:p>
            <a:r>
              <a:rPr lang="hr-HR" sz="7200" dirty="0">
                <a:solidFill>
                  <a:schemeClr val="tx1"/>
                </a:solidFill>
                <a:latin typeface="+mn-lt"/>
                <a:cs typeface="Arial" panose="020B0604020202020204" pitchFamily="34" charset="0"/>
              </a:rPr>
              <a:t>Većina zahtjeva podnesena je za dodjelu vaučera za obrazovanje kojim se stječu digitalne vještine (77%).</a:t>
            </a:r>
          </a:p>
          <a:p>
            <a:r>
              <a:rPr lang="hr-HR" sz="7200" dirty="0">
                <a:solidFill>
                  <a:schemeClr val="tx1"/>
                </a:solidFill>
                <a:latin typeface="+mn-lt"/>
                <a:cs typeface="Arial" panose="020B0604020202020204" pitchFamily="34" charset="0"/>
              </a:rPr>
              <a:t>68% korisnika vaučera su zaposlene osobe, a 32% su osobe iz evidencije HZZ-a ili neaktivni na tržištu rada. </a:t>
            </a:r>
          </a:p>
          <a:p>
            <a:r>
              <a:rPr lang="hr-HR" sz="7200" dirty="0">
                <a:solidFill>
                  <a:schemeClr val="tx1"/>
                </a:solidFill>
                <a:latin typeface="+mn-lt"/>
                <a:cs typeface="Arial" panose="020B0604020202020204" pitchFamily="34" charset="0"/>
              </a:rPr>
              <a:t>Kod neaktvnih na tržištu rada, NEET korisnika (mladi do 29 godina izvan rada ili školovanja) je 11%. </a:t>
            </a:r>
          </a:p>
          <a:p>
            <a:endParaRPr lang="hr-HR" sz="2000" dirty="0">
              <a:latin typeface="+mn-lt"/>
              <a:cs typeface="Arial" panose="020B0604020202020204" pitchFamily="34" charset="0"/>
            </a:endParaRPr>
          </a:p>
        </p:txBody>
      </p:sp>
    </p:spTree>
    <p:extLst>
      <p:ext uri="{BB962C8B-B14F-4D97-AF65-F5344CB8AC3E}">
        <p14:creationId xmlns:p14="http://schemas.microsoft.com/office/powerpoint/2010/main" val="367780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A9060-10FA-682E-D27F-60E832E9AA27}"/>
              </a:ext>
            </a:extLst>
          </p:cNvPr>
          <p:cNvSpPr>
            <a:spLocks noGrp="1"/>
          </p:cNvSpPr>
          <p:nvPr>
            <p:ph type="title"/>
          </p:nvPr>
        </p:nvSpPr>
        <p:spPr>
          <a:xfrm>
            <a:off x="704250" y="3976099"/>
            <a:ext cx="6076693" cy="2409757"/>
          </a:xfrm>
        </p:spPr>
        <p:txBody>
          <a:bodyPr>
            <a:normAutofit fontScale="90000"/>
          </a:bodyPr>
          <a:lstStyle/>
          <a:p>
            <a:r>
              <a:rPr lang="hr-HR" dirty="0">
                <a:latin typeface="Bahnschrift Condensed" panose="020B0502040204020203" pitchFamily="34" charset="0"/>
              </a:rPr>
              <a:t>Hvala na pozornosti!</a:t>
            </a:r>
          </a:p>
        </p:txBody>
      </p:sp>
    </p:spTree>
    <p:extLst>
      <p:ext uri="{BB962C8B-B14F-4D97-AF65-F5344CB8AC3E}">
        <p14:creationId xmlns:p14="http://schemas.microsoft.com/office/powerpoint/2010/main" val="181352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CF47487-78C3-2D36-129C-2F7B302E725A}"/>
              </a:ext>
            </a:extLst>
          </p:cNvPr>
          <p:cNvSpPr>
            <a:spLocks noGrp="1"/>
          </p:cNvSpPr>
          <p:nvPr>
            <p:ph type="body" sz="quarter" idx="13"/>
          </p:nvPr>
        </p:nvSpPr>
        <p:spPr>
          <a:xfrm>
            <a:off x="512779" y="2665241"/>
            <a:ext cx="3323725" cy="3942725"/>
          </a:xfrm>
        </p:spPr>
        <p:txBody>
          <a:bodyPr/>
          <a:lstStyle/>
          <a:p>
            <a:r>
              <a:rPr lang="hr-HR" sz="6600" u="sng" dirty="0">
                <a:latin typeface="Calibri" panose="020F0502020204030204" pitchFamily="34" charset="0"/>
                <a:cs typeface="Calibri" panose="020F0502020204030204" pitchFamily="34" charset="0"/>
              </a:rPr>
              <a:t>MAPZ  </a:t>
            </a:r>
            <a:br>
              <a:rPr lang="hr-HR" sz="6600" u="sng" dirty="0">
                <a:latin typeface="Calibri" panose="020F0502020204030204" pitchFamily="34" charset="0"/>
                <a:cs typeface="Calibri" panose="020F0502020204030204" pitchFamily="34" charset="0"/>
              </a:rPr>
            </a:br>
            <a:r>
              <a:rPr lang="hr-HR" sz="6600" u="sng" dirty="0">
                <a:latin typeface="Calibri" panose="020F0502020204030204" pitchFamily="34" charset="0"/>
                <a:cs typeface="Calibri" panose="020F0502020204030204" pitchFamily="34" charset="0"/>
              </a:rPr>
              <a:t>U 2025.</a:t>
            </a:r>
          </a:p>
          <a:p>
            <a:r>
              <a:rPr lang="hr-HR" sz="6600" u="sng" dirty="0">
                <a:latin typeface="Calibri" panose="020F0502020204030204" pitchFamily="34" charset="0"/>
                <a:cs typeface="Calibri" panose="020F0502020204030204" pitchFamily="34" charset="0"/>
              </a:rPr>
              <a:t>GODINI</a:t>
            </a:r>
          </a:p>
        </p:txBody>
      </p:sp>
      <p:sp>
        <p:nvSpPr>
          <p:cNvPr id="4" name="Content Placeholder 3">
            <a:extLst>
              <a:ext uri="{FF2B5EF4-FFF2-40B4-BE49-F238E27FC236}">
                <a16:creationId xmlns:a16="http://schemas.microsoft.com/office/drawing/2014/main" id="{21B54AFE-E57B-9C07-BC55-CD0F4DA52456}"/>
              </a:ext>
            </a:extLst>
          </p:cNvPr>
          <p:cNvSpPr>
            <a:spLocks noGrp="1"/>
          </p:cNvSpPr>
          <p:nvPr>
            <p:ph sz="half" idx="1"/>
          </p:nvPr>
        </p:nvSpPr>
        <p:spPr>
          <a:xfrm>
            <a:off x="3995530" y="2415209"/>
            <a:ext cx="7983745" cy="4442791"/>
          </a:xfrm>
        </p:spPr>
        <p:txBody>
          <a:bodyPr>
            <a:normAutofit fontScale="77500" lnSpcReduction="20000"/>
          </a:bodyPr>
          <a:lstStyle/>
          <a:p>
            <a:pPr marL="457200" lvl="0" indent="-457200" algn="just" defTabSz="457200">
              <a:lnSpc>
                <a:spcPct val="100000"/>
              </a:lnSpc>
              <a:spcBef>
                <a:spcPts val="0"/>
              </a:spcBef>
              <a:spcAft>
                <a:spcPts val="800"/>
              </a:spcAft>
              <a:buClr>
                <a:srgbClr val="2794BF"/>
              </a:buClr>
              <a:buFont typeface="Wingdings" panose="05000000000000000000" pitchFamily="2" charset="2"/>
              <a:buChar char="§"/>
              <a:defRPr/>
            </a:pPr>
            <a:r>
              <a:rPr lang="hr-HR" sz="2900" dirty="0">
                <a:solidFill>
                  <a:schemeClr val="bg2">
                    <a:lumMod val="10000"/>
                  </a:schemeClr>
                </a:solidFill>
                <a:latin typeface="Calibri" panose="020F0502020204030204" pitchFamily="34" charset="0"/>
                <a:cs typeface="Calibri" panose="020F0502020204030204" pitchFamily="34" charset="0"/>
              </a:rPr>
              <a:t>Potpore za </a:t>
            </a:r>
            <a:r>
              <a:rPr lang="hr-HR" sz="2900" b="1" dirty="0">
                <a:solidFill>
                  <a:schemeClr val="bg2">
                    <a:lumMod val="10000"/>
                  </a:schemeClr>
                </a:solidFill>
                <a:latin typeface="Calibri" panose="020F0502020204030204" pitchFamily="34" charset="0"/>
                <a:cs typeface="Calibri" panose="020F0502020204030204" pitchFamily="34" charset="0"/>
              </a:rPr>
              <a:t>zapošljavanje</a:t>
            </a:r>
            <a:r>
              <a:rPr lang="hr-HR" sz="2900" dirty="0">
                <a:solidFill>
                  <a:schemeClr val="bg2">
                    <a:lumMod val="10000"/>
                  </a:schemeClr>
                </a:solidFill>
                <a:latin typeface="Calibri" panose="020F0502020204030204" pitchFamily="34" charset="0"/>
                <a:cs typeface="Calibri" panose="020F0502020204030204" pitchFamily="34" charset="0"/>
              </a:rPr>
              <a:t> </a:t>
            </a:r>
            <a:r>
              <a:rPr lang="hr-HR" sz="2900" i="1" dirty="0">
                <a:solidFill>
                  <a:schemeClr val="bg2">
                    <a:lumMod val="10000"/>
                  </a:schemeClr>
                </a:solidFill>
                <a:latin typeface="Calibri" panose="020F0502020204030204" pitchFamily="34" charset="0"/>
                <a:cs typeface="Calibri" panose="020F0502020204030204" pitchFamily="34" charset="0"/>
              </a:rPr>
              <a:t>(redovna ili zeleno/digitalno)</a:t>
            </a:r>
          </a:p>
          <a:p>
            <a:pPr marL="457200" lvl="0" indent="-457200" algn="just" defTabSz="457200">
              <a:lnSpc>
                <a:spcPct val="100000"/>
              </a:lnSpc>
              <a:spcBef>
                <a:spcPts val="0"/>
              </a:spcBef>
              <a:spcAft>
                <a:spcPts val="800"/>
              </a:spcAft>
              <a:buClr>
                <a:srgbClr val="2794BF"/>
              </a:buClr>
              <a:buFont typeface="Wingdings" panose="05000000000000000000" pitchFamily="2" charset="2"/>
              <a:buChar char="§"/>
              <a:defRPr/>
            </a:pPr>
            <a:r>
              <a:rPr lang="hr-HR" sz="2900" dirty="0">
                <a:solidFill>
                  <a:schemeClr val="bg2">
                    <a:lumMod val="10000"/>
                  </a:schemeClr>
                </a:solidFill>
                <a:latin typeface="Calibri" panose="020F0502020204030204" pitchFamily="34" charset="0"/>
                <a:cs typeface="Calibri" panose="020F0502020204030204" pitchFamily="34" charset="0"/>
              </a:rPr>
              <a:t>Potpore za </a:t>
            </a:r>
            <a:r>
              <a:rPr lang="hr-HR" sz="2900" b="1" dirty="0">
                <a:solidFill>
                  <a:schemeClr val="bg2">
                    <a:lumMod val="10000"/>
                  </a:schemeClr>
                </a:solidFill>
                <a:latin typeface="Calibri" panose="020F0502020204030204" pitchFamily="34" charset="0"/>
                <a:cs typeface="Calibri" panose="020F0502020204030204" pitchFamily="34" charset="0"/>
              </a:rPr>
              <a:t>zapošljavanje osoba uključenih u Program Posao+</a:t>
            </a:r>
          </a:p>
          <a:p>
            <a:pPr marL="457200" lvl="0" indent="-457200" algn="just" defTabSz="457200">
              <a:lnSpc>
                <a:spcPct val="100000"/>
              </a:lnSpc>
              <a:spcBef>
                <a:spcPts val="0"/>
              </a:spcBef>
              <a:spcAft>
                <a:spcPts val="800"/>
              </a:spcAft>
              <a:buClr>
                <a:srgbClr val="2794BF"/>
              </a:buClr>
              <a:buFont typeface="Wingdings" panose="05000000000000000000" pitchFamily="2" charset="2"/>
              <a:buChar char="§"/>
              <a:defRPr/>
            </a:pPr>
            <a:r>
              <a:rPr lang="hr-HR" sz="2900" dirty="0">
                <a:solidFill>
                  <a:schemeClr val="bg2">
                    <a:lumMod val="10000"/>
                  </a:schemeClr>
                </a:solidFill>
                <a:latin typeface="Calibri" panose="020F0502020204030204" pitchFamily="34" charset="0"/>
                <a:cs typeface="Calibri" panose="020F0502020204030204" pitchFamily="34" charset="0"/>
              </a:rPr>
              <a:t>Potpore za </a:t>
            </a:r>
            <a:r>
              <a:rPr lang="hr-HR" sz="2900" b="1" dirty="0">
                <a:solidFill>
                  <a:schemeClr val="bg2">
                    <a:lumMod val="10000"/>
                  </a:schemeClr>
                </a:solidFill>
                <a:latin typeface="Calibri" panose="020F0502020204030204" pitchFamily="34" charset="0"/>
                <a:cs typeface="Calibri" panose="020F0502020204030204" pitchFamily="34" charset="0"/>
              </a:rPr>
              <a:t>pripravništvo i mlade </a:t>
            </a:r>
            <a:r>
              <a:rPr lang="hr-HR" sz="2900" i="1" dirty="0">
                <a:solidFill>
                  <a:schemeClr val="bg2">
                    <a:lumMod val="10000"/>
                  </a:schemeClr>
                </a:solidFill>
                <a:latin typeface="Calibri" panose="020F0502020204030204" pitchFamily="34" charset="0"/>
                <a:cs typeface="Calibri" panose="020F0502020204030204" pitchFamily="34" charset="0"/>
              </a:rPr>
              <a:t>(redovna ili zeleno/digitalno)</a:t>
            </a:r>
          </a:p>
          <a:p>
            <a:pPr marL="457200" lvl="0" indent="-457200" algn="just" defTabSz="457200">
              <a:lnSpc>
                <a:spcPct val="100000"/>
              </a:lnSpc>
              <a:spcBef>
                <a:spcPts val="0"/>
              </a:spcBef>
              <a:spcAft>
                <a:spcPts val="800"/>
              </a:spcAft>
              <a:buClr>
                <a:srgbClr val="2794BF"/>
              </a:buClr>
              <a:buFont typeface="Wingdings" panose="05000000000000000000" pitchFamily="2" charset="2"/>
              <a:buChar char="§"/>
              <a:defRPr/>
            </a:pPr>
            <a:r>
              <a:rPr lang="hr-HR" sz="2900" dirty="0">
                <a:solidFill>
                  <a:schemeClr val="bg2">
                    <a:lumMod val="10000"/>
                  </a:schemeClr>
                </a:solidFill>
                <a:latin typeface="Calibri" panose="020F0502020204030204" pitchFamily="34" charset="0"/>
                <a:cs typeface="Calibri" panose="020F0502020204030204" pitchFamily="34" charset="0"/>
              </a:rPr>
              <a:t>Potpore za </a:t>
            </a:r>
            <a:r>
              <a:rPr lang="hr-HR" sz="2900" b="1" dirty="0">
                <a:solidFill>
                  <a:schemeClr val="bg2">
                    <a:lumMod val="10000"/>
                  </a:schemeClr>
                </a:solidFill>
                <a:latin typeface="Calibri" panose="020F0502020204030204" pitchFamily="34" charset="0"/>
                <a:cs typeface="Calibri" panose="020F0502020204030204" pitchFamily="34" charset="0"/>
              </a:rPr>
              <a:t>usavršavanje</a:t>
            </a:r>
          </a:p>
          <a:p>
            <a:pPr marL="457200" lvl="0" indent="-457200" algn="just" defTabSz="457200">
              <a:lnSpc>
                <a:spcPct val="100000"/>
              </a:lnSpc>
              <a:spcBef>
                <a:spcPts val="0"/>
              </a:spcBef>
              <a:spcAft>
                <a:spcPts val="800"/>
              </a:spcAft>
              <a:buClr>
                <a:srgbClr val="2794BF"/>
              </a:buClr>
              <a:buFont typeface="Wingdings" panose="05000000000000000000" pitchFamily="2" charset="2"/>
              <a:buChar char="§"/>
              <a:defRPr/>
            </a:pPr>
            <a:r>
              <a:rPr lang="hr-HR" sz="2900" dirty="0">
                <a:solidFill>
                  <a:schemeClr val="bg2">
                    <a:lumMod val="10000"/>
                  </a:schemeClr>
                </a:solidFill>
                <a:latin typeface="Calibri" panose="020F0502020204030204" pitchFamily="34" charset="0"/>
                <a:cs typeface="Calibri" panose="020F0502020204030204" pitchFamily="34" charset="0"/>
              </a:rPr>
              <a:t>Potpora za </a:t>
            </a:r>
            <a:r>
              <a:rPr lang="hr-HR" sz="2900" b="1" dirty="0">
                <a:solidFill>
                  <a:schemeClr val="bg2">
                    <a:lumMod val="10000"/>
                  </a:schemeClr>
                </a:solidFill>
                <a:latin typeface="Calibri" panose="020F0502020204030204" pitchFamily="34" charset="0"/>
                <a:cs typeface="Calibri" panose="020F0502020204030204" pitchFamily="34" charset="0"/>
              </a:rPr>
              <a:t>samozapošljavanje </a:t>
            </a:r>
            <a:r>
              <a:rPr lang="hr-HR" sz="2900" i="1" dirty="0">
                <a:solidFill>
                  <a:schemeClr val="bg2">
                    <a:lumMod val="10000"/>
                  </a:schemeClr>
                </a:solidFill>
                <a:latin typeface="Calibri" panose="020F0502020204030204" pitchFamily="34" charset="0"/>
                <a:cs typeface="Calibri" panose="020F0502020204030204" pitchFamily="34" charset="0"/>
              </a:rPr>
              <a:t>(redovna ili zeleno/digitalno)</a:t>
            </a:r>
          </a:p>
          <a:p>
            <a:pPr marL="914400" lvl="1" indent="-457200" algn="just" defTabSz="457200">
              <a:lnSpc>
                <a:spcPct val="100000"/>
              </a:lnSpc>
              <a:spcBef>
                <a:spcPts val="0"/>
              </a:spcBef>
              <a:spcAft>
                <a:spcPts val="800"/>
              </a:spcAft>
              <a:buClr>
                <a:srgbClr val="2794BF"/>
              </a:buClr>
              <a:buFont typeface="Wingdings" panose="05000000000000000000" pitchFamily="2" charset="2"/>
              <a:buChar char="§"/>
              <a:defRPr/>
            </a:pPr>
            <a:r>
              <a:rPr lang="hr-HR" sz="2700" dirty="0">
                <a:solidFill>
                  <a:schemeClr val="bg2">
                    <a:lumMod val="10000"/>
                  </a:schemeClr>
                </a:solidFill>
                <a:latin typeface="Calibri" panose="020F0502020204030204" pitchFamily="34" charset="0"/>
                <a:cs typeface="Calibri" panose="020F0502020204030204" pitchFamily="34" charset="0"/>
              </a:rPr>
              <a:t>Mobilnost radne snage – </a:t>
            </a:r>
            <a:r>
              <a:rPr lang="hr-HR" sz="2700" b="1" dirty="0">
                <a:solidFill>
                  <a:schemeClr val="bg2">
                    <a:lumMod val="10000"/>
                  </a:schemeClr>
                </a:solidFill>
                <a:latin typeface="Calibri" panose="020F0502020204030204" pitchFamily="34" charset="0"/>
                <a:cs typeface="Calibri" panose="020F0502020204030204" pitchFamily="34" charset="0"/>
              </a:rPr>
              <a:t>Biram Hrvatsku</a:t>
            </a:r>
          </a:p>
          <a:p>
            <a:pPr marL="457200" lvl="0" indent="-457200" algn="just" defTabSz="457200">
              <a:lnSpc>
                <a:spcPct val="100000"/>
              </a:lnSpc>
              <a:spcBef>
                <a:spcPts val="0"/>
              </a:spcBef>
              <a:spcAft>
                <a:spcPts val="800"/>
              </a:spcAft>
              <a:buClr>
                <a:srgbClr val="2794BF"/>
              </a:buClr>
              <a:buFont typeface="Wingdings" panose="05000000000000000000" pitchFamily="2" charset="2"/>
              <a:buChar char="§"/>
              <a:defRPr/>
            </a:pPr>
            <a:r>
              <a:rPr lang="hr-HR" sz="2900" b="1" dirty="0">
                <a:solidFill>
                  <a:schemeClr val="bg2">
                    <a:lumMod val="10000"/>
                  </a:schemeClr>
                </a:solidFill>
                <a:latin typeface="Calibri" panose="020F0502020204030204" pitchFamily="34" charset="0"/>
                <a:cs typeface="Calibri" panose="020F0502020204030204" pitchFamily="34" charset="0"/>
              </a:rPr>
              <a:t>Osposobljavanje</a:t>
            </a:r>
            <a:r>
              <a:rPr lang="hr-HR" sz="2900" dirty="0">
                <a:solidFill>
                  <a:schemeClr val="bg2">
                    <a:lumMod val="10000"/>
                  </a:schemeClr>
                </a:solidFill>
                <a:latin typeface="Calibri" panose="020F0502020204030204" pitchFamily="34" charset="0"/>
                <a:cs typeface="Calibri" panose="020F0502020204030204" pitchFamily="34" charset="0"/>
              </a:rPr>
              <a:t> na radnom mjestu</a:t>
            </a:r>
          </a:p>
          <a:p>
            <a:pPr marL="457200" lvl="0" indent="-457200" algn="just" defTabSz="457200">
              <a:lnSpc>
                <a:spcPct val="100000"/>
              </a:lnSpc>
              <a:spcBef>
                <a:spcPts val="0"/>
              </a:spcBef>
              <a:spcAft>
                <a:spcPts val="800"/>
              </a:spcAft>
              <a:buClr>
                <a:srgbClr val="2794BF"/>
              </a:buClr>
              <a:buFont typeface="Wingdings" panose="05000000000000000000" pitchFamily="2" charset="2"/>
              <a:buChar char="§"/>
              <a:defRPr/>
            </a:pPr>
            <a:r>
              <a:rPr lang="hr-HR" sz="2900" b="1" dirty="0">
                <a:solidFill>
                  <a:schemeClr val="bg2">
                    <a:lumMod val="10000"/>
                  </a:schemeClr>
                </a:solidFill>
                <a:latin typeface="Calibri" panose="020F0502020204030204" pitchFamily="34" charset="0"/>
                <a:cs typeface="Calibri" panose="020F0502020204030204" pitchFamily="34" charset="0"/>
              </a:rPr>
              <a:t>Javni rad</a:t>
            </a:r>
          </a:p>
          <a:p>
            <a:pPr marL="457200" lvl="0" indent="-457200" algn="just" defTabSz="457200">
              <a:lnSpc>
                <a:spcPct val="100000"/>
              </a:lnSpc>
              <a:spcBef>
                <a:spcPts val="0"/>
              </a:spcBef>
              <a:spcAft>
                <a:spcPts val="800"/>
              </a:spcAft>
              <a:buClr>
                <a:srgbClr val="2794BF"/>
              </a:buClr>
              <a:buFont typeface="Wingdings" panose="05000000000000000000" pitchFamily="2" charset="2"/>
              <a:buChar char="§"/>
              <a:defRPr/>
            </a:pPr>
            <a:r>
              <a:rPr lang="hr-HR" sz="2900" b="1" dirty="0">
                <a:solidFill>
                  <a:schemeClr val="bg2">
                    <a:lumMod val="10000"/>
                  </a:schemeClr>
                </a:solidFill>
                <a:latin typeface="Calibri" panose="020F0502020204030204" pitchFamily="34" charset="0"/>
                <a:cs typeface="Calibri" panose="020F0502020204030204" pitchFamily="34" charset="0"/>
              </a:rPr>
              <a:t>Potpora za očuvanje radnih mjesta </a:t>
            </a:r>
            <a:r>
              <a:rPr lang="hr-HR" sz="2900" dirty="0">
                <a:solidFill>
                  <a:schemeClr val="bg2">
                    <a:lumMod val="10000"/>
                  </a:schemeClr>
                </a:solidFill>
                <a:latin typeface="Calibri" panose="020F0502020204030204" pitchFamily="34" charset="0"/>
                <a:cs typeface="Calibri" panose="020F0502020204030204" pitchFamily="34" charset="0"/>
              </a:rPr>
              <a:t>- skraćivanje radnog vremena</a:t>
            </a:r>
          </a:p>
          <a:p>
            <a:pPr marL="457200" lvl="0" indent="-457200" algn="just" defTabSz="457200">
              <a:lnSpc>
                <a:spcPct val="100000"/>
              </a:lnSpc>
              <a:spcBef>
                <a:spcPts val="0"/>
              </a:spcBef>
              <a:spcAft>
                <a:spcPts val="800"/>
              </a:spcAft>
              <a:buClr>
                <a:srgbClr val="2794BF"/>
              </a:buClr>
              <a:buFont typeface="Wingdings" panose="05000000000000000000" pitchFamily="2" charset="2"/>
              <a:buChar char="§"/>
              <a:defRPr/>
            </a:pPr>
            <a:r>
              <a:rPr lang="hr-HR" sz="2900" b="1" dirty="0">
                <a:solidFill>
                  <a:schemeClr val="bg2">
                    <a:lumMod val="10000"/>
                  </a:schemeClr>
                </a:solidFill>
                <a:latin typeface="Calibri" panose="020F0502020204030204" pitchFamily="34" charset="0"/>
                <a:cs typeface="Calibri" panose="020F0502020204030204" pitchFamily="34" charset="0"/>
              </a:rPr>
              <a:t>Mjera za zadržavanje radnih mjesta </a:t>
            </a:r>
            <a:r>
              <a:rPr lang="hr-HR" sz="2900" dirty="0">
                <a:solidFill>
                  <a:schemeClr val="bg2">
                    <a:lumMod val="10000"/>
                  </a:schemeClr>
                </a:solidFill>
                <a:latin typeface="Calibri" panose="020F0502020204030204" pitchFamily="34" charset="0"/>
                <a:cs typeface="Calibri" panose="020F0502020204030204" pitchFamily="34" charset="0"/>
              </a:rPr>
              <a:t>u prerađivačkoj industriji</a:t>
            </a:r>
            <a:endParaRPr lang="hr-HR" dirty="0">
              <a:latin typeface="Calibri" panose="020F0502020204030204" pitchFamily="34" charset="0"/>
              <a:cs typeface="Calibri" panose="020F0502020204030204" pitchFamily="34" charset="0"/>
            </a:endParaRPr>
          </a:p>
        </p:txBody>
      </p:sp>
      <p:pic>
        <p:nvPicPr>
          <p:cNvPr id="11" name="Picture Placeholder 10"/>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5906" b="25906"/>
          <a:stretch>
            <a:fillRect/>
          </a:stretch>
        </p:blipFill>
        <p:spPr/>
      </p:pic>
    </p:spTree>
    <p:extLst>
      <p:ext uri="{BB962C8B-B14F-4D97-AF65-F5344CB8AC3E}">
        <p14:creationId xmlns:p14="http://schemas.microsoft.com/office/powerpoint/2010/main" val="164530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5"/>
          <p:cNvSpPr txBox="1">
            <a:spLocks/>
          </p:cNvSpPr>
          <p:nvPr/>
        </p:nvSpPr>
        <p:spPr bwMode="auto">
          <a:xfrm>
            <a:off x="476250" y="9525"/>
            <a:ext cx="110109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hr-HR" altLang="sr-Latn-RS" sz="3200" b="0" i="0" u="none" strike="noStrike" kern="1200" cap="none" spc="0" normalizeH="0" baseline="0" noProof="0" dirty="0">
                <a:ln>
                  <a:noFill/>
                </a:ln>
                <a:solidFill>
                  <a:srgbClr val="FEFFFE"/>
                </a:solidFill>
                <a:effectLst/>
                <a:uLnTx/>
                <a:uFillTx/>
                <a:latin typeface="Calibri" panose="020F0502020204030204" pitchFamily="34" charset="0"/>
                <a:ea typeface="+mn-ea"/>
                <a:cs typeface="Calibri" panose="020F0502020204030204" pitchFamily="34" charset="0"/>
              </a:rPr>
              <a:t>Zelene i digitalne potpore</a:t>
            </a:r>
          </a:p>
        </p:txBody>
      </p:sp>
      <p:sp>
        <p:nvSpPr>
          <p:cNvPr id="48131" name="Text Placeholder 2"/>
          <p:cNvSpPr txBox="1">
            <a:spLocks/>
          </p:cNvSpPr>
          <p:nvPr/>
        </p:nvSpPr>
        <p:spPr bwMode="auto">
          <a:xfrm>
            <a:off x="368300" y="406401"/>
            <a:ext cx="4284663" cy="1077912"/>
          </a:xfrm>
          <a:prstGeom prst="rect">
            <a:avLst/>
          </a:prstGeom>
          <a:solidFill>
            <a:srgbClr val="2794BF"/>
          </a:solidFill>
          <a:ln>
            <a:noFill/>
          </a:ln>
        </p:spPr>
        <p:txBody>
          <a:bodyPr/>
          <a:lstStyle>
            <a:lvl1pPr>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ts val="1200"/>
              </a:spcBef>
              <a:spcAft>
                <a:spcPct val="0"/>
              </a:spcAft>
              <a:buClr>
                <a:srgbClr val="E3A48A"/>
              </a:buClr>
              <a:buSzPct val="100000"/>
              <a:buFont typeface="Arial" panose="020B0604020202020204" pitchFamily="34" charset="0"/>
              <a:buNone/>
              <a:tabLst/>
              <a:defRPr/>
            </a:pPr>
            <a:r>
              <a:rPr kumimoji="0" lang="hr-HR" altLang="sr-Latn-RS" sz="1800" b="1" i="0" u="none" strike="noStrike" kern="1200" cap="none" spc="0" normalizeH="0" baseline="0" noProof="0" dirty="0">
                <a:ln>
                  <a:noFill/>
                </a:ln>
                <a:solidFill>
                  <a:srgbClr val="FAF0ED"/>
                </a:solidFill>
                <a:effectLst/>
                <a:uLnTx/>
                <a:uFillTx/>
                <a:latin typeface="+mn-lt"/>
                <a:cs typeface="Calibri Light" panose="020F0302020204030204" pitchFamily="34" charset="0"/>
              </a:rPr>
              <a:t>Potpore za </a:t>
            </a:r>
            <a:r>
              <a:rPr kumimoji="0" lang="hr-HR" altLang="sr-Latn-RS" sz="1800" b="1" i="0" u="none" strike="noStrike" kern="1200" cap="none" spc="0" normalizeH="0" baseline="0" noProof="0" dirty="0">
                <a:ln>
                  <a:noFill/>
                </a:ln>
                <a:solidFill>
                  <a:srgbClr val="FAF0ED"/>
                </a:solidFill>
                <a:effectLst/>
                <a:uLnTx/>
                <a:uFillTx/>
                <a:latin typeface="+mn-lt"/>
                <a:cs typeface="Arial" panose="020B0604020202020204" pitchFamily="34" charset="0"/>
              </a:rPr>
              <a:t>zapošljavanje/pripravništvo</a:t>
            </a:r>
            <a:r>
              <a:rPr kumimoji="0" lang="hr-HR" altLang="sr-Latn-RS" sz="1800" b="1" i="0" u="none" strike="noStrike" kern="1200" cap="none" spc="0" normalizeH="0" baseline="0" noProof="0" dirty="0">
                <a:ln>
                  <a:noFill/>
                </a:ln>
                <a:solidFill>
                  <a:srgbClr val="FAF0ED"/>
                </a:solidFill>
                <a:effectLst/>
                <a:uLnTx/>
                <a:uFillTx/>
                <a:latin typeface="+mn-lt"/>
                <a:cs typeface="Calibri Light" panose="020F0302020204030204" pitchFamily="34" charset="0"/>
              </a:rPr>
              <a:t> i potpore za samozapošljavanje mogu se dodijeliti i za zelene/digitalne poslove, u većem iznosu potpora.</a:t>
            </a:r>
          </a:p>
          <a:p>
            <a:pPr marL="0" marR="0" lvl="0" indent="0" algn="l" defTabSz="914400" rtl="0" eaLnBrk="1" fontAlgn="base" latinLnBrk="0" hangingPunct="1">
              <a:lnSpc>
                <a:spcPct val="90000"/>
              </a:lnSpc>
              <a:spcBef>
                <a:spcPts val="1000"/>
              </a:spcBef>
              <a:spcAft>
                <a:spcPct val="0"/>
              </a:spcAft>
              <a:buClr>
                <a:srgbClr val="E3A48A"/>
              </a:buClr>
              <a:buSzPct val="100000"/>
              <a:buFont typeface="Arial" panose="020B0604020202020204" pitchFamily="34" charset="0"/>
              <a:buNone/>
              <a:tabLst/>
              <a:defRPr/>
            </a:pPr>
            <a:endParaRPr kumimoji="0" lang="hr-HR" altLang="sr-Latn-RS" sz="2800" b="0" i="0" u="none" strike="noStrike" kern="1200" cap="none" spc="0" normalizeH="0" baseline="0" noProof="0" dirty="0">
              <a:ln>
                <a:noFill/>
              </a:ln>
              <a:solidFill>
                <a:srgbClr val="464646"/>
              </a:solidFill>
              <a:effectLst/>
              <a:uLnTx/>
              <a:uFillTx/>
              <a:latin typeface="Calibri Light" panose="020F0302020204030204" pitchFamily="34" charset="0"/>
              <a:ea typeface="+mn-ea"/>
              <a:cs typeface="Calibri Light" panose="020F0302020204030204" pitchFamily="34" charset="0"/>
            </a:endParaRPr>
          </a:p>
        </p:txBody>
      </p:sp>
      <p:sp>
        <p:nvSpPr>
          <p:cNvPr id="4" name="Text Placeholder 4">
            <a:extLst>
              <a:ext uri="{FF2B5EF4-FFF2-40B4-BE49-F238E27FC236}">
                <a16:creationId xmlns:a16="http://schemas.microsoft.com/office/drawing/2014/main" id="{4CDAF002-B675-7D1B-8472-4BCBBC18B2C6}"/>
              </a:ext>
            </a:extLst>
          </p:cNvPr>
          <p:cNvSpPr txBox="1">
            <a:spLocks/>
          </p:cNvSpPr>
          <p:nvPr/>
        </p:nvSpPr>
        <p:spPr>
          <a:xfrm>
            <a:off x="368300" y="1828006"/>
            <a:ext cx="4329113" cy="708025"/>
          </a:xfrm>
          <a:prstGeom prst="rect">
            <a:avLst/>
          </a:prstGeom>
        </p:spPr>
        <p:txBody>
          <a:bodyPr/>
          <a:lstStyle>
            <a:lvl1pPr marL="228600" indent="-228600" algn="l" defTabSz="914400" rtl="0" eaLnBrk="1" latinLnBrk="0" hangingPunct="1">
              <a:lnSpc>
                <a:spcPct val="90000"/>
              </a:lnSpc>
              <a:spcBef>
                <a:spcPts val="1000"/>
              </a:spcBef>
              <a:buClr>
                <a:schemeClr val="accent1"/>
              </a:buClr>
              <a:buSzPct val="100000"/>
              <a:buFont typeface="Arial" panose="020B0604020202020204" pitchFamily="34" charset="0"/>
              <a:buChar char="•"/>
              <a:defRPr sz="2200" b="0" i="0" kern="1200">
                <a:solidFill>
                  <a:schemeClr val="bg1"/>
                </a:solidFill>
                <a:latin typeface="Raleway Light" panose="020B0403030101060003" pitchFamily="34" charset="77"/>
                <a:ea typeface="+mn-ea"/>
                <a:cs typeface="+mn-cs"/>
              </a:defRPr>
            </a:lvl1pPr>
            <a:lvl2pPr marL="6858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2200" b="0" i="0" kern="1200">
                <a:solidFill>
                  <a:schemeClr val="bg1"/>
                </a:solidFill>
                <a:latin typeface="Raleway Light" panose="020B0403030101060003" pitchFamily="34" charset="77"/>
                <a:ea typeface="+mn-ea"/>
                <a:cs typeface="+mn-cs"/>
              </a:defRPr>
            </a:lvl2pPr>
            <a:lvl3pPr marL="11430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b="0" i="0" kern="1200">
                <a:solidFill>
                  <a:schemeClr val="bg1"/>
                </a:solidFill>
                <a:latin typeface="Raleway Light" panose="020B0403030101060003" pitchFamily="34" charset="77"/>
                <a:ea typeface="+mn-ea"/>
                <a:cs typeface="+mn-cs"/>
              </a:defRPr>
            </a:lvl3pPr>
            <a:lvl4pPr marL="16002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1800" b="0" i="0" kern="1200">
                <a:solidFill>
                  <a:schemeClr val="bg1"/>
                </a:solidFill>
                <a:latin typeface="Raleway Light" panose="020B0403030101060003" pitchFamily="34" charset="77"/>
                <a:ea typeface="+mn-ea"/>
                <a:cs typeface="+mn-cs"/>
              </a:defRPr>
            </a:lvl4pPr>
            <a:lvl5pPr marL="20574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1600" b="0" i="0" kern="1200">
                <a:solidFill>
                  <a:schemeClr val="bg1"/>
                </a:solidFill>
                <a:latin typeface="Raleway Light" panose="020B04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
                <a:srgbClr val="E3A48A"/>
              </a:buClr>
              <a:buSzPct val="100000"/>
              <a:buFont typeface="Arial" panose="020B0604020202020204" pitchFamily="34" charset="0"/>
              <a:buNone/>
              <a:tabLst/>
              <a:defRPr/>
            </a:pPr>
            <a:r>
              <a:rPr kumimoji="0" lang="hr-HR" sz="2200" b="0" i="0" u="none" strike="noStrike" kern="0" cap="none" spc="0" normalizeH="0" baseline="0" noProof="0" dirty="0">
                <a:ln>
                  <a:noFill/>
                </a:ln>
                <a:solidFill>
                  <a:srgbClr val="464646"/>
                </a:solidFill>
                <a:effectLst/>
                <a:uLnTx/>
                <a:uFillTx/>
                <a:latin typeface="+mn-lt"/>
                <a:cs typeface="Arial" panose="020B0604020202020204" pitchFamily="34" charset="0"/>
              </a:rPr>
              <a:t>Zeleni poslovi</a:t>
            </a:r>
          </a:p>
        </p:txBody>
      </p:sp>
      <p:sp>
        <p:nvSpPr>
          <p:cNvPr id="5" name="TextBox 4">
            <a:extLst>
              <a:ext uri="{FF2B5EF4-FFF2-40B4-BE49-F238E27FC236}">
                <a16:creationId xmlns:a16="http://schemas.microsoft.com/office/drawing/2014/main" id="{7F6B941F-0B41-C1DD-F99B-E488884E33C4}"/>
              </a:ext>
            </a:extLst>
          </p:cNvPr>
          <p:cNvSpPr txBox="1"/>
          <p:nvPr/>
        </p:nvSpPr>
        <p:spPr bwMode="auto">
          <a:xfrm>
            <a:off x="368300" y="2182018"/>
            <a:ext cx="4106863" cy="2693045"/>
          </a:xfrm>
          <a:prstGeom prst="rect">
            <a:avLst/>
          </a:prstGeom>
          <a:noFill/>
          <a:ln>
            <a:noFill/>
          </a:ln>
          <a:extLst>
            <a:ext uri="{909E8E84-426E-40dd-AFC4-6F175D3DCCD1}"/>
            <a:ext uri="{91240B29-F687-4f45-9708-019B960494DF}"/>
          </a:extLst>
        </p:spPr>
        <p:txBody>
          <a:bodyPr>
            <a:spAutoFit/>
          </a:bodyPr>
          <a:lstStyle/>
          <a:p>
            <a:pPr marL="0" marR="0" lvl="0" indent="0" algn="l" defTabSz="1809049" rtl="0" eaLnBrk="0" fontAlgn="base" latinLnBrk="0" hangingPunct="0">
              <a:lnSpc>
                <a:spcPct val="100000"/>
              </a:lnSpc>
              <a:spcBef>
                <a:spcPct val="0"/>
              </a:spcBef>
              <a:spcAft>
                <a:spcPct val="0"/>
              </a:spcAft>
              <a:buClrTx/>
              <a:buSzTx/>
              <a:buFontTx/>
              <a:buNone/>
              <a:tabLst/>
              <a:defRPr/>
            </a:pPr>
            <a:r>
              <a:rPr kumimoji="0" lang="hr-HR" sz="1300" b="1" i="0" u="none" strike="noStrike" kern="1200" cap="none" spc="0" normalizeH="0" baseline="0" noProof="0" dirty="0">
                <a:ln>
                  <a:noFill/>
                </a:ln>
                <a:solidFill>
                  <a:srgbClr val="39393A"/>
                </a:solidFill>
                <a:effectLst/>
                <a:uLnTx/>
                <a:uFillTx/>
                <a:cs typeface="Arial" panose="020B0604020202020204" pitchFamily="34" charset="0"/>
              </a:rPr>
              <a:t>Potpora se može dodijeliti gospodarskim subjektima čija se djelatnost može smatrati okolišno održivom u skladu s Uredbom (EU) 2020/852 o uspostavi okvira za olakšavanje održivih ulaganja, i to ako:</a:t>
            </a:r>
          </a:p>
          <a:p>
            <a:pPr marL="285750" marR="0" lvl="0" indent="-285750" algn="l" defTabSz="1809049" rtl="0" eaLnBrk="0" fontAlgn="base" latinLnBrk="0" hangingPunct="0">
              <a:lnSpc>
                <a:spcPct val="100000"/>
              </a:lnSpc>
              <a:spcBef>
                <a:spcPct val="0"/>
              </a:spcBef>
              <a:spcAft>
                <a:spcPct val="0"/>
              </a:spcAft>
              <a:buClrTx/>
              <a:buSzTx/>
              <a:buFont typeface="Wingdings" pitchFamily="2" charset="2"/>
              <a:buChar char="§"/>
              <a:tabLst/>
              <a:defRPr/>
            </a:pPr>
            <a:endParaRPr kumimoji="0" lang="en-US" sz="1300" b="0" i="0" u="none" strike="noStrike" kern="0" cap="none" spc="0" normalizeH="0" baseline="0" noProof="0" dirty="0">
              <a:ln>
                <a:noFill/>
              </a:ln>
              <a:solidFill>
                <a:srgbClr val="464646"/>
              </a:solidFill>
              <a:effectLst/>
              <a:uLnTx/>
              <a:uFillTx/>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
                <a:srgbClr val="CC2E35"/>
              </a:buClr>
              <a:buSzTx/>
              <a:buFont typeface="Wingdings" pitchFamily="2" charset="2"/>
              <a:buChar char="§"/>
              <a:tabLst/>
              <a:defRPr/>
            </a:pPr>
            <a:r>
              <a:rPr kumimoji="0" lang="hr-HR" sz="1300" b="0" i="0" u="none" strike="noStrike" kern="1200" cap="none" spc="0" normalizeH="0" baseline="0" noProof="0" dirty="0">
                <a:ln>
                  <a:noFill/>
                </a:ln>
                <a:solidFill>
                  <a:srgbClr val="464646"/>
                </a:solidFill>
                <a:effectLst/>
                <a:uLnTx/>
                <a:uFillTx/>
                <a:cs typeface="Arial" panose="020B0604020202020204" pitchFamily="34" charset="0"/>
              </a:rPr>
              <a:t> znatno doprinosi jednom od okolišnih ciljeva:</a:t>
            </a:r>
            <a:br>
              <a:rPr kumimoji="0" lang="hr-HR" sz="1300" b="0" i="0" u="none" strike="noStrike" kern="1200" cap="none" spc="0" normalizeH="0" baseline="0" noProof="0" dirty="0">
                <a:ln>
                  <a:noFill/>
                </a:ln>
                <a:solidFill>
                  <a:srgbClr val="464646"/>
                </a:solidFill>
                <a:effectLst/>
                <a:uLnTx/>
                <a:uFillTx/>
                <a:cs typeface="Arial" panose="020B0604020202020204" pitchFamily="34" charset="0"/>
              </a:rPr>
            </a:br>
            <a:r>
              <a:rPr kumimoji="0" lang="hr-HR" sz="1300" b="0" i="0" u="none" strike="noStrike" kern="1200" cap="none" spc="0" normalizeH="0" baseline="0" noProof="0" dirty="0">
                <a:ln>
                  <a:noFill/>
                </a:ln>
                <a:solidFill>
                  <a:srgbClr val="464646"/>
                </a:solidFill>
                <a:effectLst/>
                <a:uLnTx/>
                <a:uFillTx/>
                <a:cs typeface="Arial" panose="020B0604020202020204" pitchFamily="34" charset="0"/>
              </a:rPr>
              <a:t>- ublažavanje klimatskih promjena</a:t>
            </a:r>
            <a:br>
              <a:rPr kumimoji="0" lang="hr-HR" sz="1300" b="0" i="0" u="none" strike="noStrike" kern="1200" cap="none" spc="0" normalizeH="0" baseline="0" noProof="0" dirty="0">
                <a:ln>
                  <a:noFill/>
                </a:ln>
                <a:solidFill>
                  <a:srgbClr val="464646"/>
                </a:solidFill>
                <a:effectLst/>
                <a:uLnTx/>
                <a:uFillTx/>
                <a:cs typeface="Arial" panose="020B0604020202020204" pitchFamily="34" charset="0"/>
              </a:rPr>
            </a:br>
            <a:r>
              <a:rPr kumimoji="0" lang="hr-HR" sz="1300" b="0" i="0" u="none" strike="noStrike" kern="1200" cap="none" spc="0" normalizeH="0" baseline="0" noProof="0" dirty="0">
                <a:ln>
                  <a:noFill/>
                </a:ln>
                <a:solidFill>
                  <a:srgbClr val="464646"/>
                </a:solidFill>
                <a:effectLst/>
                <a:uLnTx/>
                <a:uFillTx/>
                <a:cs typeface="Arial" panose="020B0604020202020204" pitchFamily="34" charset="0"/>
              </a:rPr>
              <a:t>- prilagodba klimatskih promjena</a:t>
            </a:r>
            <a:br>
              <a:rPr kumimoji="0" lang="hr-HR" sz="1300" b="0" i="0" u="none" strike="noStrike" kern="1200" cap="none" spc="0" normalizeH="0" baseline="0" noProof="0" dirty="0">
                <a:ln>
                  <a:noFill/>
                </a:ln>
                <a:solidFill>
                  <a:srgbClr val="464646"/>
                </a:solidFill>
                <a:effectLst/>
                <a:uLnTx/>
                <a:uFillTx/>
                <a:cs typeface="Arial" panose="020B0604020202020204" pitchFamily="34" charset="0"/>
              </a:rPr>
            </a:br>
            <a:r>
              <a:rPr kumimoji="0" lang="hr-HR" sz="1300" b="0" i="0" u="none" strike="noStrike" kern="1200" cap="none" spc="0" normalizeH="0" baseline="0" noProof="0" dirty="0">
                <a:ln>
                  <a:noFill/>
                </a:ln>
                <a:solidFill>
                  <a:srgbClr val="464646"/>
                </a:solidFill>
                <a:effectLst/>
                <a:uLnTx/>
                <a:uFillTx/>
                <a:cs typeface="Arial" panose="020B0604020202020204" pitchFamily="34" charset="0"/>
              </a:rPr>
              <a:t>- održiva uporaba i zaštita vodnih i morskih resursa</a:t>
            </a:r>
            <a:br>
              <a:rPr kumimoji="0" lang="hr-HR" sz="1300" b="0" i="0" u="none" strike="noStrike" kern="1200" cap="none" spc="0" normalizeH="0" baseline="0" noProof="0" dirty="0">
                <a:ln>
                  <a:noFill/>
                </a:ln>
                <a:solidFill>
                  <a:srgbClr val="464646"/>
                </a:solidFill>
                <a:effectLst/>
                <a:uLnTx/>
                <a:uFillTx/>
                <a:cs typeface="Arial" panose="020B0604020202020204" pitchFamily="34" charset="0"/>
              </a:rPr>
            </a:br>
            <a:r>
              <a:rPr kumimoji="0" lang="hr-HR" sz="1300" b="0" i="0" u="none" strike="noStrike" kern="1200" cap="none" spc="0" normalizeH="0" baseline="0" noProof="0" dirty="0">
                <a:ln>
                  <a:noFill/>
                </a:ln>
                <a:solidFill>
                  <a:srgbClr val="464646"/>
                </a:solidFill>
                <a:effectLst/>
                <a:uLnTx/>
                <a:uFillTx/>
                <a:cs typeface="Arial" panose="020B0604020202020204" pitchFamily="34" charset="0"/>
              </a:rPr>
              <a:t>- prijelaz na kružno gospodarstvo</a:t>
            </a:r>
            <a:br>
              <a:rPr kumimoji="0" lang="hr-HR" sz="1300" b="0" i="0" u="none" strike="noStrike" kern="1200" cap="none" spc="0" normalizeH="0" baseline="0" noProof="0" dirty="0">
                <a:ln>
                  <a:noFill/>
                </a:ln>
                <a:solidFill>
                  <a:srgbClr val="464646"/>
                </a:solidFill>
                <a:effectLst/>
                <a:uLnTx/>
                <a:uFillTx/>
                <a:cs typeface="Arial" panose="020B0604020202020204" pitchFamily="34" charset="0"/>
              </a:rPr>
            </a:br>
            <a:r>
              <a:rPr kumimoji="0" lang="hr-HR" sz="1300" b="0" i="0" u="none" strike="noStrike" kern="1200" cap="none" spc="0" normalizeH="0" baseline="0" noProof="0" dirty="0">
                <a:ln>
                  <a:noFill/>
                </a:ln>
                <a:solidFill>
                  <a:srgbClr val="464646"/>
                </a:solidFill>
                <a:effectLst/>
                <a:uLnTx/>
                <a:uFillTx/>
                <a:cs typeface="Arial" panose="020B0604020202020204" pitchFamily="34" charset="0"/>
              </a:rPr>
              <a:t>- sprečavanje i kontrola onečišćenja</a:t>
            </a:r>
            <a:br>
              <a:rPr kumimoji="0" lang="hr-HR" sz="1300" b="0" i="0" u="none" strike="noStrike" kern="1200" cap="none" spc="0" normalizeH="0" baseline="0" noProof="0" dirty="0">
                <a:ln>
                  <a:noFill/>
                </a:ln>
                <a:solidFill>
                  <a:srgbClr val="464646"/>
                </a:solidFill>
                <a:effectLst/>
                <a:uLnTx/>
                <a:uFillTx/>
                <a:cs typeface="Arial" panose="020B0604020202020204" pitchFamily="34" charset="0"/>
              </a:rPr>
            </a:br>
            <a:r>
              <a:rPr kumimoji="0" lang="hr-HR" sz="1300" b="0" i="0" u="none" strike="noStrike" kern="1200" cap="none" spc="0" normalizeH="0" baseline="0" noProof="0" dirty="0">
                <a:ln>
                  <a:noFill/>
                </a:ln>
                <a:solidFill>
                  <a:srgbClr val="464646"/>
                </a:solidFill>
                <a:effectLst/>
                <a:uLnTx/>
                <a:uFillTx/>
                <a:cs typeface="Arial" panose="020B0604020202020204" pitchFamily="34" charset="0"/>
              </a:rPr>
              <a:t>- zaštita i obnova bioraznolikosti i ekosustava</a:t>
            </a:r>
          </a:p>
          <a:p>
            <a:pPr marL="285750" marR="0" lvl="0" indent="-285750" algn="l" defTabSz="914400" rtl="0" eaLnBrk="0" fontAlgn="base" latinLnBrk="0" hangingPunct="0">
              <a:lnSpc>
                <a:spcPct val="100000"/>
              </a:lnSpc>
              <a:spcBef>
                <a:spcPct val="0"/>
              </a:spcBef>
              <a:spcAft>
                <a:spcPct val="0"/>
              </a:spcAft>
              <a:buClr>
                <a:srgbClr val="CC2E35"/>
              </a:buClr>
              <a:buSzTx/>
              <a:buFont typeface="Wingdings" pitchFamily="2" charset="2"/>
              <a:buChar char="§"/>
              <a:tabLst/>
              <a:defRPr/>
            </a:pPr>
            <a:r>
              <a:rPr kumimoji="0" lang="hr-HR" sz="1300" b="0" i="0" u="none" strike="noStrike" kern="1200" cap="none" spc="0" normalizeH="0" baseline="0" noProof="0" dirty="0">
                <a:ln>
                  <a:noFill/>
                </a:ln>
                <a:solidFill>
                  <a:srgbClr val="464646"/>
                </a:solidFill>
                <a:effectLst/>
                <a:uLnTx/>
                <a:uFillTx/>
                <a:cs typeface="Arial" panose="020B0604020202020204" pitchFamily="34" charset="0"/>
              </a:rPr>
              <a:t> ne šteti bitno niti jednom okolišnom cilju</a:t>
            </a:r>
          </a:p>
        </p:txBody>
      </p:sp>
      <p:sp>
        <p:nvSpPr>
          <p:cNvPr id="7" name="TextBox 6">
            <a:extLst>
              <a:ext uri="{FF2B5EF4-FFF2-40B4-BE49-F238E27FC236}">
                <a16:creationId xmlns:a16="http://schemas.microsoft.com/office/drawing/2014/main" id="{E53CE2E0-C613-7919-0302-D082B8703C64}"/>
              </a:ext>
            </a:extLst>
          </p:cNvPr>
          <p:cNvSpPr txBox="1"/>
          <p:nvPr/>
        </p:nvSpPr>
        <p:spPr bwMode="auto">
          <a:xfrm>
            <a:off x="5002213" y="406401"/>
            <a:ext cx="5360987" cy="6169911"/>
          </a:xfrm>
          <a:prstGeom prst="rect">
            <a:avLst/>
          </a:prstGeom>
          <a:noFill/>
          <a:ln>
            <a:noFill/>
          </a:ln>
          <a:extLst>
            <a:ext uri="{909E8E84-426E-40dd-AFC4-6F175D3DCCD1}"/>
            <a:ext uri="{91240B29-F687-4f45-9708-019B960494DF}"/>
          </a:extLst>
        </p:spPr>
        <p:txBody>
          <a:bodyPr wrap="square">
            <a:spAutoFit/>
          </a:bodyPr>
          <a:lstStyle/>
          <a:p>
            <a:pPr marL="0" marR="0" lvl="0" indent="0" algn="just" defTabSz="914400" rtl="0" eaLnBrk="0" fontAlgn="base" latinLnBrk="0" hangingPunct="0">
              <a:lnSpc>
                <a:spcPct val="150000"/>
              </a:lnSpc>
              <a:spcBef>
                <a:spcPct val="0"/>
              </a:spcBef>
              <a:spcAft>
                <a:spcPct val="0"/>
              </a:spcAft>
              <a:buClrTx/>
              <a:buSzTx/>
              <a:buFontTx/>
              <a:buNone/>
              <a:tabLst/>
              <a:defRPr/>
            </a:pPr>
            <a:r>
              <a:rPr kumimoji="0" lang="hr-HR" sz="1300" b="1" i="0" u="none" strike="noStrike" kern="1200" cap="none" spc="0" normalizeH="0" baseline="0" noProof="0" dirty="0">
                <a:ln>
                  <a:noFill/>
                </a:ln>
                <a:solidFill>
                  <a:srgbClr val="060208"/>
                </a:solidFill>
                <a:effectLst/>
                <a:uLnTx/>
                <a:uFillTx/>
                <a:cs typeface="Arial" panose="020B0604020202020204" pitchFamily="34" charset="0"/>
              </a:rPr>
              <a:t>Koja se radna mjesta mogu smatrati zelenima?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sz="1300" b="1" i="0" u="none" strike="noStrike" kern="1200" cap="none" spc="0" normalizeH="0" baseline="0" noProof="0" dirty="0">
                <a:ln>
                  <a:noFill/>
                </a:ln>
                <a:solidFill>
                  <a:srgbClr val="060208"/>
                </a:solidFill>
                <a:effectLst/>
                <a:uLnTx/>
                <a:uFillTx/>
                <a:cs typeface="Arial" panose="020B0604020202020204" pitchFamily="34" charset="0"/>
              </a:rPr>
              <a:t>A</a:t>
            </a:r>
            <a:r>
              <a:rPr kumimoji="0" lang="hr-HR" sz="1300" b="0" i="0" u="none" strike="noStrike" kern="1200" cap="none" spc="0" normalizeH="0" baseline="0" noProof="0" dirty="0">
                <a:ln>
                  <a:noFill/>
                </a:ln>
                <a:solidFill>
                  <a:srgbClr val="060208"/>
                </a:solidFill>
                <a:effectLst/>
                <a:uLnTx/>
                <a:uFillTx/>
                <a:cs typeface="Arial" panose="020B0604020202020204" pitchFamily="34" charset="0"/>
              </a:rPr>
              <a:t>. </a:t>
            </a:r>
            <a:r>
              <a:rPr kumimoji="0" lang="hr-HR" sz="1300" b="1" i="0" u="none" strike="noStrike" kern="1200" cap="none" spc="0" normalizeH="0" baseline="0" noProof="0" dirty="0">
                <a:ln>
                  <a:noFill/>
                </a:ln>
                <a:solidFill>
                  <a:srgbClr val="060208"/>
                </a:solidFill>
                <a:effectLst/>
                <a:uLnTx/>
                <a:uFillTx/>
                <a:cs typeface="Arial" panose="020B0604020202020204" pitchFamily="34" charset="0"/>
              </a:rPr>
              <a:t>Poslovi u gospodarskim subjektima koji rezultiraju proizvodima/uslugama od koristi za okoliš ili koji pridonose očuvanju prirodnih resursa.</a:t>
            </a:r>
            <a:endParaRPr kumimoji="0" lang="hr-HR" sz="1300" b="0" i="0" u="none" strike="noStrike" kern="1200" cap="none" spc="0" normalizeH="0" baseline="0" noProof="0" dirty="0">
              <a:ln>
                <a:noFill/>
              </a:ln>
              <a:solidFill>
                <a:srgbClr val="060208"/>
              </a:solidFill>
              <a:effectLst/>
              <a:uLnTx/>
              <a:uFillTx/>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sz="1300" b="1" i="0" u="none" strike="noStrike" kern="1200" cap="none" spc="0" normalizeH="0" baseline="0" noProof="0" dirty="0">
                <a:ln>
                  <a:noFill/>
                </a:ln>
                <a:solidFill>
                  <a:srgbClr val="060208"/>
                </a:solidFill>
                <a:effectLst/>
                <a:uLnTx/>
                <a:uFillTx/>
                <a:cs typeface="Arial" panose="020B0604020202020204" pitchFamily="34" charset="0"/>
              </a:rPr>
              <a:t> </a:t>
            </a:r>
            <a:endParaRPr kumimoji="0" lang="hr-HR" sz="1300" b="0" i="0" u="none" strike="noStrike" kern="1200" cap="none" spc="0" normalizeH="0" baseline="0" noProof="0" dirty="0">
              <a:ln>
                <a:noFill/>
              </a:ln>
              <a:solidFill>
                <a:srgbClr val="060208"/>
              </a:solidFill>
              <a:effectLst/>
              <a:uLnTx/>
              <a:uFillTx/>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r-HR" sz="1300" b="0" i="0" u="none" strike="noStrike" kern="1200" cap="none" spc="0" normalizeH="0" baseline="0" noProof="0" dirty="0">
                <a:ln>
                  <a:noFill/>
                </a:ln>
                <a:solidFill>
                  <a:srgbClr val="060208"/>
                </a:solidFill>
                <a:effectLst/>
                <a:uLnTx/>
                <a:uFillTx/>
                <a:cs typeface="Arial" panose="020B0604020202020204" pitchFamily="34" charset="0"/>
              </a:rPr>
              <a:t>Sva radna mjesta kod gospodarskih subjekata koji većinski dio prihoda (više od 90%) ostvaruju proizvodnjom zelenih proizvoda i/ili pružanjem zelenih usluga</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r-HR" sz="1300" b="0" i="0" u="none" strike="noStrike" kern="1200" cap="none" spc="0" normalizeH="0" baseline="0" noProof="0" dirty="0">
                <a:ln>
                  <a:noFill/>
                </a:ln>
                <a:solidFill>
                  <a:srgbClr val="060208"/>
                </a:solidFill>
                <a:effectLst/>
                <a:uLnTx/>
                <a:uFillTx/>
                <a:cs typeface="Arial" panose="020B0604020202020204" pitchFamily="34" charset="0"/>
              </a:rPr>
              <a:t>Radna mjesta koja su izravno povezana s poslovnim procesima koji rezultiraju zelenim proizvodima i/ili zelenim uslugama čijom prodajom gospodarski subjekt ostvaruje manji dio prihoda</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r-HR" sz="1300" b="0" i="0" u="none" strike="noStrike" kern="1200" cap="none" spc="0" normalizeH="0" baseline="0" noProof="0" dirty="0">
                <a:ln>
                  <a:noFill/>
                </a:ln>
                <a:solidFill>
                  <a:srgbClr val="060208"/>
                </a:solidFill>
                <a:effectLst/>
                <a:uLnTx/>
                <a:uFillTx/>
                <a:cs typeface="Arial" panose="020B0604020202020204" pitchFamily="34" charset="0"/>
              </a:rPr>
              <a:t>Radna mjesta koja se izravno odnose na procjenu usklađenosti s okolišnim standardima i provedbu okolišnih propisa/standarda, osiguravaju obrazovanje i obuku vezano uz zelene tehnologije i prakse te povećavaju opću razinu svijesti javnosti o pitanjima okoliša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sz="1300" b="0" i="0" u="none" strike="noStrike" kern="1200" cap="none" spc="0" normalizeH="0" baseline="0" noProof="0" dirty="0">
                <a:ln>
                  <a:noFill/>
                </a:ln>
                <a:solidFill>
                  <a:srgbClr val="060208"/>
                </a:solidFill>
                <a:effectLst/>
                <a:uLnTx/>
                <a:uFillTx/>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sz="1300" b="1" i="0" u="none" strike="noStrike" kern="1200" cap="none" spc="0" normalizeH="0" baseline="0" noProof="0" dirty="0">
                <a:ln>
                  <a:noFill/>
                </a:ln>
                <a:solidFill>
                  <a:srgbClr val="060208"/>
                </a:solidFill>
                <a:effectLst/>
                <a:uLnTx/>
                <a:uFillTx/>
                <a:cs typeface="Arial" panose="020B0604020202020204" pitchFamily="34" charset="0"/>
              </a:rPr>
              <a:t>B. Poslovi u gospodarskim subjektima povezani sa zelenom transformacijom poslovanja primarno u energetski intenzivnim sektorima </a:t>
            </a:r>
            <a:endParaRPr kumimoji="0" lang="hr-HR" sz="1300" b="0" i="0" u="none" strike="noStrike" kern="1200" cap="none" spc="0" normalizeH="0" baseline="0" noProof="0" dirty="0">
              <a:ln>
                <a:noFill/>
              </a:ln>
              <a:solidFill>
                <a:srgbClr val="060208"/>
              </a:solidFill>
              <a:effectLst/>
              <a:uLnTx/>
              <a:uFillTx/>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sz="1300" b="1" i="0" u="none" strike="noStrike" kern="1200" cap="none" spc="0" normalizeH="0" baseline="0" noProof="0" dirty="0">
                <a:ln>
                  <a:noFill/>
                </a:ln>
                <a:solidFill>
                  <a:srgbClr val="060208"/>
                </a:solidFill>
                <a:effectLst/>
                <a:uLnTx/>
                <a:uFillTx/>
                <a:cs typeface="Arial" panose="020B0604020202020204" pitchFamily="34" charset="0"/>
              </a:rPr>
              <a:t> </a:t>
            </a:r>
            <a:endParaRPr kumimoji="0" lang="hr-HR" sz="1300" b="0" i="0" u="none" strike="noStrike" kern="1200" cap="none" spc="0" normalizeH="0" baseline="0" noProof="0" dirty="0">
              <a:ln>
                <a:noFill/>
              </a:ln>
              <a:solidFill>
                <a:srgbClr val="060208"/>
              </a:solidFill>
              <a:effectLst/>
              <a:uLnTx/>
              <a:uFillTx/>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r-HR" sz="1300" b="0" i="0" u="none" strike="noStrike" kern="1200" cap="none" spc="0" normalizeH="0" baseline="0" noProof="0" dirty="0">
                <a:ln>
                  <a:noFill/>
                </a:ln>
                <a:solidFill>
                  <a:srgbClr val="060208"/>
                </a:solidFill>
                <a:effectLst/>
                <a:uLnTx/>
                <a:uFillTx/>
                <a:cs typeface="Arial" panose="020B0604020202020204" pitchFamily="34" charset="0"/>
              </a:rPr>
              <a:t>Radna mjesta koja se izravno odnose na stvaranje i/ili održavanje ekološki prihvatljivih tehnologija i praksi.</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r-HR" sz="1300" b="0" i="0" u="none" strike="noStrike" kern="1200" cap="none" spc="0" normalizeH="0" baseline="0" noProof="0" dirty="0">
              <a:ln>
                <a:noFill/>
              </a:ln>
              <a:solidFill>
                <a:srgbClr val="060208"/>
              </a:solidFill>
              <a:effectLst/>
              <a:uLnTx/>
              <a:uFillTx/>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sz="1300" b="0" i="0" u="none" strike="noStrike" kern="1200" cap="none" spc="0" normalizeH="0" baseline="0" noProof="0" dirty="0">
                <a:ln>
                  <a:noFill/>
                </a:ln>
                <a:solidFill>
                  <a:srgbClr val="060208"/>
                </a:solidFill>
                <a:effectLst/>
                <a:uLnTx/>
                <a:uFillTx/>
                <a:cs typeface="Arial" panose="020B0604020202020204" pitchFamily="34" charset="0"/>
              </a:rPr>
              <a:t>Ekološki prihvatljive tehnologije i prakse su one koji smanjuju negativan utjecaj na okoliš ili smanjuju korištenje prirodnih resursa u proizvodnji bilo kojeg proizvoda ili usluge. </a:t>
            </a:r>
          </a:p>
          <a:p>
            <a:pPr marL="0" marR="0" lvl="0" indent="0" algn="just" defTabSz="914400" rtl="0" eaLnBrk="0" fontAlgn="base" latinLnBrk="0" hangingPunct="0">
              <a:lnSpc>
                <a:spcPct val="150000"/>
              </a:lnSpc>
              <a:spcBef>
                <a:spcPct val="0"/>
              </a:spcBef>
              <a:spcAft>
                <a:spcPct val="0"/>
              </a:spcAft>
              <a:buClrTx/>
              <a:buSzTx/>
              <a:buFontTx/>
              <a:buNone/>
              <a:tabLst/>
              <a:defRPr/>
            </a:pPr>
            <a:endParaRPr kumimoji="0" lang="hr-HR" sz="1300" b="0" i="0" u="sng" strike="noStrike" kern="1200" cap="none" spc="0" normalizeH="0" baseline="0" noProof="0" dirty="0">
              <a:ln>
                <a:noFill/>
              </a:ln>
              <a:solidFill>
                <a:schemeClr val="bg1"/>
              </a:solidFill>
              <a:effectLst/>
              <a:uLnTx/>
              <a:uFillTx/>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hr-HR" sz="1300" b="1" i="0" u="sng" strike="noStrike" kern="1200" cap="none" spc="0" normalizeH="0" baseline="0" noProof="0" dirty="0">
                <a:ln>
                  <a:noFill/>
                </a:ln>
                <a:solidFill>
                  <a:schemeClr val="bg1"/>
                </a:solidFill>
                <a:effectLst/>
                <a:uLnTx/>
                <a:uFillTx/>
                <a:cs typeface="Arial" panose="020B0604020202020204" pitchFamily="34" charset="0"/>
              </a:rPr>
              <a:t>Napomena:</a:t>
            </a:r>
            <a:r>
              <a:rPr kumimoji="0" lang="hr-HR" sz="1300" b="1" i="0" u="none" strike="noStrike" kern="1200" cap="none" spc="0" normalizeH="0" baseline="0" noProof="0" dirty="0">
                <a:ln>
                  <a:noFill/>
                </a:ln>
                <a:solidFill>
                  <a:schemeClr val="bg1"/>
                </a:solidFill>
                <a:effectLst/>
                <a:uLnTx/>
                <a:uFillTx/>
                <a:cs typeface="Arial" panose="020B0604020202020204" pitchFamily="34" charset="0"/>
              </a:rPr>
              <a:t> Radno mjesto treba zadovoljiti samo jednu od dvije navedene kategorije koju poslodavac inicijalno određuje te sukladno odabiru popunjava odgovarajuće obrasce prilikom predaje zahtjeva.</a:t>
            </a:r>
          </a:p>
        </p:txBody>
      </p:sp>
    </p:spTree>
    <p:extLst>
      <p:ext uri="{BB962C8B-B14F-4D97-AF65-F5344CB8AC3E}">
        <p14:creationId xmlns:p14="http://schemas.microsoft.com/office/powerpoint/2010/main" val="825024067"/>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own Arrow Callout 9"/>
          <p:cNvSpPr/>
          <p:nvPr/>
        </p:nvSpPr>
        <p:spPr>
          <a:xfrm>
            <a:off x="3005138" y="1609725"/>
            <a:ext cx="5799137" cy="1177925"/>
          </a:xfrm>
          <a:prstGeom prst="downArrowCallou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marR="0" lvl="0" indent="-285750" algn="ctr"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hr-HR" sz="2000" b="0" i="0" u="none" strike="noStrike" kern="1200" cap="none" spc="0" normalizeH="0" baseline="0" noProof="0" dirty="0">
                <a:ln>
                  <a:noFill/>
                </a:ln>
                <a:solidFill>
                  <a:srgbClr val="FEFFFE"/>
                </a:solidFill>
                <a:effectLst/>
                <a:uLnTx/>
                <a:uFillTx/>
                <a:cs typeface="Arial" panose="020B0604020202020204" pitchFamily="34" charset="0"/>
              </a:rPr>
              <a:t>NKD pripada zelenom sektoru</a:t>
            </a:r>
          </a:p>
        </p:txBody>
      </p:sp>
      <p:sp>
        <p:nvSpPr>
          <p:cNvPr id="11" name="Down Arrow Callout 10"/>
          <p:cNvSpPr/>
          <p:nvPr/>
        </p:nvSpPr>
        <p:spPr>
          <a:xfrm>
            <a:off x="3005138" y="2643188"/>
            <a:ext cx="2581275" cy="1676400"/>
          </a:xfrm>
          <a:prstGeom prst="downArrowCallou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r-HR" b="0" i="0" u="none" strike="noStrike" kern="1200" cap="none" spc="0" normalizeH="0" baseline="0" noProof="0" dirty="0">
                <a:ln>
                  <a:noFill/>
                </a:ln>
                <a:solidFill>
                  <a:srgbClr val="FEFFFE"/>
                </a:solidFill>
                <a:effectLst/>
                <a:uLnTx/>
                <a:uFillTx/>
                <a:cs typeface="Arial" panose="020B0604020202020204" pitchFamily="34" charset="0"/>
              </a:rPr>
              <a:t>Više od 90% prihoda ostvaruje se od zelenih proizvoda/usluga</a:t>
            </a:r>
          </a:p>
        </p:txBody>
      </p:sp>
      <p:sp>
        <p:nvSpPr>
          <p:cNvPr id="12" name="Down Arrow Callout 11"/>
          <p:cNvSpPr/>
          <p:nvPr/>
        </p:nvSpPr>
        <p:spPr>
          <a:xfrm>
            <a:off x="3005138" y="344488"/>
            <a:ext cx="5794375" cy="1265237"/>
          </a:xfrm>
          <a:prstGeom prst="downArrowCallou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r-HR" sz="2000" b="0" i="0" u="none" strike="noStrike" kern="1200" cap="none" spc="0" normalizeH="0" baseline="0" noProof="0" dirty="0">
                <a:ln>
                  <a:noFill/>
                </a:ln>
                <a:solidFill>
                  <a:srgbClr val="FEFFFE"/>
                </a:solidFill>
                <a:effectLst/>
                <a:uLnTx/>
                <a:uFillTx/>
                <a:cs typeface="Arial" panose="020B0604020202020204" pitchFamily="34" charset="0"/>
              </a:rPr>
              <a:t>A. Poslovni subjekt rezultira proizvodima/uslugama od koristi za okoliš </a:t>
            </a:r>
          </a:p>
        </p:txBody>
      </p:sp>
      <p:sp>
        <p:nvSpPr>
          <p:cNvPr id="13" name="Down Arrow Callout 12"/>
          <p:cNvSpPr/>
          <p:nvPr/>
        </p:nvSpPr>
        <p:spPr>
          <a:xfrm>
            <a:off x="6205538" y="2643188"/>
            <a:ext cx="2593975" cy="1676400"/>
          </a:xfrm>
          <a:prstGeom prst="downArrowCallou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r-HR" b="0" i="0" u="none" strike="noStrike" kern="1200" cap="none" spc="0" normalizeH="0" baseline="0" noProof="0" dirty="0">
                <a:ln>
                  <a:noFill/>
                </a:ln>
                <a:solidFill>
                  <a:srgbClr val="FEFFFE"/>
                </a:solidFill>
                <a:effectLst/>
                <a:uLnTx/>
                <a:uFillTx/>
                <a:cs typeface="Arial" panose="020B0604020202020204" pitchFamily="34" charset="0"/>
              </a:rPr>
              <a:t>Manji dio prihoda ostvaruje se od zelenih  proizvoda/usluga</a:t>
            </a:r>
          </a:p>
        </p:txBody>
      </p:sp>
      <p:sp>
        <p:nvSpPr>
          <p:cNvPr id="16" name="Flowchart: Process 15"/>
          <p:cNvSpPr/>
          <p:nvPr/>
        </p:nvSpPr>
        <p:spPr>
          <a:xfrm>
            <a:off x="3219450" y="4319588"/>
            <a:ext cx="2135188" cy="1660525"/>
          </a:xfrm>
          <a:prstGeom prst="flowChartProcess">
            <a:avLst/>
          </a:prstGeom>
          <a:solidFill>
            <a:srgbClr val="B5ECA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r-HR" sz="1800" b="0" i="0" u="none" strike="noStrike" kern="1200" cap="none" spc="0" normalizeH="0" baseline="0" noProof="0" dirty="0">
                <a:ln>
                  <a:noFill/>
                </a:ln>
                <a:solidFill>
                  <a:srgbClr val="060208"/>
                </a:solidFill>
                <a:effectLst/>
                <a:uLnTx/>
                <a:uFillTx/>
                <a:cs typeface="Arial" panose="020B0604020202020204" pitchFamily="34" charset="0"/>
              </a:rPr>
              <a:t>Sva radna mjesta su prihvatljiva</a:t>
            </a:r>
          </a:p>
        </p:txBody>
      </p:sp>
      <p:sp>
        <p:nvSpPr>
          <p:cNvPr id="17" name="Flowchart: Process 16"/>
          <p:cNvSpPr/>
          <p:nvPr/>
        </p:nvSpPr>
        <p:spPr>
          <a:xfrm>
            <a:off x="6391275" y="4319588"/>
            <a:ext cx="2230438" cy="1660525"/>
          </a:xfrm>
          <a:prstGeom prst="flowChartProcess">
            <a:avLst/>
          </a:prstGeom>
          <a:solidFill>
            <a:srgbClr val="B5ECA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r-HR" b="0" i="0" u="none" strike="noStrike" kern="1200" cap="none" spc="0" normalizeH="0" baseline="0" noProof="0" dirty="0">
                <a:ln>
                  <a:noFill/>
                </a:ln>
                <a:solidFill>
                  <a:srgbClr val="060208"/>
                </a:solidFill>
                <a:effectLst/>
                <a:uLnTx/>
                <a:uFillTx/>
                <a:cs typeface="Arial" panose="020B0604020202020204" pitchFamily="34" charset="0"/>
              </a:rPr>
              <a:t>Radno mjesto mora biti izravno povezano sa zelenim proizvodom/uslugom</a:t>
            </a:r>
          </a:p>
        </p:txBody>
      </p:sp>
    </p:spTree>
    <p:extLst>
      <p:ext uri="{BB962C8B-B14F-4D97-AF65-F5344CB8AC3E}">
        <p14:creationId xmlns:p14="http://schemas.microsoft.com/office/powerpoint/2010/main" val="2757629924"/>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wn Arrow Callout 4"/>
          <p:cNvSpPr/>
          <p:nvPr/>
        </p:nvSpPr>
        <p:spPr>
          <a:xfrm>
            <a:off x="603250" y="677863"/>
            <a:ext cx="5813425" cy="1254125"/>
          </a:xfrm>
          <a:prstGeom prst="downArrowCallou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r-HR" sz="1800" b="0" i="0" u="none" strike="noStrike" kern="1200" cap="none" spc="0" normalizeH="0" baseline="0" noProof="0" dirty="0">
                <a:ln>
                  <a:noFill/>
                </a:ln>
                <a:solidFill>
                  <a:srgbClr val="FEFFFE"/>
                </a:solidFill>
                <a:effectLst/>
                <a:uLnTx/>
                <a:uFillTx/>
                <a:cs typeface="Arial" panose="020B0604020202020204" pitchFamily="34" charset="0"/>
              </a:rPr>
              <a:t>B. Poslovni subjekt uvodi ekološki prihvatljivu tehnologiju/praksu</a:t>
            </a:r>
          </a:p>
        </p:txBody>
      </p:sp>
      <p:sp>
        <p:nvSpPr>
          <p:cNvPr id="8" name="Rectangle 7"/>
          <p:cNvSpPr/>
          <p:nvPr/>
        </p:nvSpPr>
        <p:spPr>
          <a:xfrm>
            <a:off x="2179636" y="3558647"/>
            <a:ext cx="2660650" cy="1550987"/>
          </a:xfrm>
          <a:prstGeom prst="rect">
            <a:avLst/>
          </a:prstGeom>
          <a:solidFill>
            <a:srgbClr val="B5ECA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r-HR" sz="1800" b="0" i="0" u="none" strike="noStrike" kern="1200" cap="none" spc="0" normalizeH="0" baseline="0" noProof="0" dirty="0">
                <a:ln>
                  <a:noFill/>
                </a:ln>
                <a:solidFill>
                  <a:srgbClr val="060208"/>
                </a:solidFill>
                <a:effectLst/>
                <a:uLnTx/>
                <a:uFillTx/>
                <a:cs typeface="Arial" panose="020B0604020202020204" pitchFamily="34" charset="0"/>
              </a:rPr>
              <a:t>Prihvatljivo je radno mjesto koje uvodi ili održava ekološku tehnologiju/praksu</a:t>
            </a:r>
          </a:p>
        </p:txBody>
      </p:sp>
      <p:sp>
        <p:nvSpPr>
          <p:cNvPr id="2" name="Down Arrow Callout 1"/>
          <p:cNvSpPr/>
          <p:nvPr/>
        </p:nvSpPr>
        <p:spPr>
          <a:xfrm>
            <a:off x="603249" y="1931988"/>
            <a:ext cx="5813425" cy="1371600"/>
          </a:xfrm>
          <a:prstGeom prst="downArrowCallou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marR="0" lvl="0" indent="-285750" algn="ctr"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hr-HR" sz="1800" b="0" i="0" u="none" strike="noStrike" kern="1200" cap="none" spc="0" normalizeH="0" baseline="0" noProof="0" dirty="0">
                <a:ln>
                  <a:noFill/>
                </a:ln>
                <a:solidFill>
                  <a:srgbClr val="FEFFFE"/>
                </a:solidFill>
                <a:effectLst/>
                <a:uLnTx/>
                <a:uFillTx/>
                <a:cs typeface="Arial" panose="020B0604020202020204" pitchFamily="34" charset="0"/>
              </a:rPr>
              <a:t>Energetski intenzivni sektor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hr-HR" sz="1800" b="0" i="0" u="none" strike="noStrike" kern="1200" cap="none" spc="0" normalizeH="0" baseline="0" noProof="0" dirty="0">
                <a:ln>
                  <a:noFill/>
                </a:ln>
                <a:solidFill>
                  <a:srgbClr val="FEFFFE"/>
                </a:solidFill>
                <a:effectLst/>
                <a:uLnTx/>
                <a:uFillTx/>
                <a:cs typeface="Arial" panose="020B0604020202020204" pitchFamily="34" charset="0"/>
              </a:rPr>
              <a:t>(sektori: prerađivačka industrija, građevinarstvo,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hr-HR" sz="1800" b="0" i="0" u="none" strike="noStrike" kern="1200" cap="none" spc="0" normalizeH="0" baseline="0" noProof="0" dirty="0">
                <a:ln>
                  <a:noFill/>
                </a:ln>
                <a:solidFill>
                  <a:srgbClr val="FEFFFE"/>
                </a:solidFill>
                <a:effectLst/>
                <a:uLnTx/>
                <a:uFillTx/>
                <a:cs typeface="Arial" panose="020B0604020202020204" pitchFamily="34" charset="0"/>
              </a:rPr>
              <a:t>prijevoz i skladištenje)</a:t>
            </a:r>
          </a:p>
        </p:txBody>
      </p:sp>
      <p:pic>
        <p:nvPicPr>
          <p:cNvPr id="6" name="Picture 5"/>
          <p:cNvPicPr>
            <a:picLocks noChangeAspect="1"/>
          </p:cNvPicPr>
          <p:nvPr/>
        </p:nvPicPr>
        <p:blipFill>
          <a:blip r:embed="rId2"/>
          <a:stretch>
            <a:fillRect/>
          </a:stretch>
        </p:blipFill>
        <p:spPr>
          <a:xfrm>
            <a:off x="5884333" y="3246968"/>
            <a:ext cx="6635295" cy="1811083"/>
          </a:xfrm>
          <a:prstGeom prst="rect">
            <a:avLst/>
          </a:prstGeom>
        </p:spPr>
      </p:pic>
    </p:spTree>
    <p:extLst>
      <p:ext uri="{BB962C8B-B14F-4D97-AF65-F5344CB8AC3E}">
        <p14:creationId xmlns:p14="http://schemas.microsoft.com/office/powerpoint/2010/main" val="271593256"/>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5"/>
          <p:cNvSpPr txBox="1">
            <a:spLocks/>
          </p:cNvSpPr>
          <p:nvPr/>
        </p:nvSpPr>
        <p:spPr bwMode="auto">
          <a:xfrm>
            <a:off x="393700" y="-50403"/>
            <a:ext cx="110109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hr-HR" altLang="sr-Latn-RS" sz="2800" b="0" i="0" u="none" strike="noStrike" kern="1200" cap="none" spc="0" normalizeH="0" baseline="0" noProof="0" dirty="0">
                <a:ln>
                  <a:noFill/>
                </a:ln>
                <a:effectLst/>
                <a:uLnTx/>
                <a:uFillTx/>
                <a:latin typeface="+mn-lt"/>
                <a:cs typeface="Arial" panose="020B0604020202020204" pitchFamily="34" charset="0"/>
              </a:rPr>
              <a:t>Digitalni poslovi</a:t>
            </a:r>
          </a:p>
        </p:txBody>
      </p:sp>
      <p:sp>
        <p:nvSpPr>
          <p:cNvPr id="52227" name="Text Placeholder 2"/>
          <p:cNvSpPr txBox="1">
            <a:spLocks/>
          </p:cNvSpPr>
          <p:nvPr/>
        </p:nvSpPr>
        <p:spPr bwMode="auto">
          <a:xfrm>
            <a:off x="393700" y="1142736"/>
            <a:ext cx="9094788"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ts val="100"/>
              </a:spcBef>
              <a:spcAft>
                <a:spcPct val="0"/>
              </a:spcAft>
              <a:buClr>
                <a:srgbClr val="CC2E35"/>
              </a:buClr>
              <a:buSzPct val="100000"/>
              <a:buFont typeface="Arial" panose="020B0604020202020204" pitchFamily="34" charset="0"/>
              <a:buNone/>
              <a:tabLst/>
              <a:defRPr/>
            </a:pPr>
            <a:r>
              <a:rPr kumimoji="0" lang="hr-HR" altLang="sr-Latn-RS" sz="1500" b="1" i="0" u="none" strike="noStrike" kern="1200" cap="none" spc="0" normalizeH="0" baseline="0" noProof="0" dirty="0">
                <a:ln>
                  <a:noFill/>
                </a:ln>
                <a:effectLst/>
                <a:uLnTx/>
                <a:uFillTx/>
                <a:latin typeface="+mn-lt"/>
                <a:cs typeface="Arial" panose="020B0604020202020204" pitchFamily="34" charset="0"/>
              </a:rPr>
              <a:t>Za koje gospodarske djelatnosti se može dodijeliti potpora?</a:t>
            </a:r>
          </a:p>
          <a:p>
            <a:pPr marL="0" marR="0" lvl="0" indent="0" algn="l" defTabSz="914400" rtl="0" eaLnBrk="1" fontAlgn="base" latinLnBrk="0" hangingPunct="1">
              <a:lnSpc>
                <a:spcPct val="90000"/>
              </a:lnSpc>
              <a:spcBef>
                <a:spcPts val="100"/>
              </a:spcBef>
              <a:spcAft>
                <a:spcPct val="0"/>
              </a:spcAft>
              <a:buClr>
                <a:srgbClr val="CC2E35"/>
              </a:buClr>
              <a:buSzPct val="100000"/>
              <a:buFont typeface="Arial" panose="020B0604020202020204" pitchFamily="34" charset="0"/>
              <a:buNone/>
              <a:tabLst/>
              <a:defRPr/>
            </a:pPr>
            <a:r>
              <a:rPr kumimoji="0" lang="hr-HR" altLang="sr-Latn-RS" sz="1500" b="0" i="0" u="none" strike="noStrike" kern="1200" cap="none" spc="0" normalizeH="0" baseline="0" noProof="0" dirty="0">
                <a:ln>
                  <a:noFill/>
                </a:ln>
                <a:effectLst/>
                <a:uLnTx/>
                <a:uFillTx/>
                <a:latin typeface="+mn-lt"/>
                <a:cs typeface="Arial" panose="020B0604020202020204" pitchFamily="34" charset="0"/>
              </a:rPr>
              <a:t>Potpora se može dodijeliti svim gospodarskim subjektima, neovisno o djelatnosti koju gospodarski subjekt obavlja.</a:t>
            </a:r>
          </a:p>
          <a:p>
            <a:pPr marL="0" marR="0" lvl="0" indent="0" algn="l" defTabSz="914400" rtl="0" eaLnBrk="1" fontAlgn="base" latinLnBrk="0" hangingPunct="1">
              <a:lnSpc>
                <a:spcPct val="90000"/>
              </a:lnSpc>
              <a:spcBef>
                <a:spcPts val="100"/>
              </a:spcBef>
              <a:spcAft>
                <a:spcPct val="0"/>
              </a:spcAft>
              <a:buClr>
                <a:srgbClr val="CC2E35"/>
              </a:buClr>
              <a:buSzPct val="100000"/>
              <a:buFont typeface="Arial" panose="020B0604020202020204" pitchFamily="34" charset="0"/>
              <a:buNone/>
              <a:tabLst/>
              <a:defRPr/>
            </a:pPr>
            <a:endParaRPr kumimoji="0" lang="hr-HR" altLang="sr-Latn-RS" sz="1500" b="0" i="0" u="none" strike="noStrike" kern="1200" cap="none" spc="0" normalizeH="0" baseline="0" noProof="0" dirty="0">
              <a:ln>
                <a:noFill/>
              </a:ln>
              <a:effectLst/>
              <a:uLnTx/>
              <a:uFillTx/>
              <a:latin typeface="+mn-lt"/>
              <a:cs typeface="Arial" panose="020B0604020202020204" pitchFamily="34" charset="0"/>
            </a:endParaRPr>
          </a:p>
          <a:p>
            <a:pPr marL="0" marR="0" lvl="0" indent="0" algn="l" defTabSz="914400" rtl="0" eaLnBrk="1" fontAlgn="base" latinLnBrk="0" hangingPunct="1">
              <a:lnSpc>
                <a:spcPct val="90000"/>
              </a:lnSpc>
              <a:spcBef>
                <a:spcPts val="100"/>
              </a:spcBef>
              <a:spcAft>
                <a:spcPct val="0"/>
              </a:spcAft>
              <a:buClr>
                <a:srgbClr val="CC2E35"/>
              </a:buClr>
              <a:buSzPct val="100000"/>
              <a:buFont typeface="Arial" panose="020B0604020202020204" pitchFamily="34" charset="0"/>
              <a:buNone/>
              <a:tabLst/>
              <a:defRPr/>
            </a:pPr>
            <a:r>
              <a:rPr kumimoji="0" lang="hr-HR" altLang="sr-Latn-RS" sz="1500" b="1" i="0" u="none" strike="noStrike" kern="1200" cap="none" spc="0" normalizeH="0" baseline="0" noProof="0" dirty="0">
                <a:ln>
                  <a:noFill/>
                </a:ln>
                <a:effectLst/>
                <a:uLnTx/>
                <a:uFillTx/>
                <a:latin typeface="+mn-lt"/>
                <a:cs typeface="Arial" panose="020B0604020202020204" pitchFamily="34" charset="0"/>
              </a:rPr>
              <a:t>Koja se radna mjesta mogu smatrati digitalnima?</a:t>
            </a:r>
          </a:p>
          <a:p>
            <a:pPr marL="0" marR="0" lvl="0" indent="0" algn="l" defTabSz="914400" rtl="0" eaLnBrk="1" fontAlgn="base" latinLnBrk="0" hangingPunct="1">
              <a:lnSpc>
                <a:spcPct val="90000"/>
              </a:lnSpc>
              <a:spcBef>
                <a:spcPts val="600"/>
              </a:spcBef>
              <a:spcAft>
                <a:spcPct val="0"/>
              </a:spcAft>
              <a:buClr>
                <a:srgbClr val="CC2E35"/>
              </a:buClr>
              <a:buSzPct val="100000"/>
              <a:buFont typeface="Arial" panose="020B0604020202020204" pitchFamily="34" charset="0"/>
              <a:buNone/>
              <a:tabLst/>
              <a:defRPr/>
            </a:pPr>
            <a:r>
              <a:rPr kumimoji="0" lang="hr-HR" altLang="sr-Latn-RS" sz="1500" b="1" i="0" u="none" strike="noStrike" kern="1200" cap="none" spc="0" normalizeH="0" baseline="0" noProof="0" dirty="0">
                <a:ln>
                  <a:noFill/>
                </a:ln>
                <a:effectLst/>
                <a:uLnTx/>
                <a:uFillTx/>
                <a:latin typeface="+mn-lt"/>
                <a:cs typeface="Arial" panose="020B0604020202020204" pitchFamily="34" charset="0"/>
              </a:rPr>
              <a:t>A. Poslovi u gospodarskim subjektima koji pružaju IKT usluge/proizvode IKT proizvode</a:t>
            </a:r>
          </a:p>
          <a:p>
            <a:pPr marL="0" marR="0" lvl="0" indent="0" algn="l" defTabSz="914400" rtl="0" eaLnBrk="1" fontAlgn="base" latinLnBrk="0" hangingPunct="1">
              <a:lnSpc>
                <a:spcPct val="90000"/>
              </a:lnSpc>
              <a:spcBef>
                <a:spcPts val="100"/>
              </a:spcBef>
              <a:spcAft>
                <a:spcPct val="0"/>
              </a:spcAft>
              <a:buClr>
                <a:srgbClr val="CC2E35"/>
              </a:buClr>
              <a:buSzPct val="100000"/>
              <a:buFont typeface="Arial" panose="020B0604020202020204" pitchFamily="34" charset="0"/>
              <a:buNone/>
              <a:tabLst/>
              <a:defRPr/>
            </a:pPr>
            <a:r>
              <a:rPr kumimoji="0" lang="hr-HR" altLang="sr-Latn-RS" sz="1500" b="0" i="0" u="none" strike="noStrike" kern="1200" cap="none" spc="0" normalizeH="0" baseline="0" noProof="0" dirty="0">
                <a:ln>
                  <a:noFill/>
                </a:ln>
                <a:effectLst/>
                <a:uLnTx/>
                <a:uFillTx/>
                <a:latin typeface="+mn-lt"/>
                <a:cs typeface="Arial" panose="020B0604020202020204" pitchFamily="34" charset="0"/>
              </a:rPr>
              <a:t>Sva radna mjesta kod gospodarskih subjekata iz IKT sektora (prema Priručniku) koji većinski dio prihoda (više od 90%) ostvaruju pružanjem IKT usluga i/ili proizvodnjom IKT proizvoda.</a:t>
            </a:r>
          </a:p>
          <a:p>
            <a:pPr marL="0" marR="0" lvl="0" indent="0" algn="l" defTabSz="914400" rtl="0" eaLnBrk="1" fontAlgn="base" latinLnBrk="0" hangingPunct="1">
              <a:lnSpc>
                <a:spcPct val="90000"/>
              </a:lnSpc>
              <a:spcBef>
                <a:spcPts val="100"/>
              </a:spcBef>
              <a:spcAft>
                <a:spcPct val="0"/>
              </a:spcAft>
              <a:buClr>
                <a:srgbClr val="CC2E35"/>
              </a:buClr>
              <a:buSzPct val="100000"/>
              <a:buFont typeface="Arial" panose="020B0604020202020204" pitchFamily="34" charset="0"/>
              <a:buNone/>
              <a:tabLst/>
              <a:defRPr/>
            </a:pPr>
            <a:endParaRPr kumimoji="0" lang="hr-HR" altLang="sr-Latn-RS" sz="1500" b="0" i="0" u="none" strike="noStrike" kern="1200" cap="none" spc="0" normalizeH="0" baseline="0" noProof="0" dirty="0">
              <a:ln>
                <a:noFill/>
              </a:ln>
              <a:effectLst/>
              <a:uLnTx/>
              <a:uFillTx/>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hr-HR" altLang="sr-Latn-RS" sz="1500" b="1" i="0" u="none" strike="noStrike" kern="1200" cap="none" spc="0" normalizeH="0" baseline="0" noProof="0" dirty="0">
                <a:ln>
                  <a:noFill/>
                </a:ln>
                <a:effectLst/>
                <a:uLnTx/>
                <a:uFillTx/>
                <a:latin typeface="+mn-lt"/>
                <a:cs typeface="Arial" panose="020B0604020202020204" pitchFamily="34" charset="0"/>
              </a:rPr>
              <a:t>B. Poslovi za čije obavljanje osoba mora posjedovati visoko specijalizirane, napredne IKT vještine </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hr-HR" altLang="sr-Latn-RS" sz="1500" b="0" i="0" u="none" strike="noStrike" kern="1200" cap="none" spc="0" normalizeH="0" baseline="0" noProof="0" dirty="0">
                <a:ln>
                  <a:noFill/>
                </a:ln>
                <a:effectLst/>
                <a:uLnTx/>
                <a:uFillTx/>
                <a:latin typeface="+mn-lt"/>
                <a:cs typeface="Arial" panose="020B0604020202020204" pitchFamily="34" charset="0"/>
              </a:rPr>
              <a:t>Radna mjesta kod gospodarskih subjekata za koje osoba mora posjedovati visoko specijalizirane, napredne IKT vještine, odnosno posjedovati znanja u sljedećim područjima:</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hr-HR" altLang="sr-Latn-RS" sz="1400" b="0" i="0" u="none" strike="noStrike" kern="1200" cap="none" spc="0" normalizeH="0" baseline="0" noProof="0" dirty="0">
              <a:ln>
                <a:noFill/>
              </a:ln>
              <a:solidFill>
                <a:srgbClr val="060208"/>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hr-HR" altLang="sr-Latn-RS" sz="1400" b="0" i="0" u="none" strike="noStrike" kern="1200" cap="none" spc="0" normalizeH="0" baseline="0" noProof="0" dirty="0">
              <a:ln>
                <a:noFill/>
              </a:ln>
              <a:solidFill>
                <a:srgbClr val="060208"/>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90000"/>
              </a:lnSpc>
              <a:spcBef>
                <a:spcPts val="100"/>
              </a:spcBef>
              <a:spcAft>
                <a:spcPct val="0"/>
              </a:spcAft>
              <a:buClr>
                <a:srgbClr val="CC2E35"/>
              </a:buClr>
              <a:buSzPct val="100000"/>
              <a:buFont typeface="Arial" panose="020B0604020202020204" pitchFamily="34" charset="0"/>
              <a:buNone/>
              <a:tabLst/>
              <a:defRPr/>
            </a:pPr>
            <a:endParaRPr kumimoji="0" lang="hr-HR" altLang="sr-Latn-RS" sz="1400" b="1" i="0" u="none" strike="noStrike" kern="1200" cap="none" spc="0" normalizeH="0" baseline="0" noProof="0" dirty="0">
              <a:ln>
                <a:noFill/>
              </a:ln>
              <a:solidFill>
                <a:srgbClr val="464646"/>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90000"/>
              </a:lnSpc>
              <a:spcBef>
                <a:spcPts val="100"/>
              </a:spcBef>
              <a:spcAft>
                <a:spcPct val="0"/>
              </a:spcAft>
              <a:buClr>
                <a:srgbClr val="CC2E35"/>
              </a:buClr>
              <a:buSzPct val="100000"/>
              <a:buFont typeface="Arial" panose="020B0604020202020204" pitchFamily="34" charset="0"/>
              <a:buNone/>
              <a:tabLst/>
              <a:defRPr/>
            </a:pPr>
            <a:endParaRPr kumimoji="0" lang="hr-HR" altLang="sr-Latn-RS" sz="1800" b="1" i="0" u="none" strike="noStrike" kern="1200" cap="none" spc="0" normalizeH="0" baseline="0" noProof="0" dirty="0">
              <a:ln>
                <a:noFill/>
              </a:ln>
              <a:solidFill>
                <a:srgbClr val="464646"/>
              </a:solidFill>
              <a:effectLst/>
              <a:uLnTx/>
              <a:uFillTx/>
              <a:latin typeface="Calibri" panose="020F0502020204030204" pitchFamily="34" charset="0"/>
              <a:ea typeface="+mn-ea"/>
              <a:cs typeface="Calibri" panose="020F0502020204030204" pitchFamily="34" charset="0"/>
            </a:endParaRPr>
          </a:p>
        </p:txBody>
      </p:sp>
      <p:pic>
        <p:nvPicPr>
          <p:cNvPr id="5222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902363" y="5402263"/>
            <a:ext cx="2506662"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59963" y="1017588"/>
            <a:ext cx="2098675"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 Placeholder 2"/>
          <p:cNvSpPr txBox="1">
            <a:spLocks/>
          </p:cNvSpPr>
          <p:nvPr/>
        </p:nvSpPr>
        <p:spPr bwMode="auto">
          <a:xfrm>
            <a:off x="9786938" y="3793331"/>
            <a:ext cx="2171700"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ts val="1000"/>
              </a:spcBef>
              <a:spcAft>
                <a:spcPct val="0"/>
              </a:spcAft>
              <a:buClr>
                <a:srgbClr val="E3A48A"/>
              </a:buClr>
              <a:buSzPct val="100000"/>
              <a:buFont typeface="Arial" panose="020B0604020202020204" pitchFamily="34" charset="0"/>
              <a:buNone/>
              <a:tabLst/>
              <a:defRPr/>
            </a:pPr>
            <a:r>
              <a:rPr kumimoji="0" lang="hr-HR" altLang="sr-Latn-RS" sz="1200" b="0" i="0" u="none" strike="noStrike" kern="1200" cap="none" spc="0" normalizeH="0" baseline="0" noProof="0" dirty="0">
                <a:ln>
                  <a:noFill/>
                </a:ln>
                <a:effectLst/>
                <a:uLnTx/>
                <a:uFillTx/>
                <a:latin typeface="+mn-lt"/>
                <a:cs typeface="Arial" panose="020B0604020202020204" pitchFamily="34" charset="0"/>
              </a:rPr>
              <a:t>Zelena i digitalna radna mjesta detaljno su opisana u Priručniku dostupnom na poveznici:</a:t>
            </a:r>
            <a:endParaRPr kumimoji="0" lang="hr-HR" altLang="sr-Latn-RS" sz="1200" b="0" i="0" u="none" strike="noStrike" kern="1200" cap="none" spc="0" normalizeH="0" baseline="0" noProof="0" dirty="0">
              <a:ln>
                <a:noFill/>
              </a:ln>
              <a:effectLst/>
              <a:uLnTx/>
              <a:uFillTx/>
              <a:latin typeface="+mn-lt"/>
              <a:cs typeface="Arial" panose="020B0604020202020204" pitchFamily="34" charset="0"/>
              <a:hlinkClick r:id="rId4"/>
            </a:endParaRPr>
          </a:p>
          <a:p>
            <a:pPr marL="0" marR="0" lvl="0" indent="0" algn="l" defTabSz="914400" rtl="0" eaLnBrk="1" fontAlgn="base" latinLnBrk="0" hangingPunct="1">
              <a:lnSpc>
                <a:spcPct val="90000"/>
              </a:lnSpc>
              <a:spcBef>
                <a:spcPts val="1000"/>
              </a:spcBef>
              <a:spcAft>
                <a:spcPct val="0"/>
              </a:spcAft>
              <a:buClr>
                <a:srgbClr val="E3A48A"/>
              </a:buClr>
              <a:buSzPct val="100000"/>
              <a:buFont typeface="Arial" panose="020B0604020202020204" pitchFamily="34" charset="0"/>
              <a:buNone/>
              <a:tabLst/>
              <a:defRPr/>
            </a:pPr>
            <a:r>
              <a:rPr kumimoji="0" lang="hr-HR" altLang="sr-Latn-RS" sz="1200" b="0" i="0" u="none" strike="noStrike" kern="1200" cap="none" spc="0" normalizeH="0" baseline="0" noProof="0" dirty="0">
                <a:ln>
                  <a:noFill/>
                </a:ln>
                <a:solidFill>
                  <a:srgbClr val="464646"/>
                </a:solidFill>
                <a:effectLst/>
                <a:uLnTx/>
                <a:uFillTx/>
                <a:latin typeface="+mn-lt"/>
                <a:cs typeface="Arial" panose="020B0604020202020204" pitchFamily="34" charset="0"/>
                <a:hlinkClick r:id="rId5"/>
              </a:rPr>
              <a:t>https://mjere.hr/katalog-mjera/zelena-i-digitalna-radna-mjesta/</a:t>
            </a:r>
            <a:r>
              <a:rPr kumimoji="0" lang="hr-HR" altLang="sr-Latn-RS" sz="1200" b="0" i="0" u="none" strike="noStrike" kern="1200" cap="none" spc="0" normalizeH="0" baseline="0" noProof="0" dirty="0">
                <a:ln>
                  <a:noFill/>
                </a:ln>
                <a:solidFill>
                  <a:srgbClr val="464646"/>
                </a:solidFill>
                <a:effectLst/>
                <a:uLnTx/>
                <a:uFillTx/>
                <a:latin typeface="+mn-lt"/>
                <a:cs typeface="Arial" panose="020B0604020202020204" pitchFamily="34" charset="0"/>
              </a:rPr>
              <a:t> </a:t>
            </a:r>
          </a:p>
        </p:txBody>
      </p:sp>
      <p:sp>
        <p:nvSpPr>
          <p:cNvPr id="52231" name="TextBox 4"/>
          <p:cNvSpPr txBox="1">
            <a:spLocks noChangeArrowheads="1"/>
          </p:cNvSpPr>
          <p:nvPr/>
        </p:nvSpPr>
        <p:spPr bwMode="auto">
          <a:xfrm>
            <a:off x="547688" y="4075908"/>
            <a:ext cx="2925762" cy="138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171450" indent="-1714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r-HR" altLang="sr-Latn-RS" sz="1600" b="0" i="0" u="none" strike="noStrike" kern="1200" cap="none" spc="0" normalizeH="0" baseline="0" noProof="0" dirty="0">
                <a:ln>
                  <a:noFill/>
                </a:ln>
                <a:solidFill>
                  <a:srgbClr val="060208"/>
                </a:solidFill>
                <a:effectLst/>
                <a:uLnTx/>
                <a:uFillTx/>
                <a:latin typeface="+mn-lt"/>
                <a:cs typeface="Arial" panose="020B0604020202020204" pitchFamily="34" charset="0"/>
              </a:rPr>
              <a:t>IKT programiranje</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r-HR" altLang="sr-Latn-RS" sz="1600" b="0" i="0" u="none" strike="noStrike" kern="1200" cap="none" spc="0" normalizeH="0" baseline="0" noProof="0" dirty="0">
                <a:ln>
                  <a:noFill/>
                </a:ln>
                <a:solidFill>
                  <a:srgbClr val="060208"/>
                </a:solidFill>
                <a:effectLst/>
                <a:uLnTx/>
                <a:uFillTx/>
                <a:latin typeface="+mn-lt"/>
                <a:cs typeface="Arial" panose="020B0604020202020204" pitchFamily="34" charset="0"/>
              </a:rPr>
              <a:t>razvoj aplikacija</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r-HR" altLang="sr-Latn-RS" sz="1600" b="0" i="0" u="none" strike="noStrike" kern="1200" cap="none" spc="0" normalizeH="0" baseline="0" noProof="0" dirty="0">
                <a:ln>
                  <a:noFill/>
                </a:ln>
                <a:solidFill>
                  <a:srgbClr val="060208"/>
                </a:solidFill>
                <a:effectLst/>
                <a:uLnTx/>
                <a:uFillTx/>
                <a:latin typeface="+mn-lt"/>
                <a:cs typeface="Arial" panose="020B0604020202020204" pitchFamily="34" charset="0"/>
              </a:rPr>
              <a:t>poslovna analiza</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r-HR" altLang="sr-Latn-RS" sz="1600" b="0" i="0" u="none" strike="noStrike" kern="1200" cap="none" spc="0" normalizeH="0" baseline="0" noProof="0" dirty="0">
                <a:ln>
                  <a:noFill/>
                </a:ln>
                <a:solidFill>
                  <a:srgbClr val="060208"/>
                </a:solidFill>
                <a:effectLst/>
                <a:uLnTx/>
                <a:uFillTx/>
                <a:latin typeface="+mn-lt"/>
                <a:cs typeface="Arial" panose="020B0604020202020204" pitchFamily="34" charset="0"/>
              </a:rPr>
              <a:t>digitalni marketing</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r-HR" altLang="sr-Latn-RS" sz="1600" b="0" i="0" u="none" strike="noStrike" kern="1200" cap="none" spc="0" normalizeH="0" baseline="0" noProof="0" dirty="0">
                <a:ln>
                  <a:noFill/>
                </a:ln>
                <a:solidFill>
                  <a:srgbClr val="060208"/>
                </a:solidFill>
                <a:effectLst/>
                <a:uLnTx/>
                <a:uFillTx/>
                <a:latin typeface="+mn-lt"/>
                <a:cs typeface="Arial" panose="020B0604020202020204" pitchFamily="34" charset="0"/>
              </a:rPr>
              <a:t>kreiranje digitalnog sadržaja</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r-HR" altLang="sr-Latn-RS" sz="1600" b="0" i="0" u="none" strike="noStrike" kern="1200" cap="none" spc="0" normalizeH="0" baseline="0" noProof="0" dirty="0">
                <a:ln>
                  <a:noFill/>
                </a:ln>
                <a:solidFill>
                  <a:srgbClr val="060208"/>
                </a:solidFill>
                <a:effectLst/>
                <a:uLnTx/>
                <a:uFillTx/>
                <a:latin typeface="+mn-lt"/>
                <a:cs typeface="Arial" panose="020B0604020202020204" pitchFamily="34" charset="0"/>
              </a:rPr>
              <a:t>digitalni dizajn</a:t>
            </a:r>
          </a:p>
        </p:txBody>
      </p:sp>
      <p:sp>
        <p:nvSpPr>
          <p:cNvPr id="52232" name="TextBox 6"/>
          <p:cNvSpPr txBox="1">
            <a:spLocks noChangeArrowheads="1"/>
          </p:cNvSpPr>
          <p:nvPr/>
        </p:nvSpPr>
        <p:spPr bwMode="auto">
          <a:xfrm>
            <a:off x="6554787" y="4067442"/>
            <a:ext cx="323215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171450" indent="-1714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r-HR" altLang="sr-Latn-RS" sz="1600" b="0" i="0" u="none" strike="noStrike" kern="1200" cap="none" spc="0" normalizeH="0" baseline="0" noProof="0" dirty="0">
                <a:ln>
                  <a:noFill/>
                </a:ln>
                <a:solidFill>
                  <a:srgbClr val="060208"/>
                </a:solidFill>
                <a:effectLst/>
                <a:uLnTx/>
                <a:uFillTx/>
                <a:latin typeface="+mn-lt"/>
                <a:cs typeface="Arial" panose="020B0604020202020204" pitchFamily="34" charset="0"/>
              </a:rPr>
              <a:t>razvoj algoritama i/ili proizvoda koji koriste umjetnu inteligenciju/strojno učenje</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r-HR" altLang="sr-Latn-RS" sz="1600" b="0" i="0" u="none" strike="noStrike" kern="1200" cap="none" spc="0" normalizeH="0" baseline="0" noProof="0" dirty="0">
                <a:ln>
                  <a:noFill/>
                </a:ln>
                <a:solidFill>
                  <a:srgbClr val="060208"/>
                </a:solidFill>
                <a:effectLst/>
                <a:uLnTx/>
                <a:uFillTx/>
                <a:latin typeface="+mn-lt"/>
                <a:cs typeface="Arial" panose="020B0604020202020204" pitchFamily="34" charset="0"/>
              </a:rPr>
              <a:t>razvoj rješenja za internet stvari (senzori, pametni kućanski uređaji)      i dr</a:t>
            </a:r>
            <a:r>
              <a:rPr kumimoji="0" lang="hr-HR" altLang="sr-Latn-RS" sz="1600" b="0" i="0" u="none" strike="noStrike" kern="1200" cap="none" spc="0" normalizeH="0" baseline="0" noProof="0" dirty="0">
                <a:ln>
                  <a:noFill/>
                </a:ln>
                <a:solidFill>
                  <a:srgbClr val="060208"/>
                </a:solidFill>
                <a:effectLst/>
                <a:uLnTx/>
                <a:uFillTx/>
                <a:latin typeface="+mn-lt"/>
              </a:rPr>
              <a:t>.</a:t>
            </a:r>
          </a:p>
        </p:txBody>
      </p:sp>
      <p:sp>
        <p:nvSpPr>
          <p:cNvPr id="8" name="TextBox 7"/>
          <p:cNvSpPr txBox="1"/>
          <p:nvPr/>
        </p:nvSpPr>
        <p:spPr bwMode="auto">
          <a:xfrm>
            <a:off x="3473450" y="4138614"/>
            <a:ext cx="2935288" cy="1438275"/>
          </a:xfrm>
          <a:prstGeom prst="rect">
            <a:avLst/>
          </a:prstGeom>
          <a:noFill/>
          <a:ln>
            <a:noFill/>
          </a:ln>
          <a:extLst>
            <a:ext uri="{909E8E84-426E-40dd-AFC4-6F175D3DCCD1}"/>
            <a:ext uri="{91240B29-F687-4f45-9708-019B960494DF}"/>
          </a:extLst>
        </p:spPr>
        <p:txBody>
          <a:bodyPr anchor="ctr">
            <a:normAutofit lnSpcReduction="10000"/>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r-HR" sz="1600" b="0" i="0" u="none" strike="noStrike" kern="1200" cap="none" spc="0" normalizeH="0" baseline="0" noProof="0" dirty="0">
                <a:ln>
                  <a:noFill/>
                </a:ln>
                <a:solidFill>
                  <a:srgbClr val="060208"/>
                </a:solidFill>
                <a:effectLst/>
                <a:uLnTx/>
                <a:uFillTx/>
                <a:latin typeface="Calibri" panose="020F0502020204030204" pitchFamily="34" charset="0"/>
                <a:cs typeface="Calibri" panose="020F0502020204030204" pitchFamily="34" charset="0"/>
              </a:rPr>
              <a:t>vizualizacija podataka</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r-HR" sz="1600" b="0" i="0" u="none" strike="noStrike" kern="1200" cap="none" spc="0" normalizeH="0" baseline="0" noProof="0" dirty="0">
                <a:ln>
                  <a:noFill/>
                </a:ln>
                <a:solidFill>
                  <a:srgbClr val="060208"/>
                </a:solidFill>
                <a:effectLst/>
                <a:uLnTx/>
                <a:uFillTx/>
                <a:latin typeface="Calibri" panose="020F0502020204030204" pitchFamily="34" charset="0"/>
                <a:cs typeface="Calibri" panose="020F0502020204030204" pitchFamily="34" charset="0"/>
              </a:rPr>
              <a:t>upravljanje digitalnim proizvodima</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r-HR" sz="1600" b="0" i="0" u="none" strike="noStrike" kern="1200" cap="none" spc="0" normalizeH="0" baseline="0" noProof="0" dirty="0">
                <a:ln>
                  <a:noFill/>
                </a:ln>
                <a:solidFill>
                  <a:srgbClr val="060208"/>
                </a:solidFill>
                <a:effectLst/>
                <a:uLnTx/>
                <a:uFillTx/>
                <a:latin typeface="Calibri" panose="020F0502020204030204" pitchFamily="34" charset="0"/>
                <a:cs typeface="Calibri" panose="020F0502020204030204" pitchFamily="34" charset="0"/>
              </a:rPr>
              <a:t>podatkovna znanost</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r-HR" sz="1600" b="0" i="0" u="none" strike="noStrike" kern="1200" cap="none" spc="0" normalizeH="0" baseline="0" noProof="0" dirty="0">
                <a:ln>
                  <a:noFill/>
                </a:ln>
                <a:solidFill>
                  <a:srgbClr val="060208"/>
                </a:solidFill>
                <a:effectLst/>
                <a:uLnTx/>
                <a:uFillTx/>
                <a:latin typeface="Calibri" panose="020F0502020204030204" pitchFamily="34" charset="0"/>
                <a:cs typeface="Calibri" panose="020F0502020204030204" pitchFamily="34" charset="0"/>
              </a:rPr>
              <a:t>dizajn korisničkog iskustva</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r-HR" sz="1600" b="0" i="0" u="none" strike="noStrike" kern="1200" cap="none" spc="0" normalizeH="0" baseline="0" noProof="0" dirty="0">
                <a:ln>
                  <a:noFill/>
                </a:ln>
                <a:solidFill>
                  <a:srgbClr val="060208"/>
                </a:solidFill>
                <a:effectLst/>
                <a:uLnTx/>
                <a:uFillTx/>
                <a:latin typeface="Calibri" panose="020F0502020204030204" pitchFamily="34" charset="0"/>
                <a:cs typeface="Calibri" panose="020F0502020204030204" pitchFamily="34" charset="0"/>
              </a:rPr>
              <a:t>Robotika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r-HR" sz="1400" b="0" i="0" u="none" strike="noStrike" kern="1200" cap="none" spc="0" normalizeH="0" baseline="0" noProof="0" dirty="0">
              <a:ln>
                <a:noFill/>
              </a:ln>
              <a:solidFill>
                <a:srgbClr val="060208"/>
              </a:solidFill>
              <a:effectLst/>
              <a:uLnTx/>
              <a:uFillTx/>
              <a:latin typeface="Calibri" panose="020F0502020204030204" pitchFamily="34" charset="0"/>
              <a:ea typeface="+mn-ea"/>
              <a:cs typeface="+mn-cs"/>
            </a:endParaRPr>
          </a:p>
        </p:txBody>
      </p:sp>
      <p:sp>
        <p:nvSpPr>
          <p:cNvPr id="52234" name="TextBox 9"/>
          <p:cNvSpPr txBox="1">
            <a:spLocks noChangeArrowheads="1"/>
          </p:cNvSpPr>
          <p:nvPr/>
        </p:nvSpPr>
        <p:spPr bwMode="auto">
          <a:xfrm>
            <a:off x="2480732" y="5895975"/>
            <a:ext cx="7306205"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altLang="sr-Latn-RS" b="0" i="0" u="none" strike="noStrike" kern="1200" cap="none" spc="0" normalizeH="0" baseline="0" noProof="0" dirty="0">
                <a:ln>
                  <a:noFill/>
                </a:ln>
                <a:solidFill>
                  <a:schemeClr val="bg1"/>
                </a:solidFill>
                <a:effectLst/>
                <a:uLnTx/>
                <a:uFillTx/>
                <a:latin typeface="+mn-lt"/>
                <a:cs typeface="Arial" panose="020B0604020202020204" pitchFamily="34" charset="0"/>
              </a:rPr>
              <a:t>Napomena: radno mjesto treba zadovoljiti samo jednu od dvije navedene kategorije koju poslodavac inicijalno određuje te sukladno odabiru popunjava odgovarajuće obrasce prilikom predaje zahtjeva.</a:t>
            </a:r>
          </a:p>
        </p:txBody>
      </p:sp>
    </p:spTree>
    <p:extLst>
      <p:ext uri="{BB962C8B-B14F-4D97-AF65-F5344CB8AC3E}">
        <p14:creationId xmlns:p14="http://schemas.microsoft.com/office/powerpoint/2010/main" val="3832669079"/>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45434" y="1081401"/>
            <a:ext cx="4375103" cy="1207659"/>
          </a:xfrm>
        </p:spPr>
        <p:txBody>
          <a:bodyPr>
            <a:normAutofit/>
          </a:bodyPr>
          <a:lstStyle/>
          <a:p>
            <a:r>
              <a:rPr lang="hr-HR" sz="3600" b="1" dirty="0"/>
              <a:t>POTPORA ZA ZAPOŠLJAVANJE</a:t>
            </a:r>
          </a:p>
        </p:txBody>
      </p:sp>
      <p:pic>
        <p:nvPicPr>
          <p:cNvPr id="7" name="Graphic 1" descr="Bullseye outline">
            <a:extLst>
              <a:ext uri="{FF2B5EF4-FFF2-40B4-BE49-F238E27FC236}">
                <a16:creationId xmlns:a16="http://schemas.microsoft.com/office/drawing/2014/main" id="{86125C0D-06AE-7781-FBAF-027DAE78AE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05559" y="2949298"/>
            <a:ext cx="747344" cy="747344"/>
          </a:xfrm>
          <a:prstGeom prst="rect">
            <a:avLst/>
          </a:prstGeom>
        </p:spPr>
      </p:pic>
      <p:pic>
        <p:nvPicPr>
          <p:cNvPr id="8" name="Graphic 2" descr="Daily calendar outline">
            <a:extLst>
              <a:ext uri="{FF2B5EF4-FFF2-40B4-BE49-F238E27FC236}">
                <a16:creationId xmlns:a16="http://schemas.microsoft.com/office/drawing/2014/main" id="{4353C46C-AA63-19E5-B864-B38589B737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05559" y="937886"/>
            <a:ext cx="747344" cy="747344"/>
          </a:xfrm>
          <a:prstGeom prst="rect">
            <a:avLst/>
          </a:prstGeom>
        </p:spPr>
      </p:pic>
      <p:sp>
        <p:nvSpPr>
          <p:cNvPr id="9" name="TextBox 8">
            <a:extLst>
              <a:ext uri="{FF2B5EF4-FFF2-40B4-BE49-F238E27FC236}">
                <a16:creationId xmlns:a16="http://schemas.microsoft.com/office/drawing/2014/main" id="{4C76685D-2348-31CD-8E5A-46D0617E77D2}"/>
              </a:ext>
            </a:extLst>
          </p:cNvPr>
          <p:cNvSpPr txBox="1"/>
          <p:nvPr/>
        </p:nvSpPr>
        <p:spPr>
          <a:xfrm>
            <a:off x="6286778" y="1081401"/>
            <a:ext cx="5819083" cy="1200329"/>
          </a:xfrm>
          <a:prstGeom prst="rect">
            <a:avLst/>
          </a:prstGeom>
          <a:noFill/>
        </p:spPr>
        <p:txBody>
          <a:bodyPr wrap="square">
            <a:spAutoFit/>
          </a:bodyPr>
          <a:lstStyle/>
          <a:p>
            <a:pPr algn="just">
              <a:lnSpc>
                <a:spcPct val="100000"/>
              </a:lnSpc>
              <a:spcBef>
                <a:spcPts val="0"/>
              </a:spcBef>
              <a:spcAft>
                <a:spcPts val="1200"/>
              </a:spcAft>
              <a:buClr>
                <a:srgbClr val="676767"/>
              </a:buClr>
              <a:defRPr/>
            </a:pPr>
            <a:r>
              <a:rPr kumimoji="0" lang="hr-HR" sz="2400" b="1" u="none" strike="noStrike" kern="0" cap="none" spc="0" normalizeH="0" baseline="0" noProof="0" dirty="0">
                <a:ln>
                  <a:noFill/>
                </a:ln>
                <a:effectLst/>
                <a:uLnTx/>
                <a:uFillTx/>
                <a:latin typeface="Calibri" panose="020F0502020204030204" pitchFamily="34" charset="0"/>
                <a:ea typeface="ADLaM Display" panose="020F0502020204030204" pitchFamily="2" charset="0"/>
                <a:cs typeface="Calibri" panose="020F0502020204030204" pitchFamily="34" charset="0"/>
                <a:sym typeface="Arial"/>
              </a:rPr>
              <a:t>12 mjeseci </a:t>
            </a:r>
            <a:r>
              <a:rPr kumimoji="0" lang="hr-HR" sz="2400" u="none" strike="noStrike" kern="0" cap="none" spc="0" normalizeH="0" baseline="0" noProof="0" dirty="0">
                <a:ln>
                  <a:noFill/>
                </a:ln>
                <a:effectLst/>
                <a:uLnTx/>
                <a:uFillTx/>
                <a:latin typeface="Calibri" panose="020F0502020204030204" pitchFamily="34" charset="0"/>
                <a:ea typeface="ADLaM Display" panose="020F0502020204030204" pitchFamily="2" charset="0"/>
                <a:cs typeface="Calibri" panose="020F0502020204030204" pitchFamily="34" charset="0"/>
                <a:sym typeface="Arial"/>
              </a:rPr>
              <a:t>za osobe u nepovoljnom položaju</a:t>
            </a:r>
            <a:br>
              <a:rPr lang="hr-HR" sz="2400" kern="0" dirty="0">
                <a:latin typeface="Calibri" panose="020F0502020204030204" pitchFamily="34" charset="0"/>
                <a:ea typeface="ADLaM Display" panose="020F0502020204030204" pitchFamily="2" charset="0"/>
                <a:cs typeface="Calibri" panose="020F0502020204030204" pitchFamily="34" charset="0"/>
                <a:sym typeface="Arial"/>
              </a:rPr>
            </a:br>
            <a:r>
              <a:rPr kumimoji="0" lang="hr-HR" sz="2400" b="1" u="none" strike="noStrike" kern="0" cap="none" spc="0" normalizeH="0" baseline="0" noProof="0" dirty="0">
                <a:ln>
                  <a:noFill/>
                </a:ln>
                <a:effectLst/>
                <a:uLnTx/>
                <a:uFillTx/>
                <a:latin typeface="Calibri" panose="020F0502020204030204" pitchFamily="34" charset="0"/>
                <a:ea typeface="ADLaM Display" panose="020F0502020204030204" pitchFamily="2" charset="0"/>
                <a:cs typeface="Calibri" panose="020F0502020204030204" pitchFamily="34" charset="0"/>
                <a:sym typeface="Arial"/>
              </a:rPr>
              <a:t>24 mjeseca </a:t>
            </a:r>
            <a:r>
              <a:rPr kumimoji="0" lang="hr-HR" sz="2400" u="none" strike="noStrike" kern="0" cap="none" spc="0" normalizeH="0" baseline="0" noProof="0" dirty="0">
                <a:ln>
                  <a:noFill/>
                </a:ln>
                <a:effectLst/>
                <a:uLnTx/>
                <a:uFillTx/>
                <a:latin typeface="Calibri" panose="020F0502020204030204" pitchFamily="34" charset="0"/>
                <a:ea typeface="ADLaM Display" panose="020F0502020204030204" pitchFamily="2" charset="0"/>
                <a:cs typeface="Calibri" panose="020F0502020204030204" pitchFamily="34" charset="0"/>
                <a:sym typeface="Arial"/>
              </a:rPr>
              <a:t>za osobe s invaliditetom i osobe u izrazito nepovoljnom položaju</a:t>
            </a:r>
          </a:p>
        </p:txBody>
      </p:sp>
      <p:sp>
        <p:nvSpPr>
          <p:cNvPr id="10" name="TextBox 9">
            <a:extLst>
              <a:ext uri="{FF2B5EF4-FFF2-40B4-BE49-F238E27FC236}">
                <a16:creationId xmlns:a16="http://schemas.microsoft.com/office/drawing/2014/main" id="{3BF72CF7-AF0B-F14C-6E73-446A948572CD}"/>
              </a:ext>
            </a:extLst>
          </p:cNvPr>
          <p:cNvSpPr txBox="1"/>
          <p:nvPr/>
        </p:nvSpPr>
        <p:spPr>
          <a:xfrm>
            <a:off x="6286778" y="2911812"/>
            <a:ext cx="5709208" cy="1569660"/>
          </a:xfrm>
          <a:prstGeom prst="rect">
            <a:avLst/>
          </a:prstGeom>
          <a:noFill/>
        </p:spPr>
        <p:txBody>
          <a:bodyPr wrap="square">
            <a:spAutoFit/>
          </a:bodyPr>
          <a:lstStyle/>
          <a:p>
            <a:pPr algn="just" defTabSz="457200">
              <a:spcBef>
                <a:spcPts val="600"/>
              </a:spcBef>
              <a:spcAft>
                <a:spcPts val="600"/>
              </a:spcAft>
              <a:buClr>
                <a:srgbClr val="676767"/>
              </a:buClr>
              <a:defRPr/>
            </a:pPr>
            <a:r>
              <a:rPr kumimoji="0" lang="hr-HR" sz="2400" u="none" strike="noStrike" kern="0" cap="none" spc="0" normalizeH="0" baseline="0" noProof="0" dirty="0">
                <a:ln>
                  <a:noFill/>
                </a:ln>
                <a:effectLst/>
                <a:uLnTx/>
                <a:uFillTx/>
                <a:latin typeface="Calibri" panose="020F0502020204030204" pitchFamily="34" charset="0"/>
                <a:ea typeface="ADLaM Display" panose="020F0502020204030204" pitchFamily="2" charset="0"/>
                <a:cs typeface="Calibri" panose="020F0502020204030204" pitchFamily="34" charset="0"/>
                <a:sym typeface="Arial"/>
              </a:rPr>
              <a:t>poticanje zapošljavanja </a:t>
            </a:r>
            <a:r>
              <a:rPr kumimoji="0" lang="hr-HR" sz="2400" b="1" u="none" strike="noStrike" kern="0" cap="none" spc="0" normalizeH="0" baseline="0" noProof="0" dirty="0">
                <a:ln>
                  <a:noFill/>
                </a:ln>
                <a:effectLst/>
                <a:uLnTx/>
                <a:uFillTx/>
                <a:latin typeface="Calibri" panose="020F0502020204030204" pitchFamily="34" charset="0"/>
                <a:ea typeface="ADLaM Display" panose="020F0502020204030204" pitchFamily="2" charset="0"/>
                <a:cs typeface="Calibri" panose="020F0502020204030204" pitchFamily="34" charset="0"/>
                <a:sym typeface="Arial"/>
              </a:rPr>
              <a:t>osoba u nepovoljnom položaju </a:t>
            </a:r>
            <a:r>
              <a:rPr kumimoji="0" lang="hr-HR" sz="2400" u="none" strike="noStrike" kern="0" cap="none" spc="0" normalizeH="0" baseline="0" noProof="0" dirty="0">
                <a:ln>
                  <a:noFill/>
                </a:ln>
                <a:effectLst/>
                <a:uLnTx/>
                <a:uFillTx/>
                <a:latin typeface="Calibri" panose="020F0502020204030204" pitchFamily="34" charset="0"/>
                <a:ea typeface="ADLaM Display" panose="020F0502020204030204" pitchFamily="2" charset="0"/>
                <a:cs typeface="Calibri" panose="020F0502020204030204" pitchFamily="34" charset="0"/>
                <a:sym typeface="Arial"/>
              </a:rPr>
              <a:t>sufinanciranjem </a:t>
            </a:r>
            <a:r>
              <a:rPr kumimoji="0" lang="hr-HR" sz="2400" b="1" u="none" strike="noStrike" kern="0" cap="none" spc="0" normalizeH="0" baseline="0" noProof="0" dirty="0">
                <a:ln>
                  <a:noFill/>
                </a:ln>
                <a:effectLst/>
                <a:uLnTx/>
                <a:uFillTx/>
                <a:latin typeface="Calibri" panose="020F0502020204030204" pitchFamily="34" charset="0"/>
                <a:ea typeface="ADLaM Display" panose="020F0502020204030204" pitchFamily="2" charset="0"/>
                <a:cs typeface="Calibri" panose="020F0502020204030204" pitchFamily="34" charset="0"/>
                <a:sym typeface="Arial"/>
              </a:rPr>
              <a:t>do 50%</a:t>
            </a:r>
            <a:r>
              <a:rPr kumimoji="0" lang="hr-HR" sz="2400" u="none" strike="noStrike" kern="0" cap="none" spc="0" normalizeH="0" baseline="0" noProof="0" dirty="0">
                <a:ln>
                  <a:noFill/>
                </a:ln>
                <a:effectLst/>
                <a:uLnTx/>
                <a:uFillTx/>
                <a:latin typeface="Calibri" panose="020F0502020204030204" pitchFamily="34" charset="0"/>
                <a:ea typeface="ADLaM Display" panose="020F0502020204030204" pitchFamily="2" charset="0"/>
                <a:cs typeface="Calibri" panose="020F0502020204030204" pitchFamily="34" charset="0"/>
                <a:sym typeface="Arial"/>
              </a:rPr>
              <a:t> troška plaće i </a:t>
            </a:r>
            <a:r>
              <a:rPr kumimoji="0" lang="hr-HR" sz="2400" b="1" u="none" strike="noStrike" kern="0" cap="none" spc="0" normalizeH="0" baseline="0" noProof="0" dirty="0">
                <a:ln>
                  <a:noFill/>
                </a:ln>
                <a:effectLst/>
                <a:uLnTx/>
                <a:uFillTx/>
                <a:latin typeface="Calibri" panose="020F0502020204030204" pitchFamily="34" charset="0"/>
                <a:ea typeface="ADLaM Display" panose="020F0502020204030204" pitchFamily="2" charset="0"/>
                <a:cs typeface="Calibri" panose="020F0502020204030204" pitchFamily="34" charset="0"/>
                <a:sym typeface="Arial"/>
              </a:rPr>
              <a:t>osoba s invaliditetom </a:t>
            </a:r>
            <a:r>
              <a:rPr kumimoji="0" lang="hr-HR" sz="2400" u="none" strike="noStrike" kern="0" cap="none" spc="0" normalizeH="0" baseline="0" noProof="0" dirty="0">
                <a:ln>
                  <a:noFill/>
                </a:ln>
                <a:effectLst/>
                <a:uLnTx/>
                <a:uFillTx/>
                <a:latin typeface="Calibri" panose="020F0502020204030204" pitchFamily="34" charset="0"/>
                <a:ea typeface="ADLaM Display" panose="020F0502020204030204" pitchFamily="2" charset="0"/>
                <a:cs typeface="Calibri" panose="020F0502020204030204" pitchFamily="34" charset="0"/>
                <a:sym typeface="Arial"/>
              </a:rPr>
              <a:t>sufinanciranjem </a:t>
            </a:r>
            <a:r>
              <a:rPr kumimoji="0" lang="hr-HR" sz="2400" b="1" u="none" strike="noStrike" kern="0" cap="none" spc="0" normalizeH="0" baseline="0" noProof="0" dirty="0">
                <a:ln>
                  <a:noFill/>
                </a:ln>
                <a:effectLst/>
                <a:uLnTx/>
                <a:uFillTx/>
                <a:latin typeface="Calibri" panose="020F0502020204030204" pitchFamily="34" charset="0"/>
                <a:ea typeface="ADLaM Display" panose="020F0502020204030204" pitchFamily="2" charset="0"/>
                <a:cs typeface="Calibri" panose="020F0502020204030204" pitchFamily="34" charset="0"/>
                <a:sym typeface="Arial"/>
              </a:rPr>
              <a:t>do 75% </a:t>
            </a:r>
            <a:r>
              <a:rPr kumimoji="0" lang="hr-HR" sz="2400" u="none" strike="noStrike" kern="0" cap="none" spc="0" normalizeH="0" baseline="0" noProof="0" dirty="0">
                <a:ln>
                  <a:noFill/>
                </a:ln>
                <a:effectLst/>
                <a:uLnTx/>
                <a:uFillTx/>
                <a:latin typeface="Calibri" panose="020F0502020204030204" pitchFamily="34" charset="0"/>
                <a:ea typeface="ADLaM Display" panose="020F0502020204030204" pitchFamily="2" charset="0"/>
                <a:cs typeface="Calibri" panose="020F0502020204030204" pitchFamily="34" charset="0"/>
                <a:sym typeface="Arial"/>
              </a:rPr>
              <a:t>troška plaće </a:t>
            </a:r>
          </a:p>
        </p:txBody>
      </p:sp>
      <p:pic>
        <p:nvPicPr>
          <p:cNvPr id="11" name="Graphic 8" descr="Linear Graph outline">
            <a:extLst>
              <a:ext uri="{FF2B5EF4-FFF2-40B4-BE49-F238E27FC236}">
                <a16:creationId xmlns:a16="http://schemas.microsoft.com/office/drawing/2014/main" id="{5550684D-151F-D498-388D-8EAB4DB195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05559" y="4797003"/>
            <a:ext cx="747344" cy="747344"/>
          </a:xfrm>
          <a:prstGeom prst="rect">
            <a:avLst/>
          </a:prstGeom>
        </p:spPr>
      </p:pic>
      <p:sp>
        <p:nvSpPr>
          <p:cNvPr id="12" name="TextBox 11">
            <a:extLst>
              <a:ext uri="{FF2B5EF4-FFF2-40B4-BE49-F238E27FC236}">
                <a16:creationId xmlns:a16="http://schemas.microsoft.com/office/drawing/2014/main" id="{E0752278-A8A7-C1C8-12D8-584422889D67}"/>
              </a:ext>
            </a:extLst>
          </p:cNvPr>
          <p:cNvSpPr txBox="1"/>
          <p:nvPr/>
        </p:nvSpPr>
        <p:spPr>
          <a:xfrm>
            <a:off x="6286778" y="4797003"/>
            <a:ext cx="5257370" cy="830997"/>
          </a:xfrm>
          <a:prstGeom prst="rect">
            <a:avLst/>
          </a:prstGeom>
          <a:noFill/>
        </p:spPr>
        <p:txBody>
          <a:bodyPr wrap="square">
            <a:spAutoFit/>
          </a:bodyPr>
          <a:lstStyle/>
          <a:p>
            <a:pPr algn="just" defTabSz="457200">
              <a:lnSpc>
                <a:spcPct val="100000"/>
              </a:lnSpc>
              <a:spcBef>
                <a:spcPts val="600"/>
              </a:spcBef>
              <a:spcAft>
                <a:spcPts val="600"/>
              </a:spcAft>
              <a:defRPr/>
            </a:pPr>
            <a:r>
              <a:rPr lang="hr-HR" sz="2400" b="1"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rPr>
              <a:t>veći iznos potpore </a:t>
            </a:r>
            <a:r>
              <a:rPr lang="hr-HR" sz="2400" kern="0" dirty="0">
                <a:solidFill>
                  <a:schemeClr val="bg2">
                    <a:lumMod val="10000"/>
                  </a:schemeClr>
                </a:solidFill>
                <a:latin typeface="Calibri" panose="020F0502020204030204" pitchFamily="34" charset="0"/>
                <a:ea typeface="ADLaM Display" panose="020F0502020204030204" pitchFamily="2" charset="0"/>
                <a:cs typeface="Calibri" panose="020F0502020204030204" pitchFamily="34" charset="0"/>
                <a:sym typeface="Arial"/>
              </a:rPr>
              <a:t>za zapošljavanje u digitalnim i zelenim vještinama</a:t>
            </a:r>
          </a:p>
        </p:txBody>
      </p:sp>
      <p:sp>
        <p:nvSpPr>
          <p:cNvPr id="13" name="Rectangle 12"/>
          <p:cNvSpPr/>
          <p:nvPr/>
        </p:nvSpPr>
        <p:spPr>
          <a:xfrm>
            <a:off x="586408" y="2740576"/>
            <a:ext cx="3896139" cy="3139321"/>
          </a:xfrm>
          <a:prstGeom prst="rect">
            <a:avLst/>
          </a:prstGeom>
        </p:spPr>
        <p:txBody>
          <a:bodyPr wrap="square">
            <a:spAutoFit/>
          </a:bodyPr>
          <a:lstStyle/>
          <a:p>
            <a:pPr marL="285750" indent="-285750" algn="just">
              <a:buFont typeface="Arial" panose="020B0604020202020204" pitchFamily="34" charset="0"/>
              <a:buChar char="•"/>
            </a:pPr>
            <a:r>
              <a:rPr lang="hr-HR" dirty="0">
                <a:solidFill>
                  <a:schemeClr val="bg1"/>
                </a:solidFill>
                <a:latin typeface="Calibri" panose="020F0502020204030204" pitchFamily="34" charset="0"/>
                <a:cs typeface="Calibri" panose="020F0502020204030204" pitchFamily="34" charset="0"/>
              </a:rPr>
              <a:t>omogućeno korištenje potpore za zapošljavanje na neodređeno</a:t>
            </a:r>
            <a:r>
              <a:rPr lang="hr-HR" b="1" dirty="0">
                <a:solidFill>
                  <a:schemeClr val="bg1"/>
                </a:solidFill>
                <a:latin typeface="Calibri" panose="020F0502020204030204" pitchFamily="34" charset="0"/>
                <a:cs typeface="Calibri" panose="020F0502020204030204" pitchFamily="34" charset="0"/>
              </a:rPr>
              <a:t> </a:t>
            </a:r>
            <a:r>
              <a:rPr lang="hr-HR" dirty="0">
                <a:solidFill>
                  <a:schemeClr val="bg1"/>
                </a:solidFill>
                <a:latin typeface="Calibri" panose="020F0502020204030204" pitchFamily="34" charset="0"/>
                <a:cs typeface="Calibri" panose="020F0502020204030204" pitchFamily="34" charset="0"/>
              </a:rPr>
              <a:t>za radnike koji su kod istog poslodavca već radili kao stalni sezonci</a:t>
            </a:r>
          </a:p>
          <a:p>
            <a:pPr marL="285750" indent="-285750" algn="just">
              <a:buFont typeface="Arial" panose="020B0604020202020204" pitchFamily="34" charset="0"/>
              <a:buChar char="•"/>
            </a:pPr>
            <a:endParaRPr lang="hr-HR" dirty="0">
              <a:solidFill>
                <a:schemeClr val="bg1"/>
              </a:solidFill>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hr-HR" dirty="0">
                <a:solidFill>
                  <a:schemeClr val="bg1"/>
                </a:solidFill>
                <a:latin typeface="Calibri" panose="020F0502020204030204" pitchFamily="34" charset="0"/>
                <a:cs typeface="Calibri" panose="020F0502020204030204" pitchFamily="34" charset="0"/>
              </a:rPr>
              <a:t>u opravdano upražnjena radna mjesta dodan istek ugovora o radu na određeno vrijeme za stalne sezonske poslove i istek ugovora o radu za sezonske poslove</a:t>
            </a:r>
          </a:p>
          <a:p>
            <a:pPr marL="285750" indent="-285750" algn="just">
              <a:buFont typeface="Arial" panose="020B0604020202020204" pitchFamily="34" charset="0"/>
              <a:buChar char="•"/>
            </a:pPr>
            <a:endParaRPr lang="hr-HR" dirty="0">
              <a:solidFill>
                <a:schemeClr val="bg1"/>
              </a:solidFill>
              <a:latin typeface="Bahnschrift Condensed"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353194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theme/theme1.xml><?xml version="1.0" encoding="utf-8"?>
<a:theme xmlns:a="http://schemas.openxmlformats.org/drawingml/2006/main" name="Thème Office">
  <a:themeElements>
    <a:clrScheme name="Personnalisé 3">
      <a:dk1>
        <a:srgbClr val="000000"/>
      </a:dk1>
      <a:lt1>
        <a:srgbClr val="FFFFFF"/>
      </a:lt1>
      <a:dk2>
        <a:srgbClr val="363637"/>
      </a:dk2>
      <a:lt2>
        <a:srgbClr val="E8E8E8"/>
      </a:lt2>
      <a:accent1>
        <a:srgbClr val="D22126"/>
      </a:accent1>
      <a:accent2>
        <a:srgbClr val="38B34A"/>
      </a:accent2>
      <a:accent3>
        <a:srgbClr val="05A0DC"/>
      </a:accent3>
      <a:accent4>
        <a:srgbClr val="B3B2B3"/>
      </a:accent4>
      <a:accent5>
        <a:srgbClr val="FDFFF7"/>
      </a:accent5>
      <a:accent6>
        <a:srgbClr val="000000"/>
      </a:accent6>
      <a:hlink>
        <a:srgbClr val="05A0DC"/>
      </a:hlink>
      <a:folHlink>
        <a:srgbClr val="D22126"/>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Thème Office">
  <a:themeElements>
    <a:clrScheme name="Personnalisé 3">
      <a:dk1>
        <a:srgbClr val="000000"/>
      </a:dk1>
      <a:lt1>
        <a:srgbClr val="FFFFFF"/>
      </a:lt1>
      <a:dk2>
        <a:srgbClr val="363637"/>
      </a:dk2>
      <a:lt2>
        <a:srgbClr val="E8E8E8"/>
      </a:lt2>
      <a:accent1>
        <a:srgbClr val="D22126"/>
      </a:accent1>
      <a:accent2>
        <a:srgbClr val="38B34A"/>
      </a:accent2>
      <a:accent3>
        <a:srgbClr val="05A0DC"/>
      </a:accent3>
      <a:accent4>
        <a:srgbClr val="B3B2B3"/>
      </a:accent4>
      <a:accent5>
        <a:srgbClr val="FDFFF7"/>
      </a:accent5>
      <a:accent6>
        <a:srgbClr val="000000"/>
      </a:accent6>
      <a:hlink>
        <a:srgbClr val="05A0DC"/>
      </a:hlink>
      <a:folHlink>
        <a:srgbClr val="D22126"/>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roz tema">
  <a:themeElements>
    <a:clrScheme name="croz">
      <a:dk1>
        <a:srgbClr val="060208"/>
      </a:dk1>
      <a:lt1>
        <a:srgbClr val="FEFFFE"/>
      </a:lt1>
      <a:dk2>
        <a:srgbClr val="006460"/>
      </a:dk2>
      <a:lt2>
        <a:srgbClr val="E4C952"/>
      </a:lt2>
      <a:accent1>
        <a:srgbClr val="E3A48A"/>
      </a:accent1>
      <a:accent2>
        <a:srgbClr val="7D8996"/>
      </a:accent2>
      <a:accent3>
        <a:srgbClr val="2F4676"/>
      </a:accent3>
      <a:accent4>
        <a:srgbClr val="775F7F"/>
      </a:accent4>
      <a:accent5>
        <a:srgbClr val="6A9B89"/>
      </a:accent5>
      <a:accent6>
        <a:srgbClr val="2B7B98"/>
      </a:accent6>
      <a:hlink>
        <a:srgbClr val="DF835C"/>
      </a:hlink>
      <a:folHlink>
        <a:srgbClr val="BF658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noFill/>
        <a:ln>
          <a:noFill/>
        </a:ln>
        <a:extLst>
          <a:ext uri="{909E8E84-426E-40dd-AFC4-6F175D3DCCD1}">
            <a14:hiddenFill xmlns:r="http://schemas.openxmlformats.org/officeDocument/2006/relationships" xmlns:p="http://schemas.openxmlformats.org/presentationml/2006/main" xmlns="" xmlns:a14="http://schemas.microsoft.com/office/drawing/2010/main">
              <a:solidFill>
                <a:srgbClr val="FFFFFF"/>
              </a:solidFill>
            </a14:hiddenFill>
          </a:ext>
          <a:ext uri="{91240B29-F687-4f45-9708-019B960494DF}">
            <a14:hiddenLine xmlns:r="http://schemas.openxmlformats.org/officeDocument/2006/relationships" xmlns:p="http://schemas.openxmlformats.org/presentationml/2006/main" xmlns="" xmlns:a14="http://schemas.microsoft.com/office/drawing/2010/main" w="9525">
              <a:solidFill>
                <a:srgbClr val="000000"/>
              </a:solidFill>
              <a:miter lim="800000"/>
              <a:headEnd/>
              <a:tailEnd/>
            </a14:hiddenLine>
          </a:ext>
        </a:extLst>
      </a:spPr>
      <a:bodyPr vert="horz" lIns="91440" tIns="45720" rIns="91440" bIns="45720" rtlCol="0" anchor="ctr">
        <a:normAutofit/>
      </a:bodyPr>
      <a:lstStyle>
        <a:defPPr algn="l">
          <a:defRPr sz="22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4062</TotalTime>
  <Words>4200</Words>
  <Application>Microsoft Office PowerPoint</Application>
  <PresentationFormat>Široki zaslon</PresentationFormat>
  <Paragraphs>470</Paragraphs>
  <Slides>35</Slides>
  <Notes>4</Notes>
  <HiddenSlides>0</HiddenSlides>
  <MMClips>0</MMClips>
  <ScaleCrop>false</ScaleCrop>
  <HeadingPairs>
    <vt:vector size="6" baseType="variant">
      <vt:variant>
        <vt:lpstr>Korišteni fontovi</vt:lpstr>
      </vt:variant>
      <vt:variant>
        <vt:i4>16</vt:i4>
      </vt:variant>
      <vt:variant>
        <vt:lpstr>Tema</vt:lpstr>
      </vt:variant>
      <vt:variant>
        <vt:i4>5</vt:i4>
      </vt:variant>
      <vt:variant>
        <vt:lpstr>Naslovi slajdova</vt:lpstr>
      </vt:variant>
      <vt:variant>
        <vt:i4>35</vt:i4>
      </vt:variant>
    </vt:vector>
  </HeadingPairs>
  <TitlesOfParts>
    <vt:vector size="56" baseType="lpstr">
      <vt:lpstr>ADLaM Display</vt:lpstr>
      <vt:lpstr>Aptos</vt:lpstr>
      <vt:lpstr>Aptos Display</vt:lpstr>
      <vt:lpstr>Arial</vt:lpstr>
      <vt:lpstr>Arial Narrow</vt:lpstr>
      <vt:lpstr>Bahnschrift Condensed</vt:lpstr>
      <vt:lpstr>Calibri</vt:lpstr>
      <vt:lpstr>Calibri Light</vt:lpstr>
      <vt:lpstr>ClanOT-Bold</vt:lpstr>
      <vt:lpstr>ClanPro-Bold</vt:lpstr>
      <vt:lpstr>ClanPro-Book</vt:lpstr>
      <vt:lpstr>ClanPro-Medium</vt:lpstr>
      <vt:lpstr>Raleway Light</vt:lpstr>
      <vt:lpstr>Raleway Medium</vt:lpstr>
      <vt:lpstr>Times New Roman</vt:lpstr>
      <vt:lpstr>Wingdings</vt:lpstr>
      <vt:lpstr>Thème Office</vt:lpstr>
      <vt:lpstr>Tema sustava Office</vt:lpstr>
      <vt:lpstr>1_Thème Office</vt:lpstr>
      <vt:lpstr>Office Theme</vt:lpstr>
      <vt:lpstr>Croz tema</vt:lpstr>
      <vt:lpstr>PowerPoint prezentacija</vt:lpstr>
      <vt:lpstr>PowerPoint prezentacija</vt:lpstr>
      <vt:lpstr>MAPZ: 2021. – 2027.</vt:lpstr>
      <vt:lpstr>PowerPoint prezentacija</vt:lpstr>
      <vt:lpstr>PowerPoint prezentacija</vt:lpstr>
      <vt:lpstr>PowerPoint prezentacija</vt:lpstr>
      <vt:lpstr>PowerPoint prezentacija</vt:lpstr>
      <vt:lpstr>PowerPoint prezentacija</vt:lpstr>
      <vt:lpstr>POTPORA ZA ZAPOŠLJAVANJE</vt:lpstr>
      <vt:lpstr>PowerPoint prezentacija</vt:lpstr>
      <vt:lpstr>PowerPoint prezentacija</vt:lpstr>
      <vt:lpstr>Potpore za zapošljavanje - iznosi</vt:lpstr>
      <vt:lpstr>POTPORA ZA ZAPOŠLJAVANJE OSOBA UKLJUČENIH U PROGRAM POSAO+</vt:lpstr>
      <vt:lpstr>Ciljane skupine</vt:lpstr>
      <vt:lpstr>PowerPoint prezentacija</vt:lpstr>
      <vt:lpstr>POTPORE ZA PRIPRAVNIŠTVO I MLADE</vt:lpstr>
      <vt:lpstr>Potpore za pripravništvo i mlade - iznosi</vt:lpstr>
      <vt:lpstr>PowerPoint prezentacija</vt:lpstr>
      <vt:lpstr>PowerPoint prezentacija</vt:lpstr>
      <vt:lpstr>BIRAM HRVATSKU</vt:lpstr>
      <vt:lpstr>Biram Hrvatsku </vt:lpstr>
      <vt:lpstr>POTPORA ZA USAVRŠAVANJE</vt:lpstr>
      <vt:lpstr>PowerPoint prezentacija</vt:lpstr>
      <vt:lpstr>Prihvatljivi troškovi po zaposlenoj osobi kao polazniku usavršavanja</vt:lpstr>
      <vt:lpstr>Prihvatljivi troškovi:  </vt:lpstr>
      <vt:lpstr>PowerPoint prezentacija</vt:lpstr>
      <vt:lpstr>Ciljane skupine:</vt:lpstr>
      <vt:lpstr>Korisnici:</vt:lpstr>
      <vt:lpstr>Zakon o tržištu rada  Članak 64.</vt:lpstr>
      <vt:lpstr>PowerPoint prezentacija</vt:lpstr>
      <vt:lpstr>OBRAZOVANJE NEZAPOSLENIH OSOBA I OSTALIH TRAŽITELJA ZAPOSLENJA - VAUČERI ZA OBRAZOVANJE</vt:lpstr>
      <vt:lpstr> OBRAZOVANJE NEZAPOSLENIH OSOBA I OSTALIH TRAŽITELJA ZAPOSLENJA - VAUČERI ZA OBRAZOVANJE </vt:lpstr>
      <vt:lpstr> OBRAZOVANJE NEZAPOSLENIH OSOBA I OSTALIH TRAŽITELJA ZAPOSLENJA - VAUČERI ZA OBRAZOVANJE </vt:lpstr>
      <vt:lpstr> OBRAZOVANJE NEZAPOSLENIH OSOBA I OSTALIH TRAŽITELJA ZAPOSLENJA - VAUČERI ZA OBRAZOVANJE </vt:lpstr>
      <vt:lpstr>Hvala na pozornosti!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RENAUX</dc:creator>
  <cp:lastModifiedBy>Denisse Mandekić</cp:lastModifiedBy>
  <cp:revision>191</cp:revision>
  <dcterms:created xsi:type="dcterms:W3CDTF">2024-05-27T11:16:24Z</dcterms:created>
  <dcterms:modified xsi:type="dcterms:W3CDTF">2025-02-04T08:14:38Z</dcterms:modified>
</cp:coreProperties>
</file>