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343" r:id="rId4"/>
    <p:sldId id="273" r:id="rId5"/>
    <p:sldId id="268" r:id="rId6"/>
    <p:sldId id="364" r:id="rId7"/>
    <p:sldId id="370" r:id="rId8"/>
    <p:sldId id="342" r:id="rId9"/>
    <p:sldId id="306" r:id="rId10"/>
    <p:sldId id="299" r:id="rId11"/>
    <p:sldId id="346" r:id="rId12"/>
    <p:sldId id="352" r:id="rId13"/>
    <p:sldId id="353" r:id="rId14"/>
    <p:sldId id="348" r:id="rId15"/>
    <p:sldId id="367" r:id="rId16"/>
    <p:sldId id="349" r:id="rId17"/>
    <p:sldId id="359" r:id="rId18"/>
    <p:sldId id="366" r:id="rId19"/>
    <p:sldId id="360" r:id="rId20"/>
    <p:sldId id="361" r:id="rId21"/>
    <p:sldId id="365" r:id="rId22"/>
    <p:sldId id="362" r:id="rId23"/>
    <p:sldId id="369" r:id="rId24"/>
    <p:sldId id="355" r:id="rId25"/>
    <p:sldId id="363" r:id="rId26"/>
    <p:sldId id="267" r:id="rId27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AC9BC-5282-7A8E-1159-5ADBBCCDEDCB}" name="Snježana Sikirić" initials="SS" userId="S::snjezana.sikiric@crikvenica.hr::95ba6ece-bde9-4813-8ecb-7b7440f70d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9" autoAdjust="0"/>
  </p:normalViewPr>
  <p:slideViewPr>
    <p:cSldViewPr>
      <p:cViewPr varScale="1">
        <p:scale>
          <a:sx n="72" d="100"/>
          <a:sy n="72" d="100"/>
        </p:scale>
        <p:origin x="147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4203A-EEA2-4A40-8E65-21A5C8BFE8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FEF25-6B6A-4B6A-BA73-FEF549E91EDF}">
      <dgm:prSet custT="1"/>
      <dgm:spPr/>
      <dgm:t>
        <a:bodyPr/>
        <a:lstStyle/>
        <a:p>
          <a:pPr algn="ctr"/>
          <a:r>
            <a:rPr lang="hr-HR" sz="3600" dirty="0"/>
            <a:t>6 MJERA</a:t>
          </a:r>
          <a:endParaRPr lang="en-US" sz="3600" dirty="0"/>
        </a:p>
      </dgm:t>
    </dgm:pt>
    <dgm:pt modelId="{7B5929DB-5E9E-4176-92D5-021BA897FFA8}" type="parTrans" cxnId="{E9A78FC6-ACE4-4FC8-86FE-91B37A50B2A6}">
      <dgm:prSet/>
      <dgm:spPr/>
      <dgm:t>
        <a:bodyPr/>
        <a:lstStyle/>
        <a:p>
          <a:endParaRPr lang="en-US"/>
        </a:p>
      </dgm:t>
    </dgm:pt>
    <dgm:pt modelId="{63002407-B9D9-4808-BC04-F72F281BC7CB}" type="sibTrans" cxnId="{E9A78FC6-ACE4-4FC8-86FE-91B37A50B2A6}">
      <dgm:prSet/>
      <dgm:spPr/>
      <dgm:t>
        <a:bodyPr/>
        <a:lstStyle/>
        <a:p>
          <a:endParaRPr lang="en-US"/>
        </a:p>
      </dgm:t>
    </dgm:pt>
    <dgm:pt modelId="{5AB44E27-C561-4E3E-90C0-6DDD145ADF57}">
      <dgm:prSet custT="1"/>
      <dgm:spPr/>
      <dgm:t>
        <a:bodyPr/>
        <a:lstStyle/>
        <a:p>
          <a:pPr algn="ctr"/>
          <a:r>
            <a:rPr lang="hr-HR" sz="3600" dirty="0"/>
            <a:t>20 PODMJERA</a:t>
          </a:r>
          <a:endParaRPr lang="en-US" sz="3600" dirty="0"/>
        </a:p>
      </dgm:t>
    </dgm:pt>
    <dgm:pt modelId="{4A34520E-0DCD-42F0-99BF-BF1AF2DDC427}" type="parTrans" cxnId="{958C2A76-1489-4878-8500-B7AB9F9D6564}">
      <dgm:prSet/>
      <dgm:spPr/>
      <dgm:t>
        <a:bodyPr/>
        <a:lstStyle/>
        <a:p>
          <a:endParaRPr lang="en-US"/>
        </a:p>
      </dgm:t>
    </dgm:pt>
    <dgm:pt modelId="{D3996817-6A9D-461B-AC1E-B35C82254DCE}" type="sibTrans" cxnId="{958C2A76-1489-4878-8500-B7AB9F9D6564}">
      <dgm:prSet/>
      <dgm:spPr/>
      <dgm:t>
        <a:bodyPr/>
        <a:lstStyle/>
        <a:p>
          <a:endParaRPr lang="en-US"/>
        </a:p>
      </dgm:t>
    </dgm:pt>
    <dgm:pt modelId="{F7A08E5F-11D2-4038-AD54-1D7AD77377C7}">
      <dgm:prSet custT="1"/>
      <dgm:spPr/>
      <dgm:t>
        <a:bodyPr/>
        <a:lstStyle/>
        <a:p>
          <a:pPr algn="ctr"/>
          <a:r>
            <a:rPr lang="hr-HR" sz="2400" dirty="0"/>
            <a:t>U 2025. G. </a:t>
          </a:r>
        </a:p>
        <a:p>
          <a:pPr algn="ctr"/>
          <a:r>
            <a:rPr lang="hr-HR" sz="2400" dirty="0"/>
            <a:t>PLANIRANO </a:t>
          </a:r>
        </a:p>
        <a:p>
          <a:pPr algn="ctr"/>
          <a:r>
            <a:rPr lang="hr-HR" sz="2400" b="1" dirty="0">
              <a:solidFill>
                <a:schemeClr val="tx1"/>
              </a:solidFill>
            </a:rPr>
            <a:t>251.597,43 EURA </a:t>
          </a:r>
        </a:p>
        <a:p>
          <a:pPr algn="ctr"/>
          <a:r>
            <a:rPr lang="hr-HR" sz="2400" dirty="0">
              <a:solidFill>
                <a:schemeClr val="tx1"/>
              </a:solidFill>
            </a:rPr>
            <a:t>ZA PROGRAM GOSPODARSTVA I TURIZMA, OD KOJIH</a:t>
          </a:r>
        </a:p>
        <a:p>
          <a:pPr algn="ctr"/>
          <a:r>
            <a:rPr lang="hr-HR" sz="2400" b="1" dirty="0">
              <a:solidFill>
                <a:schemeClr val="tx1"/>
              </a:solidFill>
            </a:rPr>
            <a:t>200.000 EURA </a:t>
          </a:r>
          <a:r>
            <a:rPr lang="hr-HR" sz="2400" dirty="0">
              <a:solidFill>
                <a:schemeClr val="tx1"/>
              </a:solidFill>
            </a:rPr>
            <a:t>ZA MJERE POTICANJA RAZVOJA PODUZETNIŠTVA</a:t>
          </a:r>
        </a:p>
        <a:p>
          <a:pPr algn="ctr"/>
          <a:endParaRPr lang="en-US" sz="2400" dirty="0"/>
        </a:p>
      </dgm:t>
    </dgm:pt>
    <dgm:pt modelId="{F0451215-EF8D-4D58-A3FD-ECB93F581A87}" type="parTrans" cxnId="{7EB2E858-722D-4EB3-B36E-4539D2A03B5A}">
      <dgm:prSet/>
      <dgm:spPr/>
      <dgm:t>
        <a:bodyPr/>
        <a:lstStyle/>
        <a:p>
          <a:endParaRPr lang="en-US"/>
        </a:p>
      </dgm:t>
    </dgm:pt>
    <dgm:pt modelId="{D41517AD-A112-4767-B522-63BB2B3C7447}" type="sibTrans" cxnId="{7EB2E858-722D-4EB3-B36E-4539D2A03B5A}">
      <dgm:prSet/>
      <dgm:spPr/>
      <dgm:t>
        <a:bodyPr/>
        <a:lstStyle/>
        <a:p>
          <a:endParaRPr lang="en-US"/>
        </a:p>
      </dgm:t>
    </dgm:pt>
    <dgm:pt modelId="{37699C60-7696-4B5F-A830-9DDBD4A93DE7}" type="pres">
      <dgm:prSet presAssocID="{E684203A-EEA2-4A40-8E65-21A5C8BFE8ED}" presName="vert0" presStyleCnt="0">
        <dgm:presLayoutVars>
          <dgm:dir/>
          <dgm:animOne val="branch"/>
          <dgm:animLvl val="lvl"/>
        </dgm:presLayoutVars>
      </dgm:prSet>
      <dgm:spPr/>
    </dgm:pt>
    <dgm:pt modelId="{C7A999D8-4787-4F47-BCEA-9D2B934B5DF4}" type="pres">
      <dgm:prSet presAssocID="{404FEF25-6B6A-4B6A-BA73-FEF549E91EDF}" presName="thickLine" presStyleLbl="alignNode1" presStyleIdx="0" presStyleCnt="3"/>
      <dgm:spPr/>
    </dgm:pt>
    <dgm:pt modelId="{48023380-FFDD-439F-A52E-38CE7EE6CD40}" type="pres">
      <dgm:prSet presAssocID="{404FEF25-6B6A-4B6A-BA73-FEF549E91EDF}" presName="horz1" presStyleCnt="0"/>
      <dgm:spPr/>
    </dgm:pt>
    <dgm:pt modelId="{61E01727-8C89-4213-B66D-8354A16B5362}" type="pres">
      <dgm:prSet presAssocID="{404FEF25-6B6A-4B6A-BA73-FEF549E91EDF}" presName="tx1" presStyleLbl="revTx" presStyleIdx="0" presStyleCnt="3"/>
      <dgm:spPr/>
    </dgm:pt>
    <dgm:pt modelId="{50C4F124-3157-415D-AB13-416E0DE1C3DD}" type="pres">
      <dgm:prSet presAssocID="{404FEF25-6B6A-4B6A-BA73-FEF549E91EDF}" presName="vert1" presStyleCnt="0"/>
      <dgm:spPr/>
    </dgm:pt>
    <dgm:pt modelId="{D62811C1-8427-40D9-9BA4-DFE4D0B6857E}" type="pres">
      <dgm:prSet presAssocID="{5AB44E27-C561-4E3E-90C0-6DDD145ADF57}" presName="thickLine" presStyleLbl="alignNode1" presStyleIdx="1" presStyleCnt="3"/>
      <dgm:spPr/>
    </dgm:pt>
    <dgm:pt modelId="{44C0BC8E-F64C-4A67-8791-901796433563}" type="pres">
      <dgm:prSet presAssocID="{5AB44E27-C561-4E3E-90C0-6DDD145ADF57}" presName="horz1" presStyleCnt="0"/>
      <dgm:spPr/>
    </dgm:pt>
    <dgm:pt modelId="{D5781B65-3781-4B16-B339-B19725A2EC14}" type="pres">
      <dgm:prSet presAssocID="{5AB44E27-C561-4E3E-90C0-6DDD145ADF57}" presName="tx1" presStyleLbl="revTx" presStyleIdx="1" presStyleCnt="3"/>
      <dgm:spPr/>
    </dgm:pt>
    <dgm:pt modelId="{EA03814B-64D5-4409-8168-BA97025C7542}" type="pres">
      <dgm:prSet presAssocID="{5AB44E27-C561-4E3E-90C0-6DDD145ADF57}" presName="vert1" presStyleCnt="0"/>
      <dgm:spPr/>
    </dgm:pt>
    <dgm:pt modelId="{18B0019E-01B1-41A9-9F6A-6355C404FB19}" type="pres">
      <dgm:prSet presAssocID="{F7A08E5F-11D2-4038-AD54-1D7AD77377C7}" presName="thickLine" presStyleLbl="alignNode1" presStyleIdx="2" presStyleCnt="3"/>
      <dgm:spPr/>
    </dgm:pt>
    <dgm:pt modelId="{22128FE4-A497-4827-B048-C4949AA958CB}" type="pres">
      <dgm:prSet presAssocID="{F7A08E5F-11D2-4038-AD54-1D7AD77377C7}" presName="horz1" presStyleCnt="0"/>
      <dgm:spPr/>
    </dgm:pt>
    <dgm:pt modelId="{801B1FD8-4590-473A-AF62-0DC0A0240685}" type="pres">
      <dgm:prSet presAssocID="{F7A08E5F-11D2-4038-AD54-1D7AD77377C7}" presName="tx1" presStyleLbl="revTx" presStyleIdx="2" presStyleCnt="3" custScaleX="100196" custScaleY="291533"/>
      <dgm:spPr/>
    </dgm:pt>
    <dgm:pt modelId="{ED889EB3-11F1-41E2-A032-07F2BE1680FE}" type="pres">
      <dgm:prSet presAssocID="{F7A08E5F-11D2-4038-AD54-1D7AD77377C7}" presName="vert1" presStyleCnt="0"/>
      <dgm:spPr/>
    </dgm:pt>
  </dgm:ptLst>
  <dgm:cxnLst>
    <dgm:cxn modelId="{49216F1B-7D2E-4996-9481-2A0A4A8AFD61}" type="presOf" srcId="{F7A08E5F-11D2-4038-AD54-1D7AD77377C7}" destId="{801B1FD8-4590-473A-AF62-0DC0A0240685}" srcOrd="0" destOrd="0" presId="urn:microsoft.com/office/officeart/2008/layout/LinedList"/>
    <dgm:cxn modelId="{076A941B-DAE5-46E1-A674-901BE3AE1D84}" type="presOf" srcId="{E684203A-EEA2-4A40-8E65-21A5C8BFE8ED}" destId="{37699C60-7696-4B5F-A830-9DDBD4A93DE7}" srcOrd="0" destOrd="0" presId="urn:microsoft.com/office/officeart/2008/layout/LinedList"/>
    <dgm:cxn modelId="{8688311F-6E85-4135-821F-D053B4FE183B}" type="presOf" srcId="{404FEF25-6B6A-4B6A-BA73-FEF549E91EDF}" destId="{61E01727-8C89-4213-B66D-8354A16B5362}" srcOrd="0" destOrd="0" presId="urn:microsoft.com/office/officeart/2008/layout/LinedList"/>
    <dgm:cxn modelId="{A852ED40-6DCC-4FFF-97D0-8E7C7E38322B}" type="presOf" srcId="{5AB44E27-C561-4E3E-90C0-6DDD145ADF57}" destId="{D5781B65-3781-4B16-B339-B19725A2EC14}" srcOrd="0" destOrd="0" presId="urn:microsoft.com/office/officeart/2008/layout/LinedList"/>
    <dgm:cxn modelId="{958C2A76-1489-4878-8500-B7AB9F9D6564}" srcId="{E684203A-EEA2-4A40-8E65-21A5C8BFE8ED}" destId="{5AB44E27-C561-4E3E-90C0-6DDD145ADF57}" srcOrd="1" destOrd="0" parTransId="{4A34520E-0DCD-42F0-99BF-BF1AF2DDC427}" sibTransId="{D3996817-6A9D-461B-AC1E-B35C82254DCE}"/>
    <dgm:cxn modelId="{7EB2E858-722D-4EB3-B36E-4539D2A03B5A}" srcId="{E684203A-EEA2-4A40-8E65-21A5C8BFE8ED}" destId="{F7A08E5F-11D2-4038-AD54-1D7AD77377C7}" srcOrd="2" destOrd="0" parTransId="{F0451215-EF8D-4D58-A3FD-ECB93F581A87}" sibTransId="{D41517AD-A112-4767-B522-63BB2B3C7447}"/>
    <dgm:cxn modelId="{E9A78FC6-ACE4-4FC8-86FE-91B37A50B2A6}" srcId="{E684203A-EEA2-4A40-8E65-21A5C8BFE8ED}" destId="{404FEF25-6B6A-4B6A-BA73-FEF549E91EDF}" srcOrd="0" destOrd="0" parTransId="{7B5929DB-5E9E-4176-92D5-021BA897FFA8}" sibTransId="{63002407-B9D9-4808-BC04-F72F281BC7CB}"/>
    <dgm:cxn modelId="{A770B541-C776-4D46-A718-A72E4DE77F28}" type="presParOf" srcId="{37699C60-7696-4B5F-A830-9DDBD4A93DE7}" destId="{C7A999D8-4787-4F47-BCEA-9D2B934B5DF4}" srcOrd="0" destOrd="0" presId="urn:microsoft.com/office/officeart/2008/layout/LinedList"/>
    <dgm:cxn modelId="{53673A51-A2D0-4DFD-8CD0-865E8D773BBA}" type="presParOf" srcId="{37699C60-7696-4B5F-A830-9DDBD4A93DE7}" destId="{48023380-FFDD-439F-A52E-38CE7EE6CD40}" srcOrd="1" destOrd="0" presId="urn:microsoft.com/office/officeart/2008/layout/LinedList"/>
    <dgm:cxn modelId="{CC5C2D2E-1003-4B38-A686-81F7E550F256}" type="presParOf" srcId="{48023380-FFDD-439F-A52E-38CE7EE6CD40}" destId="{61E01727-8C89-4213-B66D-8354A16B5362}" srcOrd="0" destOrd="0" presId="urn:microsoft.com/office/officeart/2008/layout/LinedList"/>
    <dgm:cxn modelId="{B38EE928-01B9-4705-933C-CC6D42F44AD3}" type="presParOf" srcId="{48023380-FFDD-439F-A52E-38CE7EE6CD40}" destId="{50C4F124-3157-415D-AB13-416E0DE1C3DD}" srcOrd="1" destOrd="0" presId="urn:microsoft.com/office/officeart/2008/layout/LinedList"/>
    <dgm:cxn modelId="{430A49CD-6156-4019-BBEA-551DEEDDB7D0}" type="presParOf" srcId="{37699C60-7696-4B5F-A830-9DDBD4A93DE7}" destId="{D62811C1-8427-40D9-9BA4-DFE4D0B6857E}" srcOrd="2" destOrd="0" presId="urn:microsoft.com/office/officeart/2008/layout/LinedList"/>
    <dgm:cxn modelId="{CE197AE0-587B-4216-8736-B03D345D35AB}" type="presParOf" srcId="{37699C60-7696-4B5F-A830-9DDBD4A93DE7}" destId="{44C0BC8E-F64C-4A67-8791-901796433563}" srcOrd="3" destOrd="0" presId="urn:microsoft.com/office/officeart/2008/layout/LinedList"/>
    <dgm:cxn modelId="{9DEC8DA9-D936-4336-BDE0-C60414ED63D1}" type="presParOf" srcId="{44C0BC8E-F64C-4A67-8791-901796433563}" destId="{D5781B65-3781-4B16-B339-B19725A2EC14}" srcOrd="0" destOrd="0" presId="urn:microsoft.com/office/officeart/2008/layout/LinedList"/>
    <dgm:cxn modelId="{D601D0F5-3603-4E23-8340-330016D1973E}" type="presParOf" srcId="{44C0BC8E-F64C-4A67-8791-901796433563}" destId="{EA03814B-64D5-4409-8168-BA97025C7542}" srcOrd="1" destOrd="0" presId="urn:microsoft.com/office/officeart/2008/layout/LinedList"/>
    <dgm:cxn modelId="{6FF86BDC-A652-4A55-A4CB-D70E03887CC5}" type="presParOf" srcId="{37699C60-7696-4B5F-A830-9DDBD4A93DE7}" destId="{18B0019E-01B1-41A9-9F6A-6355C404FB19}" srcOrd="4" destOrd="0" presId="urn:microsoft.com/office/officeart/2008/layout/LinedList"/>
    <dgm:cxn modelId="{687550CC-F184-46DB-9CE4-8663668961CB}" type="presParOf" srcId="{37699C60-7696-4B5F-A830-9DDBD4A93DE7}" destId="{22128FE4-A497-4827-B048-C4949AA958CB}" srcOrd="5" destOrd="0" presId="urn:microsoft.com/office/officeart/2008/layout/LinedList"/>
    <dgm:cxn modelId="{522392A2-9370-45F5-A401-FCF3F74A5B99}" type="presParOf" srcId="{22128FE4-A497-4827-B048-C4949AA958CB}" destId="{801B1FD8-4590-473A-AF62-0DC0A0240685}" srcOrd="0" destOrd="0" presId="urn:microsoft.com/office/officeart/2008/layout/LinedList"/>
    <dgm:cxn modelId="{B317CADE-2B56-4819-92E2-D7DE3CED5755}" type="presParOf" srcId="{22128FE4-A497-4827-B048-C4949AA958CB}" destId="{ED889EB3-11F1-41E2-A032-07F2BE1680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1F9D9-470E-4FA7-8AE4-4C1D5ECF3E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DA9FD3-FC8C-4F51-82DE-3B195FC11D57}">
      <dgm:prSet/>
      <dgm:spPr/>
      <dgm:t>
        <a:bodyPr/>
        <a:lstStyle/>
        <a:p>
          <a:r>
            <a:rPr lang="hr-HR" dirty="0"/>
            <a:t>Sufinanciranje rada LAG-a „Vinodol” i LAGUR-a „Tunera”</a:t>
          </a:r>
          <a:endParaRPr lang="en-US" dirty="0"/>
        </a:p>
      </dgm:t>
    </dgm:pt>
    <dgm:pt modelId="{A1582925-B76D-4219-ADF4-7BE8D96FCE6A}" type="parTrans" cxnId="{FE6D38D2-2D4B-4D89-8540-78ADC487E364}">
      <dgm:prSet/>
      <dgm:spPr/>
      <dgm:t>
        <a:bodyPr/>
        <a:lstStyle/>
        <a:p>
          <a:endParaRPr lang="en-US"/>
        </a:p>
      </dgm:t>
    </dgm:pt>
    <dgm:pt modelId="{B45FB826-19E1-493E-A237-B6C3419F7416}" type="sibTrans" cxnId="{FE6D38D2-2D4B-4D89-8540-78ADC487E364}">
      <dgm:prSet/>
      <dgm:spPr/>
      <dgm:t>
        <a:bodyPr/>
        <a:lstStyle/>
        <a:p>
          <a:endParaRPr lang="en-US"/>
        </a:p>
      </dgm:t>
    </dgm:pt>
    <dgm:pt modelId="{438FC78C-3D4F-4DC3-AE1D-38FC94813224}" type="pres">
      <dgm:prSet presAssocID="{F021F9D9-470E-4FA7-8AE4-4C1D5ECF3E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40391B-CDCA-48F7-A0E4-364A6E5F1042}" type="pres">
      <dgm:prSet presAssocID="{1BDA9FD3-FC8C-4F51-82DE-3B195FC11D57}" presName="hierRoot1" presStyleCnt="0"/>
      <dgm:spPr/>
    </dgm:pt>
    <dgm:pt modelId="{2A63AED6-4015-49A0-8ADB-A32CE4B7D253}" type="pres">
      <dgm:prSet presAssocID="{1BDA9FD3-FC8C-4F51-82DE-3B195FC11D57}" presName="composite" presStyleCnt="0"/>
      <dgm:spPr/>
    </dgm:pt>
    <dgm:pt modelId="{7BD35EB9-1992-4E96-9D73-094998E2EDE1}" type="pres">
      <dgm:prSet presAssocID="{1BDA9FD3-FC8C-4F51-82DE-3B195FC11D57}" presName="background" presStyleLbl="node0" presStyleIdx="0" presStyleCnt="1"/>
      <dgm:spPr/>
    </dgm:pt>
    <dgm:pt modelId="{44AA286B-62CE-4AB2-9E90-2C5DA1E07F3B}" type="pres">
      <dgm:prSet presAssocID="{1BDA9FD3-FC8C-4F51-82DE-3B195FC11D57}" presName="text" presStyleLbl="fgAcc0" presStyleIdx="0" presStyleCnt="1">
        <dgm:presLayoutVars>
          <dgm:chPref val="3"/>
        </dgm:presLayoutVars>
      </dgm:prSet>
      <dgm:spPr/>
    </dgm:pt>
    <dgm:pt modelId="{7FCEA4F6-FFD3-4A43-AAA9-6532A22E6E29}" type="pres">
      <dgm:prSet presAssocID="{1BDA9FD3-FC8C-4F51-82DE-3B195FC11D57}" presName="hierChild2" presStyleCnt="0"/>
      <dgm:spPr/>
    </dgm:pt>
  </dgm:ptLst>
  <dgm:cxnLst>
    <dgm:cxn modelId="{A4F8410D-41C6-4971-A544-D0662D7B66A9}" type="presOf" srcId="{1BDA9FD3-FC8C-4F51-82DE-3B195FC11D57}" destId="{44AA286B-62CE-4AB2-9E90-2C5DA1E07F3B}" srcOrd="0" destOrd="0" presId="urn:microsoft.com/office/officeart/2005/8/layout/hierarchy1"/>
    <dgm:cxn modelId="{3A453E75-EC44-49F6-B81A-92CBFDF7971F}" type="presOf" srcId="{F021F9D9-470E-4FA7-8AE4-4C1D5ECF3E81}" destId="{438FC78C-3D4F-4DC3-AE1D-38FC94813224}" srcOrd="0" destOrd="0" presId="urn:microsoft.com/office/officeart/2005/8/layout/hierarchy1"/>
    <dgm:cxn modelId="{FE6D38D2-2D4B-4D89-8540-78ADC487E364}" srcId="{F021F9D9-470E-4FA7-8AE4-4C1D5ECF3E81}" destId="{1BDA9FD3-FC8C-4F51-82DE-3B195FC11D57}" srcOrd="0" destOrd="0" parTransId="{A1582925-B76D-4219-ADF4-7BE8D96FCE6A}" sibTransId="{B45FB826-19E1-493E-A237-B6C3419F7416}"/>
    <dgm:cxn modelId="{75D9E54F-F613-4826-90C9-40023A02BA76}" type="presParOf" srcId="{438FC78C-3D4F-4DC3-AE1D-38FC94813224}" destId="{3340391B-CDCA-48F7-A0E4-364A6E5F1042}" srcOrd="0" destOrd="0" presId="urn:microsoft.com/office/officeart/2005/8/layout/hierarchy1"/>
    <dgm:cxn modelId="{B64BC962-F2D9-4A67-B0E7-28DD6F9698D2}" type="presParOf" srcId="{3340391B-CDCA-48F7-A0E4-364A6E5F1042}" destId="{2A63AED6-4015-49A0-8ADB-A32CE4B7D253}" srcOrd="0" destOrd="0" presId="urn:microsoft.com/office/officeart/2005/8/layout/hierarchy1"/>
    <dgm:cxn modelId="{41524F64-FD4B-4473-9A9C-6E8247D80BD5}" type="presParOf" srcId="{2A63AED6-4015-49A0-8ADB-A32CE4B7D253}" destId="{7BD35EB9-1992-4E96-9D73-094998E2EDE1}" srcOrd="0" destOrd="0" presId="urn:microsoft.com/office/officeart/2005/8/layout/hierarchy1"/>
    <dgm:cxn modelId="{DF016EDA-E0CB-4010-9AC1-EE227EC0FC0D}" type="presParOf" srcId="{2A63AED6-4015-49A0-8ADB-A32CE4B7D253}" destId="{44AA286B-62CE-4AB2-9E90-2C5DA1E07F3B}" srcOrd="1" destOrd="0" presId="urn:microsoft.com/office/officeart/2005/8/layout/hierarchy1"/>
    <dgm:cxn modelId="{A3F9FB60-CDEE-47FB-BBE4-ED7D89C518FB}" type="presParOf" srcId="{3340391B-CDCA-48F7-A0E4-364A6E5F1042}" destId="{7FCEA4F6-FFD3-4A43-AAA9-6532A22E6E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FAAA88-A999-45A1-B8A0-55E9D16E07B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48223E-EA89-4490-B605-2839E16FF0D6}">
      <dgm:prSet/>
      <dgm:spPr/>
      <dgm:t>
        <a:bodyPr/>
        <a:lstStyle/>
        <a:p>
          <a:r>
            <a:rPr lang="hr-HR"/>
            <a:t>Pažljivo pročitati Javni poziv</a:t>
          </a:r>
          <a:endParaRPr lang="en-US"/>
        </a:p>
      </dgm:t>
    </dgm:pt>
    <dgm:pt modelId="{27A5F256-0613-4990-966C-A3B8C8998303}" type="parTrans" cxnId="{E79D2587-0C82-4C08-AA45-65FBCB9E6E80}">
      <dgm:prSet/>
      <dgm:spPr/>
      <dgm:t>
        <a:bodyPr/>
        <a:lstStyle/>
        <a:p>
          <a:endParaRPr lang="en-US"/>
        </a:p>
      </dgm:t>
    </dgm:pt>
    <dgm:pt modelId="{5549C45E-0AED-4041-84D9-DD9E4E832786}" type="sibTrans" cxnId="{E79D2587-0C82-4C08-AA45-65FBCB9E6E80}">
      <dgm:prSet/>
      <dgm:spPr/>
      <dgm:t>
        <a:bodyPr/>
        <a:lstStyle/>
        <a:p>
          <a:endParaRPr lang="en-US"/>
        </a:p>
      </dgm:t>
    </dgm:pt>
    <dgm:pt modelId="{5D9B624E-8897-4241-ACDA-33D52E912CDA}">
      <dgm:prSet/>
      <dgm:spPr/>
      <dgm:t>
        <a:bodyPr/>
        <a:lstStyle/>
        <a:p>
          <a:r>
            <a:rPr lang="hr-HR" b="1" u="sng" dirty="0"/>
            <a:t>Paziti na rokove iz Javnog poziva i Ugovora o odobrenoj potpori</a:t>
          </a:r>
          <a:endParaRPr lang="en-US" b="1" u="sng" dirty="0"/>
        </a:p>
      </dgm:t>
    </dgm:pt>
    <dgm:pt modelId="{FCCBE3A3-ED78-4681-A79D-FC8D3F88EF78}" type="parTrans" cxnId="{933F9251-9501-4981-86E5-BF839E2D4245}">
      <dgm:prSet/>
      <dgm:spPr/>
      <dgm:t>
        <a:bodyPr/>
        <a:lstStyle/>
        <a:p>
          <a:endParaRPr lang="en-US"/>
        </a:p>
      </dgm:t>
    </dgm:pt>
    <dgm:pt modelId="{7EF7DD2E-1DE4-495A-AECC-20FC28D23ED5}" type="sibTrans" cxnId="{933F9251-9501-4981-86E5-BF839E2D4245}">
      <dgm:prSet/>
      <dgm:spPr/>
      <dgm:t>
        <a:bodyPr/>
        <a:lstStyle/>
        <a:p>
          <a:endParaRPr lang="en-US"/>
        </a:p>
      </dgm:t>
    </dgm:pt>
    <dgm:pt modelId="{03F01282-BF70-459E-9A98-F72E2301022E}">
      <dgm:prSet/>
      <dgm:spPr/>
      <dgm:t>
        <a:bodyPr/>
        <a:lstStyle/>
        <a:p>
          <a:r>
            <a:rPr lang="hr-HR"/>
            <a:t>Ispravno popuniti obrasce</a:t>
          </a:r>
          <a:endParaRPr lang="en-US"/>
        </a:p>
      </dgm:t>
    </dgm:pt>
    <dgm:pt modelId="{6F8448EF-CBF3-4A93-9086-7ACB67D2A92A}" type="parTrans" cxnId="{8BF4BA12-8F2F-4201-BD19-10F3E604FD0B}">
      <dgm:prSet/>
      <dgm:spPr/>
      <dgm:t>
        <a:bodyPr/>
        <a:lstStyle/>
        <a:p>
          <a:endParaRPr lang="en-US"/>
        </a:p>
      </dgm:t>
    </dgm:pt>
    <dgm:pt modelId="{DA23F17B-2F45-4F69-BB9D-7A2B1764067D}" type="sibTrans" cxnId="{8BF4BA12-8F2F-4201-BD19-10F3E604FD0B}">
      <dgm:prSet/>
      <dgm:spPr/>
      <dgm:t>
        <a:bodyPr/>
        <a:lstStyle/>
        <a:p>
          <a:endParaRPr lang="en-US"/>
        </a:p>
      </dgm:t>
    </dgm:pt>
    <dgm:pt modelId="{DEFE0EEB-89BD-4B2D-B176-53AAAD8F0F83}">
      <dgm:prSet/>
      <dgm:spPr/>
      <dgm:t>
        <a:bodyPr/>
        <a:lstStyle/>
        <a:p>
          <a:r>
            <a:rPr lang="hr-HR"/>
            <a:t>Priložiti potrebnu/propisanu  dokumentaciju</a:t>
          </a:r>
          <a:endParaRPr lang="en-US"/>
        </a:p>
      </dgm:t>
    </dgm:pt>
    <dgm:pt modelId="{7BC96FA9-3BFF-4932-9304-CD2395E6BBEC}" type="parTrans" cxnId="{6855EC28-2673-4F2C-BC4C-79476004CED1}">
      <dgm:prSet/>
      <dgm:spPr/>
      <dgm:t>
        <a:bodyPr/>
        <a:lstStyle/>
        <a:p>
          <a:endParaRPr lang="en-US"/>
        </a:p>
      </dgm:t>
    </dgm:pt>
    <dgm:pt modelId="{2EA463AF-C089-450E-B198-2F022E1D2A85}" type="sibTrans" cxnId="{6855EC28-2673-4F2C-BC4C-79476004CED1}">
      <dgm:prSet/>
      <dgm:spPr/>
      <dgm:t>
        <a:bodyPr/>
        <a:lstStyle/>
        <a:p>
          <a:endParaRPr lang="en-US"/>
        </a:p>
      </dgm:t>
    </dgm:pt>
    <dgm:pt modelId="{9F6F1B9F-EB78-4A3C-9B9D-E637F626F3D7}">
      <dgm:prSet/>
      <dgm:spPr/>
      <dgm:t>
        <a:bodyPr/>
        <a:lstStyle/>
        <a:p>
          <a:r>
            <a:rPr lang="hr-HR" dirty="0"/>
            <a:t>Zatražiti pojašnjenje ako Vam nešto nije dovoljno jasno</a:t>
          </a:r>
          <a:endParaRPr lang="en-US" dirty="0"/>
        </a:p>
      </dgm:t>
    </dgm:pt>
    <dgm:pt modelId="{910F3728-CC01-4B1D-92AF-2AC547D145AD}" type="parTrans" cxnId="{328FE03E-0377-454E-8AC6-7D555FE2F865}">
      <dgm:prSet/>
      <dgm:spPr/>
      <dgm:t>
        <a:bodyPr/>
        <a:lstStyle/>
        <a:p>
          <a:endParaRPr lang="en-US"/>
        </a:p>
      </dgm:t>
    </dgm:pt>
    <dgm:pt modelId="{927603CC-D210-4DAF-BD5B-AB1539A5DAB2}" type="sibTrans" cxnId="{328FE03E-0377-454E-8AC6-7D555FE2F865}">
      <dgm:prSet/>
      <dgm:spPr/>
      <dgm:t>
        <a:bodyPr/>
        <a:lstStyle/>
        <a:p>
          <a:endParaRPr lang="en-US"/>
        </a:p>
      </dgm:t>
    </dgm:pt>
    <dgm:pt modelId="{F2493DFF-7F3E-45E6-8307-FA37D7894E18}" type="pres">
      <dgm:prSet presAssocID="{F5FAAA88-A999-45A1-B8A0-55E9D16E07BC}" presName="linear" presStyleCnt="0">
        <dgm:presLayoutVars>
          <dgm:animLvl val="lvl"/>
          <dgm:resizeHandles val="exact"/>
        </dgm:presLayoutVars>
      </dgm:prSet>
      <dgm:spPr/>
    </dgm:pt>
    <dgm:pt modelId="{7BDD4D3D-15D4-4712-B24E-5F36B27CE42E}" type="pres">
      <dgm:prSet presAssocID="{2848223E-EA89-4490-B605-2839E16FF0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F3309B-E1A4-4680-9DF3-59808BB98F6B}" type="pres">
      <dgm:prSet presAssocID="{5549C45E-0AED-4041-84D9-DD9E4E832786}" presName="spacer" presStyleCnt="0"/>
      <dgm:spPr/>
    </dgm:pt>
    <dgm:pt modelId="{BF07E505-62EA-4D0E-8F79-B22AF5B51B45}" type="pres">
      <dgm:prSet presAssocID="{5D9B624E-8897-4241-ACDA-33D52E912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46F8DB-36B4-4582-AFF0-8AA641281979}" type="pres">
      <dgm:prSet presAssocID="{7EF7DD2E-1DE4-495A-AECC-20FC28D23ED5}" presName="spacer" presStyleCnt="0"/>
      <dgm:spPr/>
    </dgm:pt>
    <dgm:pt modelId="{19785030-4B46-46D7-85E7-1D14B85E5416}" type="pres">
      <dgm:prSet presAssocID="{03F01282-BF70-459E-9A98-F72E230102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AC281A-937E-4E2F-B018-926C5D14374A}" type="pres">
      <dgm:prSet presAssocID="{DA23F17B-2F45-4F69-BB9D-7A2B1764067D}" presName="spacer" presStyleCnt="0"/>
      <dgm:spPr/>
    </dgm:pt>
    <dgm:pt modelId="{4ABFC023-8143-48F4-81E1-227194EDAA4A}" type="pres">
      <dgm:prSet presAssocID="{DEFE0EEB-89BD-4B2D-B176-53AAAD8F0F8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C66C7D9-0D45-43B0-BA2A-A4CEA0D5175F}" type="pres">
      <dgm:prSet presAssocID="{2EA463AF-C089-450E-B198-2F022E1D2A85}" presName="spacer" presStyleCnt="0"/>
      <dgm:spPr/>
    </dgm:pt>
    <dgm:pt modelId="{3D3DB6D9-ED9D-4DB8-A38F-7E43FC76157B}" type="pres">
      <dgm:prSet presAssocID="{9F6F1B9F-EB78-4A3C-9B9D-E637F626F3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E79F0C-3FBF-4C6E-8AFA-46440B1BF522}" type="presOf" srcId="{03F01282-BF70-459E-9A98-F72E2301022E}" destId="{19785030-4B46-46D7-85E7-1D14B85E5416}" srcOrd="0" destOrd="0" presId="urn:microsoft.com/office/officeart/2005/8/layout/vList2"/>
    <dgm:cxn modelId="{8BF4BA12-8F2F-4201-BD19-10F3E604FD0B}" srcId="{F5FAAA88-A999-45A1-B8A0-55E9D16E07BC}" destId="{03F01282-BF70-459E-9A98-F72E2301022E}" srcOrd="2" destOrd="0" parTransId="{6F8448EF-CBF3-4A93-9086-7ACB67D2A92A}" sibTransId="{DA23F17B-2F45-4F69-BB9D-7A2B1764067D}"/>
    <dgm:cxn modelId="{DD1D8727-67F6-4E7D-B1F7-DFA12FEFA3ED}" type="presOf" srcId="{5D9B624E-8897-4241-ACDA-33D52E912CDA}" destId="{BF07E505-62EA-4D0E-8F79-B22AF5B51B45}" srcOrd="0" destOrd="0" presId="urn:microsoft.com/office/officeart/2005/8/layout/vList2"/>
    <dgm:cxn modelId="{6855EC28-2673-4F2C-BC4C-79476004CED1}" srcId="{F5FAAA88-A999-45A1-B8A0-55E9D16E07BC}" destId="{DEFE0EEB-89BD-4B2D-B176-53AAAD8F0F83}" srcOrd="3" destOrd="0" parTransId="{7BC96FA9-3BFF-4932-9304-CD2395E6BBEC}" sibTransId="{2EA463AF-C089-450E-B198-2F022E1D2A85}"/>
    <dgm:cxn modelId="{328FE03E-0377-454E-8AC6-7D555FE2F865}" srcId="{F5FAAA88-A999-45A1-B8A0-55E9D16E07BC}" destId="{9F6F1B9F-EB78-4A3C-9B9D-E637F626F3D7}" srcOrd="4" destOrd="0" parTransId="{910F3728-CC01-4B1D-92AF-2AC547D145AD}" sibTransId="{927603CC-D210-4DAF-BD5B-AB1539A5DAB2}"/>
    <dgm:cxn modelId="{933F9251-9501-4981-86E5-BF839E2D4245}" srcId="{F5FAAA88-A999-45A1-B8A0-55E9D16E07BC}" destId="{5D9B624E-8897-4241-ACDA-33D52E912CDA}" srcOrd="1" destOrd="0" parTransId="{FCCBE3A3-ED78-4681-A79D-FC8D3F88EF78}" sibTransId="{7EF7DD2E-1DE4-495A-AECC-20FC28D23ED5}"/>
    <dgm:cxn modelId="{91838576-278F-4CCA-B07C-ABF07BBD564E}" type="presOf" srcId="{F5FAAA88-A999-45A1-B8A0-55E9D16E07BC}" destId="{F2493DFF-7F3E-45E6-8307-FA37D7894E18}" srcOrd="0" destOrd="0" presId="urn:microsoft.com/office/officeart/2005/8/layout/vList2"/>
    <dgm:cxn modelId="{E79D2587-0C82-4C08-AA45-65FBCB9E6E80}" srcId="{F5FAAA88-A999-45A1-B8A0-55E9D16E07BC}" destId="{2848223E-EA89-4490-B605-2839E16FF0D6}" srcOrd="0" destOrd="0" parTransId="{27A5F256-0613-4990-966C-A3B8C8998303}" sibTransId="{5549C45E-0AED-4041-84D9-DD9E4E832786}"/>
    <dgm:cxn modelId="{C197C5A0-EC5D-43F4-9A1A-A979020950DF}" type="presOf" srcId="{DEFE0EEB-89BD-4B2D-B176-53AAAD8F0F83}" destId="{4ABFC023-8143-48F4-81E1-227194EDAA4A}" srcOrd="0" destOrd="0" presId="urn:microsoft.com/office/officeart/2005/8/layout/vList2"/>
    <dgm:cxn modelId="{09CA7CE4-871F-4498-B436-BD8ECA331629}" type="presOf" srcId="{2848223E-EA89-4490-B605-2839E16FF0D6}" destId="{7BDD4D3D-15D4-4712-B24E-5F36B27CE42E}" srcOrd="0" destOrd="0" presId="urn:microsoft.com/office/officeart/2005/8/layout/vList2"/>
    <dgm:cxn modelId="{A8B9CCFC-8C38-4804-9B5F-DF9ADD8A066F}" type="presOf" srcId="{9F6F1B9F-EB78-4A3C-9B9D-E637F626F3D7}" destId="{3D3DB6D9-ED9D-4DB8-A38F-7E43FC76157B}" srcOrd="0" destOrd="0" presId="urn:microsoft.com/office/officeart/2005/8/layout/vList2"/>
    <dgm:cxn modelId="{9B6A12D4-33AF-4F5E-B082-8CDC5989F9EA}" type="presParOf" srcId="{F2493DFF-7F3E-45E6-8307-FA37D7894E18}" destId="{7BDD4D3D-15D4-4712-B24E-5F36B27CE42E}" srcOrd="0" destOrd="0" presId="urn:microsoft.com/office/officeart/2005/8/layout/vList2"/>
    <dgm:cxn modelId="{393D90A8-46DB-40C9-A81B-D04F3917E889}" type="presParOf" srcId="{F2493DFF-7F3E-45E6-8307-FA37D7894E18}" destId="{94F3309B-E1A4-4680-9DF3-59808BB98F6B}" srcOrd="1" destOrd="0" presId="urn:microsoft.com/office/officeart/2005/8/layout/vList2"/>
    <dgm:cxn modelId="{54A3C91B-4BD3-455B-9852-F20EF7E97A16}" type="presParOf" srcId="{F2493DFF-7F3E-45E6-8307-FA37D7894E18}" destId="{BF07E505-62EA-4D0E-8F79-B22AF5B51B45}" srcOrd="2" destOrd="0" presId="urn:microsoft.com/office/officeart/2005/8/layout/vList2"/>
    <dgm:cxn modelId="{67A1D390-E0F8-4D5D-86AD-37C573112D3D}" type="presParOf" srcId="{F2493DFF-7F3E-45E6-8307-FA37D7894E18}" destId="{3146F8DB-36B4-4582-AFF0-8AA641281979}" srcOrd="3" destOrd="0" presId="urn:microsoft.com/office/officeart/2005/8/layout/vList2"/>
    <dgm:cxn modelId="{EA1A7BA9-9A31-4D08-8BF3-A612AE54E7A6}" type="presParOf" srcId="{F2493DFF-7F3E-45E6-8307-FA37D7894E18}" destId="{19785030-4B46-46D7-85E7-1D14B85E5416}" srcOrd="4" destOrd="0" presId="urn:microsoft.com/office/officeart/2005/8/layout/vList2"/>
    <dgm:cxn modelId="{27CA8A1A-177B-4A30-B22B-43B9C2AF1A03}" type="presParOf" srcId="{F2493DFF-7F3E-45E6-8307-FA37D7894E18}" destId="{88AC281A-937E-4E2F-B018-926C5D14374A}" srcOrd="5" destOrd="0" presId="urn:microsoft.com/office/officeart/2005/8/layout/vList2"/>
    <dgm:cxn modelId="{50031F61-FB49-44FB-A2D0-2CEF44B1070A}" type="presParOf" srcId="{F2493DFF-7F3E-45E6-8307-FA37D7894E18}" destId="{4ABFC023-8143-48F4-81E1-227194EDAA4A}" srcOrd="6" destOrd="0" presId="urn:microsoft.com/office/officeart/2005/8/layout/vList2"/>
    <dgm:cxn modelId="{D69B0CD2-0023-4BEB-9F1D-9AA51E6BFFC1}" type="presParOf" srcId="{F2493DFF-7F3E-45E6-8307-FA37D7894E18}" destId="{5C66C7D9-0D45-43B0-BA2A-A4CEA0D5175F}" srcOrd="7" destOrd="0" presId="urn:microsoft.com/office/officeart/2005/8/layout/vList2"/>
    <dgm:cxn modelId="{8110AE1E-95DF-486D-86D7-2E5BEDEC6AA2}" type="presParOf" srcId="{F2493DFF-7F3E-45E6-8307-FA37D7894E18}" destId="{3D3DB6D9-ED9D-4DB8-A38F-7E43FC7615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99D8-4787-4F47-BCEA-9D2B934B5DF4}">
      <dsp:nvSpPr>
        <dsp:cNvPr id="0" name=""/>
        <dsp:cNvSpPr/>
      </dsp:nvSpPr>
      <dsp:spPr>
        <a:xfrm>
          <a:off x="0" y="1033"/>
          <a:ext cx="41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01727-8C89-4213-B66D-8354A16B5362}">
      <dsp:nvSpPr>
        <dsp:cNvPr id="0" name=""/>
        <dsp:cNvSpPr/>
      </dsp:nvSpPr>
      <dsp:spPr>
        <a:xfrm>
          <a:off x="0" y="1033"/>
          <a:ext cx="4184649" cy="112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6 MJERA</a:t>
          </a:r>
          <a:endParaRPr lang="en-US" sz="3600" kern="1200" dirty="0"/>
        </a:p>
      </dsp:txBody>
      <dsp:txXfrm>
        <a:off x="0" y="1033"/>
        <a:ext cx="4184649" cy="1125342"/>
      </dsp:txXfrm>
    </dsp:sp>
    <dsp:sp modelId="{D62811C1-8427-40D9-9BA4-DFE4D0B6857E}">
      <dsp:nvSpPr>
        <dsp:cNvPr id="0" name=""/>
        <dsp:cNvSpPr/>
      </dsp:nvSpPr>
      <dsp:spPr>
        <a:xfrm>
          <a:off x="0" y="1126375"/>
          <a:ext cx="41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1B65-3781-4B16-B339-B19725A2EC14}">
      <dsp:nvSpPr>
        <dsp:cNvPr id="0" name=""/>
        <dsp:cNvSpPr/>
      </dsp:nvSpPr>
      <dsp:spPr>
        <a:xfrm>
          <a:off x="0" y="1126375"/>
          <a:ext cx="4184649" cy="112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20 PODMJERA</a:t>
          </a:r>
          <a:endParaRPr lang="en-US" sz="3600" kern="1200" dirty="0"/>
        </a:p>
      </dsp:txBody>
      <dsp:txXfrm>
        <a:off x="0" y="1126375"/>
        <a:ext cx="4184649" cy="1125342"/>
      </dsp:txXfrm>
    </dsp:sp>
    <dsp:sp modelId="{18B0019E-01B1-41A9-9F6A-6355C404FB19}">
      <dsp:nvSpPr>
        <dsp:cNvPr id="0" name=""/>
        <dsp:cNvSpPr/>
      </dsp:nvSpPr>
      <dsp:spPr>
        <a:xfrm>
          <a:off x="0" y="2251718"/>
          <a:ext cx="41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B1FD8-4590-473A-AF62-0DC0A0240685}">
      <dsp:nvSpPr>
        <dsp:cNvPr id="0" name=""/>
        <dsp:cNvSpPr/>
      </dsp:nvSpPr>
      <dsp:spPr>
        <a:xfrm>
          <a:off x="0" y="2251718"/>
          <a:ext cx="4180567" cy="3280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2025. G.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PLANIRANO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251.597,43 EURA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ZA PROGRAM GOSPODARSTVA I TURIZMA, OD KOJIH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200.000 EURA </a:t>
          </a:r>
          <a:r>
            <a:rPr lang="hr-HR" sz="2400" kern="1200" dirty="0">
              <a:solidFill>
                <a:schemeClr val="tx1"/>
              </a:solidFill>
            </a:rPr>
            <a:t>ZA MJERE POTICANJA RAZVOJA PODUZETNIŠTVA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251718"/>
        <a:ext cx="4180567" cy="3280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35EB9-1992-4E96-9D73-094998E2EDE1}">
      <dsp:nvSpPr>
        <dsp:cNvPr id="0" name=""/>
        <dsp:cNvSpPr/>
      </dsp:nvSpPr>
      <dsp:spPr>
        <a:xfrm>
          <a:off x="1796178" y="1322"/>
          <a:ext cx="4011335" cy="2547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A286B-62CE-4AB2-9E90-2C5DA1E07F3B}">
      <dsp:nvSpPr>
        <dsp:cNvPr id="0" name=""/>
        <dsp:cNvSpPr/>
      </dsp:nvSpPr>
      <dsp:spPr>
        <a:xfrm>
          <a:off x="2241882" y="424740"/>
          <a:ext cx="4011335" cy="2547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Sufinanciranje rada LAG-a „Vinodol” i LAGUR-a „Tunera”</a:t>
          </a:r>
          <a:endParaRPr lang="en-US" sz="3700" kern="1200" dirty="0"/>
        </a:p>
      </dsp:txBody>
      <dsp:txXfrm>
        <a:off x="2316487" y="499345"/>
        <a:ext cx="3862125" cy="239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D4D3D-15D4-4712-B24E-5F36B27CE42E}">
      <dsp:nvSpPr>
        <dsp:cNvPr id="0" name=""/>
        <dsp:cNvSpPr/>
      </dsp:nvSpPr>
      <dsp:spPr>
        <a:xfrm>
          <a:off x="0" y="100137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Pažljivo pročitati Javni poziv</a:t>
          </a:r>
          <a:endParaRPr lang="en-US" sz="2500" kern="1200"/>
        </a:p>
      </dsp:txBody>
      <dsp:txXfrm>
        <a:off x="48481" y="148618"/>
        <a:ext cx="4903162" cy="896166"/>
      </dsp:txXfrm>
    </dsp:sp>
    <dsp:sp modelId="{BF07E505-62EA-4D0E-8F79-B22AF5B51B45}">
      <dsp:nvSpPr>
        <dsp:cNvPr id="0" name=""/>
        <dsp:cNvSpPr/>
      </dsp:nvSpPr>
      <dsp:spPr>
        <a:xfrm>
          <a:off x="0" y="1165266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1285709"/>
                <a:satOff val="2937"/>
                <a:lumOff val="-8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85709"/>
                <a:satOff val="2937"/>
                <a:lumOff val="-8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85709"/>
                <a:satOff val="2937"/>
                <a:lumOff val="-8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u="sng" kern="1200" dirty="0"/>
            <a:t>Paziti na rokove iz Javnog poziva i Ugovora o odobrenoj potpori</a:t>
          </a:r>
          <a:endParaRPr lang="en-US" sz="2500" b="1" u="sng" kern="1200" dirty="0"/>
        </a:p>
      </dsp:txBody>
      <dsp:txXfrm>
        <a:off x="48481" y="1213747"/>
        <a:ext cx="4903162" cy="896166"/>
      </dsp:txXfrm>
    </dsp:sp>
    <dsp:sp modelId="{19785030-4B46-46D7-85E7-1D14B85E5416}">
      <dsp:nvSpPr>
        <dsp:cNvPr id="0" name=""/>
        <dsp:cNvSpPr/>
      </dsp:nvSpPr>
      <dsp:spPr>
        <a:xfrm>
          <a:off x="0" y="2230395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571418"/>
                <a:satOff val="5874"/>
                <a:lumOff val="-1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Ispravno popuniti obrasce</a:t>
          </a:r>
          <a:endParaRPr lang="en-US" sz="2500" kern="1200"/>
        </a:p>
      </dsp:txBody>
      <dsp:txXfrm>
        <a:off x="48481" y="2278876"/>
        <a:ext cx="4903162" cy="896166"/>
      </dsp:txXfrm>
    </dsp:sp>
    <dsp:sp modelId="{4ABFC023-8143-48F4-81E1-227194EDAA4A}">
      <dsp:nvSpPr>
        <dsp:cNvPr id="0" name=""/>
        <dsp:cNvSpPr/>
      </dsp:nvSpPr>
      <dsp:spPr>
        <a:xfrm>
          <a:off x="0" y="3295524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3857127"/>
                <a:satOff val="8811"/>
                <a:lumOff val="-2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857127"/>
                <a:satOff val="8811"/>
                <a:lumOff val="-2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857127"/>
                <a:satOff val="8811"/>
                <a:lumOff val="-2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Priložiti potrebnu/propisanu  dokumentaciju</a:t>
          </a:r>
          <a:endParaRPr lang="en-US" sz="2500" kern="1200"/>
        </a:p>
      </dsp:txBody>
      <dsp:txXfrm>
        <a:off x="48481" y="3344005"/>
        <a:ext cx="4903162" cy="896166"/>
      </dsp:txXfrm>
    </dsp:sp>
    <dsp:sp modelId="{3D3DB6D9-ED9D-4DB8-A38F-7E43FC76157B}">
      <dsp:nvSpPr>
        <dsp:cNvPr id="0" name=""/>
        <dsp:cNvSpPr/>
      </dsp:nvSpPr>
      <dsp:spPr>
        <a:xfrm>
          <a:off x="0" y="4360653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142836"/>
                <a:satOff val="11748"/>
                <a:lumOff val="-3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Zatražiti pojašnjenje ako Vam nešto nije dovoljno jasno</a:t>
          </a:r>
          <a:endParaRPr lang="en-US" sz="2500" kern="1200" dirty="0"/>
        </a:p>
      </dsp:txBody>
      <dsp:txXfrm>
        <a:off x="48481" y="4409134"/>
        <a:ext cx="4903162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301" cy="492680"/>
          </a:xfrm>
          <a:prstGeom prst="rect">
            <a:avLst/>
          </a:prstGeom>
        </p:spPr>
        <p:txBody>
          <a:bodyPr vert="horz" lIns="91693" tIns="45846" rIns="91693" bIns="4584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877" y="2"/>
            <a:ext cx="2918301" cy="492680"/>
          </a:xfrm>
          <a:prstGeom prst="rect">
            <a:avLst/>
          </a:prstGeom>
        </p:spPr>
        <p:txBody>
          <a:bodyPr vert="horz" lIns="91693" tIns="45846" rIns="91693" bIns="45846" rtlCol="0"/>
          <a:lstStyle>
            <a:lvl1pPr algn="r">
              <a:defRPr sz="1200"/>
            </a:lvl1pPr>
          </a:lstStyle>
          <a:p>
            <a:fld id="{D83D59DE-71D7-44AD-9DB1-6C59F761DF6F}" type="datetimeFigureOut">
              <a:rPr lang="hr-HR" smtClean="0"/>
              <a:t>4.2.2025.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2047"/>
            <a:ext cx="2918301" cy="492680"/>
          </a:xfrm>
          <a:prstGeom prst="rect">
            <a:avLst/>
          </a:prstGeom>
        </p:spPr>
        <p:txBody>
          <a:bodyPr vert="horz" lIns="91693" tIns="45846" rIns="91693" bIns="45846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877" y="9372047"/>
            <a:ext cx="2918301" cy="492680"/>
          </a:xfrm>
          <a:prstGeom prst="rect">
            <a:avLst/>
          </a:prstGeom>
        </p:spPr>
        <p:txBody>
          <a:bodyPr vert="horz" lIns="91693" tIns="45846" rIns="91693" bIns="45846" rtlCol="0" anchor="b"/>
          <a:lstStyle>
            <a:lvl1pPr algn="r">
              <a:defRPr sz="1200"/>
            </a:lvl1pPr>
          </a:lstStyle>
          <a:p>
            <a:fld id="{8C897E19-C77D-4031-960A-F3387B009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61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93" tIns="45846" rIns="91693" bIns="458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93" tIns="45846" rIns="91693" bIns="458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93" tIns="45846" rIns="91693" bIns="458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93" tIns="45846" rIns="91693" bIns="458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93" tIns="45846" rIns="91693" bIns="458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776450" y="-12728575"/>
            <a:ext cx="17957800" cy="134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3580" y="4686817"/>
            <a:ext cx="5379079" cy="44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</p:spTree>
    <p:extLst>
      <p:ext uri="{BB962C8B-B14F-4D97-AF65-F5344CB8AC3E}">
        <p14:creationId xmlns:p14="http://schemas.microsoft.com/office/powerpoint/2010/main" val="416052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9300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820"/>
            <a:ext cx="5388610" cy="4438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9300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820"/>
            <a:ext cx="5388610" cy="4438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4A585-6231-48D9-8BF7-1DAF9B3363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901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DC71D-4C8C-4EBD-9C87-CC4DB2E5765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9575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21D27-87C8-4D8F-BF59-9520E092EC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5727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24BD-3D54-4C81-B96D-D12BCE300D3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6761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D93BC-D51A-4AE3-84DB-F93D8AC4BDB8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6516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A289-78E3-401B-8F70-7A69ABA5177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519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E28A2-3D5C-4279-A824-0BBC9F7B97D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082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9043E-912F-4C55-9CD5-4D9ECC7915A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2683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6630F-23B3-4513-ADB3-C3262D4F92F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703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4C8E8-F110-4B76-81E1-E336C75C6A6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922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9E99-B068-4C4A-AADD-D7EAFB2D010A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21608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3821D-4B9B-4BDA-A1AE-55C771CA80E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8490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DCD98E8-09FB-4B58-B70D-C66038C3A506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rikvenic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rikvenic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923310" y="6196013"/>
            <a:ext cx="332120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ODSJEK ZA GOSPODARSTVO, TURIZAM 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623888" y="1709739"/>
            <a:ext cx="7886700" cy="1791269"/>
          </a:xfrm>
        </p:spPr>
        <p:txBody>
          <a:bodyPr/>
          <a:lstStyle/>
          <a:p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r>
              <a:rPr lang="hr-HR" altLang="x-none" sz="3200" b="1" dirty="0">
                <a:solidFill>
                  <a:srgbClr val="006666"/>
                </a:solidFill>
                <a:latin typeface="Calibri" panose="020F0502020204030204" pitchFamily="34" charset="0"/>
              </a:rPr>
              <a:t>PROGRAM</a:t>
            </a:r>
            <a:r>
              <a:rPr lang="en-GB" altLang="x-none" sz="3200" b="1" dirty="0">
                <a:solidFill>
                  <a:srgbClr val="006666"/>
                </a:solidFill>
                <a:latin typeface="Calibri" panose="020F0502020204030204" pitchFamily="34" charset="0"/>
              </a:rPr>
              <a:t> MJERA POTICANJA RAZVOJA PODUZETNIŠTVA NA PODRUČJU GRADA CRIKVENICE ZA 20</a:t>
            </a:r>
            <a:r>
              <a:rPr lang="hr-HR" altLang="x-none" sz="3200" b="1" dirty="0">
                <a:solidFill>
                  <a:srgbClr val="006666"/>
                </a:solidFill>
                <a:latin typeface="Calibri" panose="020F0502020204030204" pitchFamily="34" charset="0"/>
              </a:rPr>
              <a:t>25</a:t>
            </a:r>
            <a:r>
              <a:rPr lang="en-GB" altLang="x-none" sz="3200" b="1" dirty="0">
                <a:solidFill>
                  <a:srgbClr val="006666"/>
                </a:solidFill>
                <a:latin typeface="Calibri" panose="020F0502020204030204" pitchFamily="34" charset="0"/>
              </a:rPr>
              <a:t>. GODINU</a:t>
            </a:r>
            <a:endParaRPr lang="hr-HR" altLang="x-none" sz="3200" b="1" dirty="0">
              <a:solidFill>
                <a:srgbClr val="00666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31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41817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41693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41941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1693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1492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192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5006340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altLang="x-none" sz="3400" b="1" dirty="0">
                <a:solidFill>
                  <a:srgbClr val="FFFFFF"/>
                </a:solidFill>
                <a:latin typeface="Gotham Bold" pitchFamily="48" charset="0"/>
              </a:rPr>
              <a:t>2. Jačanje konkurentnosti poduzetnika i poticanje cjelogodišnjeg poslovanja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endParaRPr lang="hr-HR" sz="3800" dirty="0"/>
          </a:p>
          <a:p>
            <a:pPr marL="0" indent="0" algn="just">
              <a:lnSpc>
                <a:spcPct val="90000"/>
              </a:lnSpc>
            </a:pPr>
            <a:r>
              <a:rPr lang="hr-HR" sz="2600" dirty="0"/>
              <a:t>2.1. Sufinanciranje manifestacija i aktivnosti u turizmu i povećanje kvalitete turističke ponude</a:t>
            </a:r>
          </a:p>
          <a:p>
            <a:pPr marL="0" indent="0" algn="just">
              <a:lnSpc>
                <a:spcPct val="90000"/>
              </a:lnSpc>
            </a:pPr>
            <a:r>
              <a:rPr lang="hr-HR" sz="2600" dirty="0"/>
              <a:t>2.2. Su</a:t>
            </a:r>
            <a:r>
              <a:rPr lang="en-GB" sz="2600" dirty="0" err="1"/>
              <a:t>financiranje</a:t>
            </a:r>
            <a:r>
              <a:rPr lang="en-GB" sz="2600" dirty="0"/>
              <a:t> </a:t>
            </a:r>
            <a:r>
              <a:rPr lang="hr-HR" sz="2600" dirty="0"/>
              <a:t>izrade marketinških planova i/ili istraživanja tržišta i marketinških aktivnosti </a:t>
            </a:r>
            <a:r>
              <a:rPr lang="en-GB" sz="2600" dirty="0"/>
              <a:t>i </a:t>
            </a:r>
            <a:r>
              <a:rPr lang="en-GB" sz="2600" dirty="0" err="1"/>
              <a:t>troškova</a:t>
            </a:r>
            <a:r>
              <a:rPr lang="en-GB" sz="2600" dirty="0"/>
              <a:t> </a:t>
            </a:r>
            <a:r>
              <a:rPr lang="en-GB" sz="2600" dirty="0" err="1"/>
              <a:t>implementacije</a:t>
            </a:r>
            <a:r>
              <a:rPr lang="en-GB" sz="2600" dirty="0"/>
              <a:t> </a:t>
            </a:r>
            <a:r>
              <a:rPr lang="en-GB" sz="2600" dirty="0" err="1"/>
              <a:t>grafičkog</a:t>
            </a:r>
            <a:r>
              <a:rPr lang="en-GB" sz="2600" dirty="0"/>
              <a:t> i </a:t>
            </a:r>
            <a:r>
              <a:rPr lang="en-GB" sz="2600" dirty="0" err="1"/>
              <a:t>industrijskog</a:t>
            </a:r>
            <a:r>
              <a:rPr lang="en-GB" sz="2600" dirty="0"/>
              <a:t> </a:t>
            </a:r>
            <a:r>
              <a:rPr lang="en-GB" sz="2600" dirty="0" err="1"/>
              <a:t>dizajna</a:t>
            </a:r>
            <a:r>
              <a:rPr lang="hr-HR" sz="2600" dirty="0"/>
              <a:t>, izgradnje brenda proizvoda  i/ili usluga</a:t>
            </a:r>
          </a:p>
          <a:p>
            <a:pPr marL="0" indent="0" algn="just">
              <a:lnSpc>
                <a:spcPct val="90000"/>
              </a:lnSpc>
            </a:pPr>
            <a:r>
              <a:rPr lang="hr-HR" sz="2600" dirty="0"/>
              <a:t>2.3. Su</a:t>
            </a:r>
            <a:r>
              <a:rPr lang="en-GB" sz="2600" dirty="0" err="1"/>
              <a:t>financiranje</a:t>
            </a:r>
            <a:r>
              <a:rPr lang="hr-HR" sz="2600" dirty="0"/>
              <a:t> </a:t>
            </a:r>
            <a:r>
              <a:rPr lang="en-GB" sz="2600" dirty="0" err="1"/>
              <a:t>nabave</a:t>
            </a:r>
            <a:r>
              <a:rPr lang="en-GB" sz="2600" dirty="0"/>
              <a:t> i </a:t>
            </a:r>
            <a:r>
              <a:rPr lang="en-GB" sz="2600" dirty="0" err="1"/>
              <a:t>ugradnje</a:t>
            </a:r>
            <a:r>
              <a:rPr lang="en-GB" sz="2600" dirty="0"/>
              <a:t> </a:t>
            </a:r>
            <a:r>
              <a:rPr lang="en-GB" sz="2600" dirty="0" err="1"/>
              <a:t>strojeva</a:t>
            </a:r>
            <a:r>
              <a:rPr lang="en-GB" sz="2600" dirty="0"/>
              <a:t> i </a:t>
            </a:r>
            <a:r>
              <a:rPr lang="en-GB" sz="2600" dirty="0" err="1"/>
              <a:t>opreme</a:t>
            </a:r>
            <a:r>
              <a:rPr lang="en-GB" sz="2600" dirty="0"/>
              <a:t> i </a:t>
            </a:r>
            <a:r>
              <a:rPr lang="en-GB" sz="2600" dirty="0" err="1"/>
              <a:t>uređenja</a:t>
            </a:r>
            <a:r>
              <a:rPr lang="en-GB" sz="2600" dirty="0"/>
              <a:t> </a:t>
            </a:r>
            <a:r>
              <a:rPr lang="en-GB" sz="2600" dirty="0" err="1"/>
              <a:t>poslovnog</a:t>
            </a:r>
            <a:r>
              <a:rPr lang="en-GB" sz="2600" dirty="0"/>
              <a:t> </a:t>
            </a:r>
            <a:r>
              <a:rPr lang="en-GB" sz="2600" dirty="0" err="1"/>
              <a:t>prostora</a:t>
            </a:r>
            <a:endParaRPr lang="en-GB" sz="26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59591" y="6196013"/>
            <a:ext cx="40486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 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1FED927C-670C-DF4B-5D5A-DBA0BCC85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298" y="1047458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9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5006340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altLang="x-none" sz="3400" b="1" dirty="0">
                <a:solidFill>
                  <a:srgbClr val="FFFFFF"/>
                </a:solidFill>
                <a:latin typeface="Gotham Bold" pitchFamily="48" charset="0"/>
              </a:rPr>
              <a:t>Jačanje konkurentnosti poduzetnika i poticanje cjelogodišnjeg poslovanja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</a:pPr>
            <a:endParaRPr lang="hr-HR" sz="3800" dirty="0"/>
          </a:p>
          <a:p>
            <a:pPr marL="0" indent="0" algn="just">
              <a:lnSpc>
                <a:spcPct val="90000"/>
              </a:lnSpc>
            </a:pPr>
            <a:r>
              <a:rPr lang="hr-HR" sz="3100" dirty="0"/>
              <a:t>2.4. Su</a:t>
            </a:r>
            <a:r>
              <a:rPr lang="en-GB" sz="3100" dirty="0" err="1"/>
              <a:t>financiranje</a:t>
            </a:r>
            <a:r>
              <a:rPr lang="hr-HR" sz="3100" dirty="0"/>
              <a:t> inicijalnih troškova pokretanja </a:t>
            </a:r>
            <a:r>
              <a:rPr lang="hr-HR" sz="3100" dirty="0" err="1"/>
              <a:t>gospodarsk</a:t>
            </a:r>
            <a:r>
              <a:rPr lang="en-GB" sz="3100" dirty="0"/>
              <a:t>e</a:t>
            </a:r>
            <a:r>
              <a:rPr lang="hr-HR" sz="3100" dirty="0"/>
              <a:t> aktivnosti poduzetnika početnika</a:t>
            </a:r>
          </a:p>
          <a:p>
            <a:pPr marL="0" indent="0" algn="just">
              <a:lnSpc>
                <a:spcPct val="90000"/>
              </a:lnSpc>
            </a:pPr>
            <a:r>
              <a:rPr lang="hr-HR" sz="3100" dirty="0"/>
              <a:t>2.5. Sufinanciranje digitalizacije poslovanja</a:t>
            </a:r>
          </a:p>
          <a:p>
            <a:pPr marL="0" indent="0" algn="just">
              <a:lnSpc>
                <a:spcPct val="90000"/>
              </a:lnSpc>
            </a:pPr>
            <a:r>
              <a:rPr lang="hr-HR" sz="3100" dirty="0"/>
              <a:t>2.6. Poticanje cjelogodišnjeg poslovanja: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600" dirty="0"/>
              <a:t>Povrat poreza na potrošnju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600" dirty="0"/>
              <a:t>Popust za zakup javnih površina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600" dirty="0"/>
              <a:t>Umanjenje obveze za plaćanje komunalne naknade</a:t>
            </a:r>
          </a:p>
          <a:p>
            <a:pPr marL="0" indent="0">
              <a:lnSpc>
                <a:spcPct val="90000"/>
              </a:lnSpc>
            </a:pPr>
            <a:endParaRPr lang="hr-HR" sz="13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96327" y="6196013"/>
            <a:ext cx="377517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64D1AC44-D1BD-3C04-8AB7-A21DA3D2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97" y="1126583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4798704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altLang="x-none" sz="3400" b="1" dirty="0">
                <a:solidFill>
                  <a:srgbClr val="FFFFFF"/>
                </a:solidFill>
                <a:latin typeface="Gotham Bold" pitchFamily="48" charset="0"/>
              </a:rPr>
              <a:t>3. Oblici poticanja obrazovanja i informiranja u poduzetništvu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</a:pPr>
            <a:r>
              <a:rPr lang="hr-HR" sz="2400" dirty="0"/>
              <a:t>3.1. Programi razvoja poduzetničkih sposobnosti djece, mladih, učeničke zadruge, </a:t>
            </a:r>
            <a:r>
              <a:rPr lang="hr-HR" sz="2400" i="1" dirty="0"/>
              <a:t>startup</a:t>
            </a:r>
            <a:r>
              <a:rPr lang="hr-HR" sz="2400" dirty="0"/>
              <a:t> inkubator, </a:t>
            </a:r>
            <a:r>
              <a:rPr lang="hr-HR" sz="2400" i="1" dirty="0"/>
              <a:t>shared office </a:t>
            </a:r>
            <a:r>
              <a:rPr lang="hr-HR" sz="2400" dirty="0"/>
              <a:t>i sl.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3.2. Projekt </a:t>
            </a:r>
            <a:r>
              <a:rPr lang="hr-HR" sz="2400" i="1" dirty="0"/>
              <a:t>Edukacijom do uspjeha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3.3. Stipendiranje učenika i studenata u deficitarnim zanimanjima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3.4. Sufinanciranje troškova obrazovanja, stručnog osposobljavanja i usavršavanja zaposlenika i financiranje polaganja majstorskih ispita</a:t>
            </a:r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3310" y="6196013"/>
            <a:ext cx="332120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1549B2ED-A93F-3969-0B07-1C421325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298" y="1152273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2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4798704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altLang="x-none" sz="3400" b="1" dirty="0">
                <a:solidFill>
                  <a:srgbClr val="FFFFFF"/>
                </a:solidFill>
                <a:latin typeface="Gotham Bold" pitchFamily="48" charset="0"/>
              </a:rPr>
              <a:t>Oblici poticanja obrazovanja i informiranja u poduzetništvu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</a:pPr>
            <a:r>
              <a:rPr lang="hr-HR" sz="2400" dirty="0"/>
              <a:t>3.5. Projekt </a:t>
            </a:r>
            <a:r>
              <a:rPr lang="hr-HR" sz="2400" i="1" dirty="0"/>
              <a:t>Web</a:t>
            </a:r>
            <a:r>
              <a:rPr lang="hr-HR" sz="2400" dirty="0"/>
              <a:t> info-poduzetnik, portal posao.crikvenica.hr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3.</a:t>
            </a:r>
            <a:r>
              <a:rPr lang="en-GB" sz="2400" dirty="0"/>
              <a:t>6</a:t>
            </a:r>
            <a:r>
              <a:rPr lang="hr-HR" sz="2400" dirty="0"/>
              <a:t>. Izrada</a:t>
            </a:r>
            <a:r>
              <a:rPr lang="hr-HR" sz="2400" i="1" dirty="0"/>
              <a:t> Vodiča za poduzetnike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3.7. Izrada </a:t>
            </a:r>
            <a:r>
              <a:rPr lang="hr-HR" sz="2400" i="1" dirty="0"/>
              <a:t>Vodiča za privatne iznajmljivače</a:t>
            </a:r>
          </a:p>
          <a:p>
            <a:pPr marL="0" indent="0">
              <a:lnSpc>
                <a:spcPct val="90000"/>
              </a:lnSpc>
            </a:pPr>
            <a:r>
              <a:rPr lang="hr-HR" sz="2400" dirty="0"/>
              <a:t>3.8. Suorganizacija tematskih konferencija, sajmova i sličnih manifestacija na temu promocije poduzetništva</a:t>
            </a:r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14095" y="6196013"/>
            <a:ext cx="393964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54E295C1-8C4F-7D81-404C-810424C0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97" y="1154179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4801890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altLang="x-none" sz="3600" b="1" dirty="0">
                <a:solidFill>
                  <a:srgbClr val="FFFFFF"/>
                </a:solidFill>
                <a:latin typeface="Gotham Bold" pitchFamily="48" charset="0"/>
              </a:rPr>
              <a:t>4. Razvoj i poticanje ženskog poduzetništva i očuvanj</a:t>
            </a:r>
            <a:r>
              <a:rPr lang="en-GB" altLang="x-none" sz="3600" b="1" dirty="0">
                <a:solidFill>
                  <a:srgbClr val="FFFFFF"/>
                </a:solidFill>
                <a:latin typeface="Gotham Bold" pitchFamily="48" charset="0"/>
              </a:rPr>
              <a:t>a</a:t>
            </a:r>
            <a:r>
              <a:rPr lang="hr-HR" altLang="x-none" sz="3600" b="1" dirty="0">
                <a:solidFill>
                  <a:srgbClr val="FFFFFF"/>
                </a:solidFill>
                <a:latin typeface="Gotham Bold" pitchFamily="48" charset="0"/>
              </a:rPr>
              <a:t> deficitarnih zanimanja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hr-HR" sz="2800" dirty="0"/>
              <a:t>4.1. Program razvoja ženskog poduzetništva</a:t>
            </a:r>
          </a:p>
          <a:p>
            <a:pPr marL="0" indent="0">
              <a:lnSpc>
                <a:spcPct val="90000"/>
              </a:lnSpc>
            </a:pPr>
            <a:r>
              <a:rPr lang="hr-HR" sz="2800" dirty="0"/>
              <a:t>4.2. Program očuvanja deficitarnih obrtničkih zanimanja</a:t>
            </a:r>
          </a:p>
          <a:p>
            <a:pPr marL="0" indent="0">
              <a:lnSpc>
                <a:spcPct val="90000"/>
              </a:lnSpc>
            </a:pPr>
            <a:r>
              <a:rPr lang="hr-HR" sz="2800" dirty="0"/>
              <a:t>4.3. Sufinanciranje izrade projekata energetske učinkovitosti i uvođenja obnovljivih izvora energije</a:t>
            </a:r>
          </a:p>
          <a:p>
            <a:pPr marL="0" indent="0">
              <a:lnSpc>
                <a:spcPct val="90000"/>
              </a:lnSpc>
            </a:pPr>
            <a:endParaRPr lang="hr-HR" sz="13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77224" y="6196013"/>
            <a:ext cx="40133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5A7BED3A-817D-F9FE-9A02-7E9D32F0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718" y="1263112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7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D297A5-19E6-4A0D-2870-D083847E3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A713A510-7CCA-18C3-CDFD-E11805852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531A93-BDF5-A64C-3C7E-F5362C37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31519"/>
            <a:ext cx="4801890" cy="11107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hr-HR" altLang="x-none" sz="3600" b="1" dirty="0">
                <a:solidFill>
                  <a:srgbClr val="FFFFFF"/>
                </a:solidFill>
                <a:latin typeface="Gotham Bold" pitchFamily="48" charset="0"/>
              </a:rPr>
            </a:br>
            <a:r>
              <a:rPr lang="hr-HR" altLang="x-none" sz="3100" b="1" dirty="0">
                <a:solidFill>
                  <a:srgbClr val="FFFFFF"/>
                </a:solidFill>
                <a:latin typeface="Gotham Bold" pitchFamily="48" charset="0"/>
              </a:rPr>
              <a:t>5. </a:t>
            </a:r>
            <a:r>
              <a:rPr lang="hr-HR" altLang="x-none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otpore za unaprjeđenje ruralnog turizma i početak obavljanja djelatnosti OPG-a i SOPG-a</a:t>
            </a:r>
            <a:br>
              <a:rPr lang="hr-H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x-none" sz="3600" b="1" dirty="0">
                <a:solidFill>
                  <a:srgbClr val="FFFFFF"/>
                </a:solidFill>
                <a:latin typeface="Gotham Bold" pitchFamily="48" charset="0"/>
              </a:rPr>
              <a:t> 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9067F0C-5242-D8E3-BA93-61D651A9C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A4080A-F57F-CD23-E4B2-A89184B50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D49466-13B6-DD7A-CD9E-B6D6B1ABD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8679C7-4E71-110D-2D3E-3EAF6DCB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5.1. </a:t>
            </a:r>
            <a:r>
              <a:rPr lang="hr-HR" sz="28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Potpore za unaprjeđenje ruralnog turizma 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5.2. </a:t>
            </a:r>
            <a:r>
              <a:rPr lang="hr-HR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Sufinanciranje promidžbenih  aktivnosti za obavljanje djelatnosti OPG-a i SOPG-a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128151A-1872-D892-A581-F878E9B58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224" y="6196013"/>
            <a:ext cx="40133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5AC32A03-64E7-70F6-2A3C-DAD9C8CD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26613437-5374-7E0A-7FBD-0597204B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718" y="1263112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4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4801890" cy="1110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x-none" sz="3600" b="1" dirty="0">
                <a:solidFill>
                  <a:srgbClr val="FFFFFF"/>
                </a:solidFill>
                <a:latin typeface="Gotham Bold" pitchFamily="48" charset="0"/>
              </a:rPr>
              <a:t>6. </a:t>
            </a:r>
            <a:r>
              <a:rPr lang="en-GB" altLang="x-none" sz="3600" b="1" dirty="0" err="1">
                <a:solidFill>
                  <a:srgbClr val="FFFFFF"/>
                </a:solidFill>
                <a:latin typeface="Gotham Bold" pitchFamily="48" charset="0"/>
              </a:rPr>
              <a:t>Poticanje</a:t>
            </a:r>
            <a:r>
              <a:rPr lang="en-GB" altLang="x-none" sz="3600" b="1" dirty="0">
                <a:solidFill>
                  <a:srgbClr val="FFFFFF"/>
                </a:solidFill>
                <a:latin typeface="Gotham Bold" pitchFamily="48" charset="0"/>
              </a:rPr>
              <a:t> </a:t>
            </a:r>
            <a:r>
              <a:rPr lang="en-GB" altLang="x-none" sz="3600" b="1" dirty="0" err="1">
                <a:solidFill>
                  <a:srgbClr val="FFFFFF"/>
                </a:solidFill>
                <a:latin typeface="Gotham Bold" pitchFamily="48" charset="0"/>
              </a:rPr>
              <a:t>zapošljavanja</a:t>
            </a:r>
            <a:r>
              <a:rPr lang="en-GB" altLang="x-none" sz="3600" b="1" dirty="0">
                <a:solidFill>
                  <a:srgbClr val="FFFFFF"/>
                </a:solidFill>
                <a:latin typeface="Gotham Bold" pitchFamily="48" charset="0"/>
              </a:rPr>
              <a:t> </a:t>
            </a:r>
            <a:r>
              <a:rPr lang="en-GB" altLang="x-none" sz="3600" b="1" dirty="0" err="1">
                <a:solidFill>
                  <a:srgbClr val="FFFFFF"/>
                </a:solidFill>
                <a:latin typeface="Gotham Bold" pitchFamily="48" charset="0"/>
              </a:rPr>
              <a:t>mladih</a:t>
            </a:r>
            <a:endParaRPr lang="hr-HR" sz="3400" b="1" dirty="0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4"/>
            <a:ext cx="8207718" cy="360069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hr-HR" sz="4000" dirty="0"/>
              <a:t>6.1.  </a:t>
            </a:r>
            <a:r>
              <a:rPr lang="en-GB" sz="4000" dirty="0" err="1"/>
              <a:t>Zapošljavanje</a:t>
            </a:r>
            <a:r>
              <a:rPr lang="en-GB" sz="4000" dirty="0"/>
              <a:t> </a:t>
            </a:r>
            <a:r>
              <a:rPr lang="en-GB" sz="4000" dirty="0" err="1"/>
              <a:t>mladih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neodređeno</a:t>
            </a:r>
            <a:r>
              <a:rPr lang="en-GB" sz="4000" dirty="0"/>
              <a:t> </a:t>
            </a:r>
            <a:r>
              <a:rPr lang="en-GB" sz="4000" dirty="0" err="1"/>
              <a:t>vrijeme</a:t>
            </a:r>
            <a:endParaRPr lang="hr-HR" sz="4000" dirty="0"/>
          </a:p>
          <a:p>
            <a:pPr marL="0" indent="0">
              <a:lnSpc>
                <a:spcPct val="90000"/>
              </a:lnSpc>
            </a:pPr>
            <a:endParaRPr lang="hr-HR" sz="38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7946" y="6196013"/>
            <a:ext cx="459193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4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r>
              <a:rPr lang="hr-HR" altLang="x-none" sz="1400" dirty="0">
                <a:solidFill>
                  <a:srgbClr val="FFFFFF"/>
                </a:solidFill>
                <a:latin typeface="Gotham Extra Light" charset="0"/>
              </a:rPr>
              <a:t> PROJEKTE</a:t>
            </a:r>
            <a:endParaRPr lang="ta-IN" altLang="x-none" sz="14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71034F47-1302-493F-8858-01616605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450" y="1263112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D5633-5DB8-5DF6-77D9-263FD98D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3500" dirty="0">
                <a:solidFill>
                  <a:srgbClr val="FFFFFF"/>
                </a:solidFill>
              </a:rPr>
              <a:t>MJERA 2: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FA3E-222F-50DA-993A-0B98CF3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04664"/>
            <a:ext cx="4916510" cy="5790863"/>
          </a:xfrm>
        </p:spPr>
        <p:txBody>
          <a:bodyPr anchor="ctr">
            <a:normAutofit fontScale="40000" lnSpcReduction="20000"/>
          </a:bodyPr>
          <a:lstStyle/>
          <a:p>
            <a:endParaRPr lang="hr-HR" sz="2000" dirty="0"/>
          </a:p>
          <a:p>
            <a:pPr algn="just"/>
            <a:r>
              <a:rPr lang="hr-HR" sz="5000" dirty="0"/>
              <a:t>2.2. 	Su</a:t>
            </a:r>
            <a:r>
              <a:rPr lang="en-GB" sz="5000" dirty="0" err="1"/>
              <a:t>financiranje</a:t>
            </a:r>
            <a:r>
              <a:rPr lang="en-GB" sz="5000" dirty="0"/>
              <a:t> </a:t>
            </a:r>
            <a:r>
              <a:rPr lang="hr-HR" sz="5000" dirty="0"/>
              <a:t>izrade marketinških 		planova 	i/ili istraživanja tržišta i 	marketinških 	aktivnosti </a:t>
            </a:r>
            <a:r>
              <a:rPr lang="en-GB" sz="5000" dirty="0"/>
              <a:t>i </a:t>
            </a:r>
            <a:r>
              <a:rPr lang="en-GB" sz="5000" dirty="0" err="1"/>
              <a:t>troškova</a:t>
            </a:r>
            <a:r>
              <a:rPr lang="en-GB" sz="5000" dirty="0"/>
              <a:t> </a:t>
            </a:r>
            <a:r>
              <a:rPr lang="hr-HR" sz="5000" dirty="0"/>
              <a:t>	</a:t>
            </a:r>
            <a:r>
              <a:rPr lang="en-GB" sz="5000" dirty="0" err="1"/>
              <a:t>implementacije</a:t>
            </a:r>
            <a:r>
              <a:rPr lang="en-GB" sz="5000" dirty="0"/>
              <a:t> </a:t>
            </a:r>
            <a:r>
              <a:rPr lang="hr-HR" sz="5000" dirty="0"/>
              <a:t>	</a:t>
            </a:r>
            <a:r>
              <a:rPr lang="en-GB" sz="5000" dirty="0" err="1"/>
              <a:t>grafičkog</a:t>
            </a:r>
            <a:r>
              <a:rPr lang="en-GB" sz="5000" dirty="0"/>
              <a:t> i </a:t>
            </a:r>
            <a:r>
              <a:rPr lang="en-GB" sz="5000" dirty="0" err="1"/>
              <a:t>industrijskog</a:t>
            </a:r>
            <a:r>
              <a:rPr lang="en-GB" sz="5000" dirty="0"/>
              <a:t> </a:t>
            </a:r>
            <a:r>
              <a:rPr lang="hr-HR" sz="5000" dirty="0"/>
              <a:t>	</a:t>
            </a:r>
            <a:r>
              <a:rPr lang="en-GB" sz="5000" dirty="0" err="1"/>
              <a:t>dizajna</a:t>
            </a:r>
            <a:r>
              <a:rPr lang="hr-HR" sz="5000" dirty="0"/>
              <a:t>,	izgradnje brenda proizvoda  i/ili 	usluga – </a:t>
            </a:r>
            <a:r>
              <a:rPr lang="hr-HR" sz="5000" b="1" u="sng" dirty="0"/>
              <a:t>30 % troškova, a najviše do 400 	€ po zahtjevu</a:t>
            </a:r>
          </a:p>
          <a:p>
            <a:pPr algn="just"/>
            <a:endParaRPr lang="hr-HR" sz="5000" b="1" u="sng" dirty="0"/>
          </a:p>
          <a:p>
            <a:pPr algn="just"/>
            <a:r>
              <a:rPr lang="hr-HR" sz="5000" dirty="0"/>
              <a:t>2.3. Su</a:t>
            </a:r>
            <a:r>
              <a:rPr lang="en-GB" sz="5000" dirty="0" err="1"/>
              <a:t>financiranje</a:t>
            </a:r>
            <a:r>
              <a:rPr lang="hr-HR" sz="5000" dirty="0"/>
              <a:t> </a:t>
            </a:r>
            <a:r>
              <a:rPr lang="en-GB" sz="5000" dirty="0" err="1"/>
              <a:t>nabave</a:t>
            </a:r>
            <a:r>
              <a:rPr lang="en-GB" sz="5000" dirty="0"/>
              <a:t> i </a:t>
            </a:r>
            <a:r>
              <a:rPr lang="en-GB" sz="5000" dirty="0" err="1"/>
              <a:t>ugradnje</a:t>
            </a:r>
            <a:r>
              <a:rPr lang="en-GB" sz="5000" dirty="0"/>
              <a:t> </a:t>
            </a:r>
            <a:r>
              <a:rPr lang="en-GB" sz="5000" dirty="0" err="1"/>
              <a:t>strojeva</a:t>
            </a:r>
            <a:r>
              <a:rPr lang="en-GB" sz="5000" dirty="0"/>
              <a:t> i </a:t>
            </a:r>
            <a:r>
              <a:rPr lang="en-GB" sz="5000" dirty="0" err="1"/>
              <a:t>opreme</a:t>
            </a:r>
            <a:r>
              <a:rPr lang="en-GB" sz="5000" dirty="0"/>
              <a:t> i </a:t>
            </a:r>
            <a:r>
              <a:rPr lang="en-GB" sz="5000" dirty="0" err="1"/>
              <a:t>uređenja</a:t>
            </a:r>
            <a:r>
              <a:rPr lang="en-GB" sz="5000" dirty="0"/>
              <a:t> </a:t>
            </a:r>
            <a:r>
              <a:rPr lang="en-GB" sz="5000" dirty="0" err="1"/>
              <a:t>poslovnog</a:t>
            </a:r>
            <a:r>
              <a:rPr lang="en-GB" sz="5000" dirty="0"/>
              <a:t> </a:t>
            </a:r>
            <a:r>
              <a:rPr lang="hr-HR" sz="5000" dirty="0"/>
              <a:t>  </a:t>
            </a:r>
            <a:r>
              <a:rPr lang="en-GB" sz="5000" dirty="0" err="1"/>
              <a:t>prostora</a:t>
            </a:r>
            <a:r>
              <a:rPr lang="hr-HR" sz="5000" dirty="0"/>
              <a:t> – </a:t>
            </a:r>
            <a:r>
              <a:rPr lang="hr-HR" sz="5000" b="1" u="sng" dirty="0"/>
              <a:t>25 % troškova, najviše do 3.300 € po zahtjevu, cjelogodišnje poslovanje (min. 8 mjeseci godišnje), ne odobrava se za uređenje smještajnih kapaciteta</a:t>
            </a:r>
          </a:p>
          <a:p>
            <a:pPr algn="just"/>
            <a:endParaRPr lang="hr-HR" sz="5000" b="1" u="sng" dirty="0"/>
          </a:p>
          <a:p>
            <a:pPr marL="0" indent="0"/>
            <a:r>
              <a:rPr lang="hr-HR" sz="5000" dirty="0"/>
              <a:t>2.4. Su</a:t>
            </a:r>
            <a:r>
              <a:rPr lang="en-GB" sz="5000" dirty="0" err="1"/>
              <a:t>financiranje</a:t>
            </a:r>
            <a:r>
              <a:rPr lang="hr-HR" sz="5000" dirty="0"/>
              <a:t> inicijalnih troškova 	pokretanja 	gospodarsk</a:t>
            </a:r>
            <a:r>
              <a:rPr lang="en-GB" sz="5000" dirty="0"/>
              <a:t>e</a:t>
            </a:r>
            <a:r>
              <a:rPr lang="hr-HR" sz="5000" dirty="0"/>
              <a:t> aktivnosti  	poduzetnika početnika –  </a:t>
            </a:r>
            <a:r>
              <a:rPr lang="hr-HR" sz="5000" b="1" u="sng" dirty="0"/>
              <a:t>50 % troškova, 	najviše 600 € po zahtjevu</a:t>
            </a:r>
          </a:p>
          <a:p>
            <a:endParaRPr lang="en-GB" sz="3500" dirty="0"/>
          </a:p>
          <a:p>
            <a:endParaRPr lang="hr-HR" sz="3500" dirty="0"/>
          </a:p>
          <a:p>
            <a:endParaRPr lang="hr-HR" sz="17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EB701DA8-893D-8028-0217-3532118F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1" y="5995518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40FC2EA-4AFA-B6DF-FEEF-82A6204A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25" y="5640135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77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00826-76E5-0AAE-03C4-97AD6B5A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0493B2-F56E-8998-5AB6-E50095D3A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A10A27-E1A9-062D-9B6F-165A640F7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9B287-2A09-CABF-6EB3-7DE4F4936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376DC-2880-CC5B-3076-8346EE339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4521E-54A6-F6DD-23AD-2C26B8E0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1693EB-9205-7164-EF90-C3C925F2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041757-42DB-1D3D-40AE-71388C2E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7FF61-634F-F129-1948-69CF5F71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3500" dirty="0">
                <a:solidFill>
                  <a:srgbClr val="FFFFFF"/>
                </a:solidFill>
              </a:rPr>
              <a:t>MJERA 2: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7DDA-ABA4-0EF8-4018-50BDAA80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04664"/>
            <a:ext cx="4916510" cy="5790863"/>
          </a:xfrm>
        </p:spPr>
        <p:txBody>
          <a:bodyPr anchor="ctr">
            <a:normAutofit fontScale="40000" lnSpcReduction="20000"/>
          </a:bodyPr>
          <a:lstStyle/>
          <a:p>
            <a:endParaRPr lang="hr-HR" sz="2000" dirty="0"/>
          </a:p>
          <a:p>
            <a:pPr marL="0" indent="0"/>
            <a:r>
              <a:rPr lang="hr-HR" sz="3500" b="1" dirty="0"/>
              <a:t>2.5. </a:t>
            </a:r>
            <a:r>
              <a:rPr lang="hr-HR" sz="4000" b="1" dirty="0"/>
              <a:t>Sufinanciranje digitalizacije poslovanja -                                   </a:t>
            </a:r>
            <a:r>
              <a:rPr lang="hr-HR" sz="3500" dirty="0"/>
              <a:t>	</a:t>
            </a:r>
            <a:r>
              <a:rPr lang="hr-HR" sz="4000" b="1" u="sng" dirty="0"/>
              <a:t>40 % troškova, najviše 1.300 € po zahtjevu</a:t>
            </a:r>
          </a:p>
          <a:p>
            <a:pPr marL="0" indent="0"/>
            <a:endParaRPr lang="hr-HR" sz="4000" b="1" u="sng" dirty="0"/>
          </a:p>
          <a:p>
            <a:pPr marL="0" indent="0"/>
            <a:r>
              <a:rPr lang="hr-HR" sz="4000" b="1" dirty="0"/>
              <a:t>2.6. Poticanje cjelogodišnjeg poslovanja:</a:t>
            </a:r>
          </a:p>
          <a:p>
            <a:pPr marL="0" lvl="0" indent="0" algn="just"/>
            <a:r>
              <a:rPr lang="hr-HR" sz="4000" b="1" dirty="0">
                <a:solidFill>
                  <a:schemeClr val="tx1"/>
                </a:solidFill>
              </a:rPr>
              <a:t>           Povrat poreza na potrošnju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sz="4000" dirty="0"/>
              <a:t>Povrat plaćenog poreza na potrošnju obveznicima poreza na potrošnju </a:t>
            </a:r>
            <a:r>
              <a:rPr lang="hr-HR" sz="4000" b="1" dirty="0"/>
              <a:t>koji rade 12 mjeseci u godini za svih 12 mjeseci u godini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sz="4000" dirty="0"/>
              <a:t>Povrat plaćenog poreza na potrošnju za studeni i prosinac 2024. te za siječanj, veljaču i ožujak 2025. g</a:t>
            </a:r>
            <a:r>
              <a:rPr lang="hr-HR" sz="4000" b="1" dirty="0"/>
              <a:t>. obveznicima poreza na potrošnju koji rade najmanje osam, a manje od 12 mjeseci u godini</a:t>
            </a:r>
          </a:p>
          <a:p>
            <a:pPr algn="just"/>
            <a:endParaRPr lang="hr-HR" sz="4000" b="1" u="sng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Popust za zakup javnih površina – </a:t>
            </a:r>
            <a:r>
              <a:rPr lang="hr-HR" sz="4000" b="1" u="sng" dirty="0"/>
              <a:t>40 % popusta za zakupnike s cjelogodišnjim poslovanjem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Umanjenje obveze za plaćanje komunalne naknade – </a:t>
            </a:r>
            <a:r>
              <a:rPr lang="hr-HR" sz="4000" b="1" u="sng" dirty="0"/>
              <a:t>umanjenje koeficijenta  za obračun komunalne naknade  za 60 % za poslovni prostor za obveznike s cjelogodišnjim poslovanjem</a:t>
            </a:r>
          </a:p>
          <a:p>
            <a:endParaRPr lang="en-GB" sz="4000" dirty="0"/>
          </a:p>
          <a:p>
            <a:endParaRPr lang="hr-HR" sz="3500" dirty="0"/>
          </a:p>
          <a:p>
            <a:endParaRPr lang="hr-HR" sz="17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0B2B2CEC-6163-EC6B-4F53-4528EB93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1" y="5995518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88CB1F83-31F8-60D5-61A1-F9D16586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25" y="5640135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D5633-5DB8-5DF6-77D9-263FD98D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MJERA 3: 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FA3E-222F-50DA-993A-0B98CF3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hr-HR" sz="2400" dirty="0"/>
              <a:t>3.4. Sufinanciranje troškova obrazovanja, stručnog osposobljavanja i usavršavanja zaposlenika i financiranje polaganja majstorskih </a:t>
            </a:r>
            <a:r>
              <a:rPr lang="hr-HR" sz="2800" dirty="0"/>
              <a:t>ispita                              - </a:t>
            </a:r>
            <a:r>
              <a:rPr lang="hr-HR" sz="2800" b="1" u="sng" dirty="0"/>
              <a:t>30 % troškova, najviše 150 € po zahtjevu, a majstorski ispiti do ukupnog iznosa od 2.500,00 eura</a:t>
            </a:r>
          </a:p>
          <a:p>
            <a:endParaRPr lang="en-GB" sz="2800" dirty="0"/>
          </a:p>
          <a:p>
            <a:endParaRPr lang="hr-HR" sz="2800" dirty="0"/>
          </a:p>
          <a:p>
            <a:endParaRPr lang="hr-HR" sz="17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3C369BC2-1138-0883-6A23-A4C232D2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63" y="5418224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FE9CB9DB-848E-CEA5-160A-C5FFDF04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26" y="5191825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8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00984"/>
          </a:xfrm>
        </p:spPr>
        <p:txBody>
          <a:bodyPr>
            <a:normAutofit/>
          </a:bodyPr>
          <a:lstStyle/>
          <a:p>
            <a:r>
              <a:rPr lang="hr-HR" sz="4100" b="1">
                <a:solidFill>
                  <a:srgbClr val="FFFFFF"/>
                </a:solidFill>
              </a:rPr>
              <a:t>SVRHA PROGRAMA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8360DEE6-1688-464C-9934-972BEA15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5616" y="455954"/>
            <a:ext cx="1584198" cy="1869241"/>
          </a:xfrm>
          <a:prstGeom prst="rect">
            <a:avLst/>
          </a:prstGeom>
          <a:solidFill>
            <a:srgbClr val="D6DC2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DenisseMK\AppData\Local\Microsoft\Windows\Temporary Internet Files\Content.Outlook\KSKR5B6K\BFC SEE FINA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86" y="1045558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1E04659-8519-4DD8-BE9C-4747C161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5616" y="2506285"/>
            <a:ext cx="1580622" cy="1869241"/>
          </a:xfrm>
          <a:prstGeom prst="rect">
            <a:avLst/>
          </a:prstGeom>
          <a:solidFill>
            <a:srgbClr val="D6DC2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86" y="2648408"/>
            <a:ext cx="1378255" cy="15849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40576"/>
            <a:ext cx="3301784" cy="1858504"/>
          </a:xfrm>
          <a:prstGeom prst="rect">
            <a:avLst/>
          </a:prstGeom>
          <a:solidFill>
            <a:srgbClr val="434F34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34354"/>
            <a:ext cx="1580622" cy="1858505"/>
          </a:xfrm>
          <a:prstGeom prst="rect">
            <a:avLst/>
          </a:prstGeom>
          <a:solidFill>
            <a:srgbClr val="D6DC2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5675" y="450221"/>
            <a:ext cx="330413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POTICANJE POVOLJNOG PODUZETNIČKOG OKRUŽENJA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RAZVIJANJE POVOLJNE PODUZETNIČKE KLIME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OSIGURANJE PREDUVJETA ZA RAZVOJ   PODUZETNIČKIH SPOSOBNOSTI</a:t>
            </a:r>
          </a:p>
          <a:p>
            <a:pPr marL="0" indent="0">
              <a:lnSpc>
                <a:spcPct val="90000"/>
              </a:lnSpc>
            </a:pPr>
            <a:endParaRPr lang="hr-HR" sz="2000" dirty="0"/>
          </a:p>
          <a:p>
            <a:pPr marL="0" indent="0">
              <a:lnSpc>
                <a:spcPct val="90000"/>
              </a:lnSpc>
            </a:pPr>
            <a:r>
              <a:rPr lang="hr-HR" sz="2000" u="sng" dirty="0"/>
              <a:t>REZULTATI: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u="sng" dirty="0"/>
              <a:t>RAST ZAPOSLENOSTI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u="sng" dirty="0"/>
              <a:t>RAST PRIHODA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u="sng" dirty="0"/>
              <a:t>RAST KONKURENTNOSTI </a:t>
            </a:r>
          </a:p>
          <a:p>
            <a:pPr marL="0" indent="0">
              <a:lnSpc>
                <a:spcPct val="90000"/>
              </a:lnSpc>
            </a:pPr>
            <a:endParaRPr lang="hr-HR" sz="19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59832" y="6453336"/>
            <a:ext cx="330178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endParaRPr lang="ta-IN" altLang="x-none" sz="1200" dirty="0">
              <a:solidFill>
                <a:schemeClr val="tx1"/>
              </a:solidFill>
              <a:latin typeface="Gotham Ex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2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D5633-5DB8-5DF6-77D9-263FD98D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MJERA 4: 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FA3E-222F-50DA-993A-0B98CF3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</a:pPr>
            <a:r>
              <a:rPr lang="hr-HR" sz="2400" dirty="0"/>
              <a:t>4.1. Program razvoja ženskog poduzetništva </a:t>
            </a:r>
            <a:r>
              <a:rPr lang="hr-HR" sz="2400" dirty="0">
                <a:solidFill>
                  <a:srgbClr val="FFFFFF"/>
                </a:solidFill>
              </a:rPr>
              <a:t>–</a:t>
            </a:r>
            <a:r>
              <a:rPr lang="hr-HR" sz="2400" dirty="0"/>
              <a:t> </a:t>
            </a:r>
            <a:r>
              <a:rPr lang="hr-HR" sz="2400" b="1" u="sng" dirty="0"/>
              <a:t>30 % troškova, najviše 1.000 € po zahtjevu za poduzetnice s cjelogodišnjim poslovanjem - nabava opreme pojedinačne vrijednosti veće od 300 EUR bez PDV-a, uređenje poslovnog prostora, najam poslovnog prostora i troškovi čuvanja djece za poduzetnice početnice</a:t>
            </a:r>
            <a:r>
              <a:rPr lang="hr-HR" sz="2400" dirty="0"/>
              <a:t>.</a:t>
            </a:r>
          </a:p>
          <a:p>
            <a:pPr marL="0" indent="0" algn="just">
              <a:lnSpc>
                <a:spcPct val="90000"/>
              </a:lnSpc>
            </a:pPr>
            <a:endParaRPr lang="hr-HR" sz="2400" dirty="0"/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3CD1CB33-55DF-A87D-8E00-69E9A040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401" y="5607005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CF336DA-1EB6-25D4-C756-3ABF11E1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37" y="5720710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9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D363A-382B-84DD-D97B-1051FEEB3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74137F-21F8-A4E3-B7DF-D36E79F6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D8E109-75BF-8739-AD42-442EE806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DC021A-D0CE-9DD1-0B6C-E4F8D5AEE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0194A-FD0A-3887-BAC9-82F2221D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C3513-CD28-0E92-2857-5304EBFB9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78B74D8-A48A-1A29-B527-79D2FB4A4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68C294-DE67-2673-3A33-A61D44CF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30ECD-7BAB-D7A0-3E78-434A6A0B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MJERA 4: 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3F8E-07B7-FF76-D8E1-09FD8CC9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</a:pPr>
            <a:endParaRPr lang="hr-HR" sz="2400" dirty="0"/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4.2. Program očuvanja deficitarnih obrtničkih zanimanja – 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b="1" u="sng" dirty="0"/>
              <a:t>80 % troškova, najviše 3.500 € po zahtjevu  (postolari, krojači, stolari, ribari, staklari, bravari, graditelji drvenih brodova, kamenoklesari, logopedi, urari)</a:t>
            </a:r>
          </a:p>
          <a:p>
            <a:pPr marL="0" indent="0" algn="just">
              <a:lnSpc>
                <a:spcPct val="90000"/>
              </a:lnSpc>
            </a:pPr>
            <a:endParaRPr lang="hr-HR" sz="2400" dirty="0"/>
          </a:p>
          <a:p>
            <a:pPr marL="0" indent="0" algn="just">
              <a:lnSpc>
                <a:spcPct val="90000"/>
              </a:lnSpc>
            </a:pPr>
            <a:r>
              <a:rPr lang="hr-HR" sz="2400" dirty="0"/>
              <a:t>4.3. Sufinanciranje izrade projekata energetske učinkovitosti i uvođenja obnovljivih izvora energije – </a:t>
            </a:r>
          </a:p>
          <a:p>
            <a:pPr marL="0" indent="0" algn="just">
              <a:lnSpc>
                <a:spcPct val="90000"/>
              </a:lnSpc>
            </a:pPr>
            <a:r>
              <a:rPr lang="hr-HR" sz="2400" b="1" u="sng" dirty="0"/>
              <a:t>50 % troškova, najviše 1.000 € po zahtjevu (sufinanciranje projektne dokumentacije)</a:t>
            </a:r>
          </a:p>
          <a:p>
            <a:endParaRPr lang="en-GB" sz="1700" dirty="0"/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1014706D-75D5-B67D-C1F8-5E687559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401" y="5607005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156C221-3B7D-9417-FF72-7AA42749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37" y="5720710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8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D5633-5DB8-5DF6-77D9-263FD98D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MJERA 5: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FA3E-222F-50DA-993A-0B98CF3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hr-HR" sz="1800" dirty="0"/>
              <a:t>5.1. </a:t>
            </a:r>
            <a:r>
              <a:rPr lang="hr-HR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Potpore za unaprjeđenje ruralnog turizma </a:t>
            </a:r>
          </a:p>
          <a:p>
            <a:pPr marL="0" indent="0">
              <a:lnSpc>
                <a:spcPct val="90000"/>
              </a:lnSpc>
            </a:pPr>
            <a:r>
              <a:rPr lang="hr-HR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Sufinanciranje ulaganja u podizanje kvalitete usluge i konkurentnosti te ulaganja u vezi s proširenjem ponude ugostiteljskih i turističkih usluga </a:t>
            </a:r>
            <a:r>
              <a:rPr lang="hr-H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u iznosu od 50 % prihvatljivih troškova, a najviše do 2.000,00 € po zahtjevu</a:t>
            </a:r>
            <a:r>
              <a:rPr lang="hr-HR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odnosno do visine ukupno osiguranih sredstava u proračunu.</a:t>
            </a:r>
            <a:endParaRPr lang="hr-HR" sz="1800" dirty="0"/>
          </a:p>
          <a:p>
            <a:pPr marL="0" indent="0">
              <a:lnSpc>
                <a:spcPct val="90000"/>
              </a:lnSpc>
            </a:pPr>
            <a:r>
              <a:rPr lang="hr-HR" sz="1800" dirty="0"/>
              <a:t>5.2. </a:t>
            </a:r>
            <a:r>
              <a:rPr lang="hr-HR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Sufinanciranje promidžbenih  aktivnosti za obavljanje djelatnosti OPG-a i SOPG-a </a:t>
            </a:r>
          </a:p>
          <a:p>
            <a:pPr marL="0" indent="0">
              <a:lnSpc>
                <a:spcPct val="90000"/>
              </a:lnSpc>
            </a:pPr>
            <a:r>
              <a:rPr lang="hr-HR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- Sufinanciranje nastupa na sajmovima, uključujući zakup i uređenje izložbenog prostora, troškovi promidžbe, troškovi prijevoza i ostali troškovi neposredno povezani s izlaganjem na sajmovima</a:t>
            </a:r>
            <a:r>
              <a:rPr lang="hr-H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u iznosu od 50 % prihvatljivih troškova, a najviše 1.350,00 € po zahtjevu.</a:t>
            </a:r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3D4DDF19-92DA-D512-8A5B-0677E309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1" y="5135020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0B15637-A05C-3495-4F65-C00F365E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82" y="5640135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D5633-5DB8-5DF6-77D9-263FD98D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MJERA 6: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Što se financira?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FA3E-222F-50DA-993A-0B98CF3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hr-HR" sz="2800" dirty="0"/>
              <a:t>6.1.  </a:t>
            </a:r>
            <a:r>
              <a:rPr lang="en-GB" sz="2800" dirty="0" err="1"/>
              <a:t>Zapošljavanje</a:t>
            </a:r>
            <a:r>
              <a:rPr lang="en-GB" sz="2800" dirty="0"/>
              <a:t> </a:t>
            </a:r>
            <a:r>
              <a:rPr lang="en-GB" sz="2800" dirty="0" err="1"/>
              <a:t>mladih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neodređeno</a:t>
            </a:r>
            <a:r>
              <a:rPr lang="en-GB" sz="2800" dirty="0"/>
              <a:t> </a:t>
            </a:r>
            <a:r>
              <a:rPr lang="en-GB" sz="2800" dirty="0" err="1"/>
              <a:t>vrijeme</a:t>
            </a:r>
            <a:r>
              <a:rPr lang="hr-HR" sz="2800" dirty="0"/>
              <a:t> –</a:t>
            </a:r>
          </a:p>
          <a:p>
            <a:pPr marL="0" indent="0" algn="just">
              <a:lnSpc>
                <a:spcPct val="90000"/>
              </a:lnSpc>
            </a:pPr>
            <a:r>
              <a:rPr lang="hr-HR" sz="2800" b="1" u="sng" dirty="0"/>
              <a:t>Sufinanciranje troškova neto plaće zaposlenoj mladoj osobi na neodređeno vrijeme 100 € mjesečno, odnosno  130 € mjesečno ukoliko je osoba bivši korisnik Centra za pružanje usluga u zajednici „Izvor” Selce.</a:t>
            </a:r>
            <a:endParaRPr lang="hr-HR" sz="2800" dirty="0"/>
          </a:p>
        </p:txBody>
      </p:sp>
      <p:pic>
        <p:nvPicPr>
          <p:cNvPr id="4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3D4DDF19-92DA-D512-8A5B-0677E309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1" y="5135020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0B15637-A05C-3495-4F65-C00F365E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82" y="5640135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4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" y="731519"/>
            <a:ext cx="4801890" cy="1110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b="1" dirty="0">
                <a:solidFill>
                  <a:srgbClr val="FFFFFF"/>
                </a:solidFill>
              </a:rPr>
              <a:t>JAVNI POZIV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092" y="2480956"/>
            <a:ext cx="8207718" cy="3600689"/>
          </a:xfrm>
        </p:spPr>
        <p:txBody>
          <a:bodyPr anchor="ctr">
            <a:normAutofit fontScale="25000" lnSpcReduction="20000"/>
          </a:bodyPr>
          <a:lstStyle/>
          <a:p>
            <a:pPr marL="285750" indent="-28575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40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8575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Raspisivanje Javnog poziva za dodjelu bespovratnih potpora uslijedit će nakon usvajanja Programa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poticanja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razvoja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poduzetništva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na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području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hr-HR" sz="7400" dirty="0">
                <a:solidFill>
                  <a:schemeClr val="tx1"/>
                </a:solidFill>
              </a:rPr>
              <a:t>G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rada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Crikvenice za 202</a:t>
            </a: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5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.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godinu</a:t>
            </a: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 od strane Gradskog vijeća</a:t>
            </a:r>
          </a:p>
          <a:p>
            <a:pPr marL="285750" indent="-28575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O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bjava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Javnog poziva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na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: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7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         </a:t>
            </a:r>
            <a:r>
              <a:rPr lang="en-US" sz="7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7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www.crikvenica.hr</a:t>
            </a:r>
            <a:endParaRPr lang="en-US" sz="7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Prijavni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obrazac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Obrasci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i </a:t>
            </a: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izjave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hr-HR" sz="7400" dirty="0">
                <a:solidFill>
                  <a:schemeClr val="tx1"/>
                </a:solidFill>
                <a:latin typeface="+mn-lt"/>
                <a:ea typeface="+mn-ea"/>
              </a:rPr>
              <a:t>za prijavu</a:t>
            </a:r>
            <a:endParaRPr lang="en-US" sz="7400" dirty="0">
              <a:solidFill>
                <a:schemeClr val="tx1"/>
              </a:solidFill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7400" u="sng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400" dirty="0" err="1">
                <a:solidFill>
                  <a:schemeClr val="tx1"/>
                </a:solidFill>
                <a:latin typeface="+mn-lt"/>
                <a:ea typeface="+mn-ea"/>
              </a:rPr>
              <a:t>Kontakt</a:t>
            </a:r>
            <a:r>
              <a:rPr lang="en-US" sz="740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en-US" sz="7400" u="sng" dirty="0">
                <a:solidFill>
                  <a:schemeClr val="tx1"/>
                </a:solidFill>
                <a:latin typeface="+mn-lt"/>
                <a:ea typeface="+mn-ea"/>
              </a:rPr>
              <a:t>poduzetnici@crikvenica.hr</a:t>
            </a:r>
          </a:p>
          <a:p>
            <a:pPr marL="0" indent="0">
              <a:lnSpc>
                <a:spcPct val="90000"/>
              </a:lnSpc>
            </a:pPr>
            <a:endParaRPr lang="hr-HR" sz="3800" dirty="0"/>
          </a:p>
          <a:p>
            <a:pPr marL="0" indent="0">
              <a:lnSpc>
                <a:spcPct val="90000"/>
              </a:lnSpc>
            </a:pPr>
            <a:endParaRPr lang="hr-HR" sz="1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45467" y="6196013"/>
            <a:ext cx="467689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hr-HR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Extra Light" charset="0"/>
                <a:ea typeface="ＭＳ Ｐゴシック" pitchFamily="34" charset="-128"/>
                <a:cs typeface="+mn-cs"/>
              </a:rPr>
              <a:t>ODSJEK ZA GOSPODARSTVO, TURIZAM I PROJEKTE </a:t>
            </a:r>
            <a:r>
              <a:rPr kumimoji="0" lang="hr-HR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Extra Light" charset="0"/>
                <a:ea typeface="ＭＳ Ｐゴシック" pitchFamily="34" charset="-128"/>
                <a:cs typeface="+mn-cs"/>
              </a:rPr>
              <a:t>I PROJEKTE</a:t>
            </a:r>
            <a:endParaRPr kumimoji="0" lang="ta-IN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Extra Light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15422" cy="111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nisseMK\AppData\Local\Microsoft\Windows\Temporary Internet Files\Content.Outlook\KSKR5B6K\BFC SEE FINAL logo.jpg">
            <a:extLst>
              <a:ext uri="{FF2B5EF4-FFF2-40B4-BE49-F238E27FC236}">
                <a16:creationId xmlns:a16="http://schemas.microsoft.com/office/drawing/2014/main" id="{6A7B91E7-8A5F-7A23-3BFE-F88F50C5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718" y="1079912"/>
            <a:ext cx="1380063" cy="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9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F745A-22EF-FD1C-D9EF-B4534002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3200" dirty="0">
                <a:solidFill>
                  <a:srgbClr val="FFFFFF"/>
                </a:solidFill>
              </a:rPr>
              <a:t>Na što trebate paziti prilikom prijave?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210BD6-FB09-DD52-1F72-A278C7F2A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49388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30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923310" y="6196013"/>
            <a:ext cx="332120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ODSJEK ZA GOSPODARSTVO, TURIZAM 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640563" y="1340768"/>
            <a:ext cx="7886700" cy="2304256"/>
          </a:xfrm>
        </p:spPr>
        <p:txBody>
          <a:bodyPr/>
          <a:lstStyle/>
          <a:p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br>
              <a:rPr lang="hr-HR" altLang="x-none" sz="3200" b="1" dirty="0">
                <a:solidFill>
                  <a:srgbClr val="006666"/>
                </a:solidFill>
              </a:rPr>
            </a:br>
            <a:r>
              <a:rPr lang="hr-HR" altLang="x-none" sz="4800" b="1" dirty="0">
                <a:solidFill>
                  <a:srgbClr val="006666"/>
                </a:solidFill>
              </a:rPr>
              <a:t>HVALA NA PAŽNJI I SURADNJI!</a:t>
            </a:r>
            <a:br>
              <a:rPr lang="hr-HR" altLang="x-none" sz="4800" b="1" dirty="0">
                <a:solidFill>
                  <a:srgbClr val="006666"/>
                </a:solidFill>
              </a:rPr>
            </a:br>
            <a:r>
              <a:rPr lang="hr-HR" altLang="x-none" sz="4800" b="1" dirty="0">
                <a:solidFill>
                  <a:srgbClr val="006666"/>
                </a:solidFill>
              </a:rPr>
              <a:t> </a:t>
            </a:r>
            <a:br>
              <a:rPr lang="hr-HR" altLang="x-none" sz="4800" b="1" dirty="0">
                <a:solidFill>
                  <a:srgbClr val="006666"/>
                </a:solidFill>
                <a:sym typeface="Wingdings" panose="05000000000000000000" pitchFamily="2" charset="2"/>
              </a:rPr>
            </a:br>
            <a:endParaRPr lang="hr-HR" altLang="x-none" sz="4800" b="1" dirty="0">
              <a:solidFill>
                <a:schemeClr val="accent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31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41817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41693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41941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1693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5767384"/>
            <a:ext cx="948362" cy="1090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F6816-5B14-496D-8638-E7FE71AE5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4803" y="5800076"/>
            <a:ext cx="2523963" cy="1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27553"/>
      </p:ext>
    </p:extLst>
  </p:cSld>
  <p:clrMapOvr>
    <a:masterClrMapping/>
  </p:clrMapOvr>
  <p:transition advTm="8192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9877A-43D6-4BC0-AF8E-A59A9D36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</a:rPr>
              <a:t>SAVJETOVANJE SA ZAINTERESIRANOM JAVNOŠĆU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583D-C607-482A-A07D-5145151E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33" y="669363"/>
            <a:ext cx="4829483" cy="5534211"/>
          </a:xfrm>
        </p:spPr>
        <p:txBody>
          <a:bodyPr anchor="ctr">
            <a:normAutofit/>
          </a:bodyPr>
          <a:lstStyle/>
          <a:p>
            <a:pPr marL="0" indent="0" algn="ctr"/>
            <a:r>
              <a:rPr lang="hr-HR" sz="2800" dirty="0"/>
              <a:t>Savjetovanje s javnošću objavljeno je na web stranici </a:t>
            </a:r>
            <a:r>
              <a:rPr lang="hr-HR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www.crikvenica.hr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</a:p>
          <a:p>
            <a:pPr marL="0" indent="0" algn="ctr"/>
            <a:r>
              <a:rPr lang="hr-HR" sz="2800" dirty="0"/>
              <a:t>i bit će otvoreno </a:t>
            </a:r>
          </a:p>
          <a:p>
            <a:pPr marL="0" indent="0" algn="ctr"/>
            <a:r>
              <a:rPr lang="hr-HR" sz="2800" dirty="0"/>
              <a:t>do 10. 2. 2025. godine </a:t>
            </a:r>
          </a:p>
          <a:p>
            <a:pPr marL="0" indent="0" algn="just"/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89A76-53B9-4ECC-9B9F-2918EC0B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0" y="1051052"/>
            <a:ext cx="2117689" cy="1473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A83E3-2800-4494-B479-82D8E3D33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49128"/>
            <a:ext cx="2559205" cy="25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16" y="730155"/>
            <a:ext cx="4568057" cy="1422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FFFF"/>
                </a:solidFill>
              </a:rPr>
              <a:t>PODRUČJA</a:t>
            </a:r>
            <a:r>
              <a:rPr lang="hr-HR" b="1" dirty="0">
                <a:solidFill>
                  <a:srgbClr val="FFFFFF"/>
                </a:solidFill>
              </a:rPr>
              <a:t> PROGRAMA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314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1566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8" y="2717021"/>
            <a:ext cx="4870175" cy="3410824"/>
          </a:xfrm>
        </p:spPr>
        <p:txBody>
          <a:bodyPr anchor="ctr"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RAZVOJ PODUZETNIČKIH POTPORNIH INSTITUCIJA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JAČANJE KONKURENTNOSTI PODUZETNIKA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I POTICANJE CJELOGODIŠNJEG POSLOVANJA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OBLICI POTICANJA OBRAZOVANJA I INFORMIRANJA U PODUZETNIŠTVU</a:t>
            </a: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RAZVOJ I POTICANJE ŽENSKOG PODUZETNIŠTVA I OČUVANJA DEFICITARNIH ZANIMANJA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POTPORE ZA UNAPRJEĐENJE RURALNOG TURIZMA I POČETAK OBAVLJANJA DJELATNOSTI OPG-a i SOPG-a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POTICANJE ZAPOŠLJAVANJA MLADIH</a:t>
            </a: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hr-HR" sz="17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1566A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63C7A-EA56-48B3-AE56-3C6ECC9C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71" y="3698144"/>
            <a:ext cx="2983230" cy="1491615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947100"/>
            <a:ext cx="792087" cy="91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7784" y="6516837"/>
            <a:ext cx="345638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chemeClr val="tx1"/>
                </a:solidFill>
                <a:latin typeface="Gotham Extra Light" charset="0"/>
              </a:rPr>
              <a:t>ODSJEK ZA GOSPODARSTVO, TURIZAM I PROJEKTE</a:t>
            </a:r>
            <a:endParaRPr lang="ta-IN" altLang="x-none" sz="1200" dirty="0">
              <a:solidFill>
                <a:schemeClr val="tx1"/>
              </a:solidFill>
              <a:latin typeface="Gotham Ex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3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C60769-5425-4CDA-B979-1B360DB8F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26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7350" y="1772816"/>
            <a:ext cx="3606801" cy="3024336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3600" b="1" dirty="0">
                <a:solidFill>
                  <a:schemeClr val="bg1"/>
                </a:solidFill>
              </a:rPr>
              <a:t>PROGRAM MJERA ZA POTICANJE RAZVOJA  PODUZETNIŠTVA 2025.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3EFEC-BDE9-406B-B1B2-97A8C955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54226"/>
            <a:ext cx="1728192" cy="758550"/>
          </a:xfrm>
          <a:prstGeom prst="rect">
            <a:avLst/>
          </a:prstGeom>
        </p:spPr>
      </p:pic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1BE2DCF8-922C-4093-8D11-F6966E478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6885"/>
              </p:ext>
            </p:extLst>
          </p:nvPr>
        </p:nvGraphicFramePr>
        <p:xfrm>
          <a:off x="4701397" y="654226"/>
          <a:ext cx="4184649" cy="553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733256"/>
            <a:ext cx="978039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7705" y="6196013"/>
            <a:ext cx="23042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ODSJEK ZA GOSPODARSTVO, TURIZAM I PROJEKTE</a:t>
            </a:r>
            <a:endParaRPr lang="ta-IN" altLang="x-none" sz="1200" dirty="0">
              <a:solidFill>
                <a:srgbClr val="FFFFFF"/>
              </a:solidFill>
              <a:latin typeface="Gotham Ex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C4EE-FEE2-DCAC-6A78-301B780F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8529-FCAC-90CE-B515-05F12BC9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0"/>
            <a:ext cx="7533018" cy="77415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3100" dirty="0">
                <a:solidFill>
                  <a:schemeClr val="tx1"/>
                </a:solidFill>
              </a:rPr>
              <a:t>ODOBRENE POTPORE 2015. – 2024. I ULAGANJA </a:t>
            </a:r>
            <a:r>
              <a:rPr lang="hr-HR" sz="2700" dirty="0">
                <a:solidFill>
                  <a:srgbClr val="FFFFFF"/>
                </a:solidFill>
              </a:rPr>
              <a:t>PODUZETNIKA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0B3E79D8-0BAB-FE34-1A28-A960552B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" y="6269766"/>
            <a:ext cx="720080" cy="58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49D8FB-E001-E205-30DF-352332EBC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944462"/>
              </p:ext>
            </p:extLst>
          </p:nvPr>
        </p:nvGraphicFramePr>
        <p:xfrm>
          <a:off x="726572" y="873808"/>
          <a:ext cx="7835143" cy="537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68">
                  <a:extLst>
                    <a:ext uri="{9D8B030D-6E8A-4147-A177-3AD203B41FA5}">
                      <a16:colId xmlns:a16="http://schemas.microsoft.com/office/drawing/2014/main" val="1500408103"/>
                    </a:ext>
                  </a:extLst>
                </a:gridCol>
                <a:gridCol w="2037274">
                  <a:extLst>
                    <a:ext uri="{9D8B030D-6E8A-4147-A177-3AD203B41FA5}">
                      <a16:colId xmlns:a16="http://schemas.microsoft.com/office/drawing/2014/main" val="3306537316"/>
                    </a:ext>
                  </a:extLst>
                </a:gridCol>
                <a:gridCol w="2388528">
                  <a:extLst>
                    <a:ext uri="{9D8B030D-6E8A-4147-A177-3AD203B41FA5}">
                      <a16:colId xmlns:a16="http://schemas.microsoft.com/office/drawing/2014/main" val="2099439874"/>
                    </a:ext>
                  </a:extLst>
                </a:gridCol>
                <a:gridCol w="2319073">
                  <a:extLst>
                    <a:ext uri="{9D8B030D-6E8A-4147-A177-3AD203B41FA5}">
                      <a16:colId xmlns:a16="http://schemas.microsoft.com/office/drawing/2014/main" val="3121698380"/>
                    </a:ext>
                  </a:extLst>
                </a:gridCol>
              </a:tblGrid>
              <a:tr h="783536">
                <a:tc>
                  <a:txBody>
                    <a:bodyPr/>
                    <a:lstStyle/>
                    <a:p>
                      <a:r>
                        <a:rPr lang="hr-HR" sz="1800" dirty="0"/>
                        <a:t>GODINA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r>
                        <a:rPr lang="hr-HR" sz="1800"/>
                        <a:t>BROJ PRIJAVITELJA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ODOBRENA SREDSTVA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r>
                        <a:rPr lang="hr-HR" sz="1800"/>
                        <a:t>ULAGANJA PODUZETNIKA</a:t>
                      </a:r>
                    </a:p>
                  </a:txBody>
                  <a:tcPr marL="89209" marR="89209" marT="44604" marB="44604"/>
                </a:tc>
                <a:extLst>
                  <a:ext uri="{0D108BD9-81ED-4DB2-BD59-A6C34878D82A}">
                    <a16:rowId xmlns:a16="http://schemas.microsoft.com/office/drawing/2014/main" val="4071536093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2015.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004825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2016.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148.486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4138983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2017.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200.098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1916217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2018.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164.738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713254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2019.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174.951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834207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2020.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317.075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935077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2021.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130.070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446.806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060444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/>
                        <a:t>2022.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132.583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461.812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88418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2023.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179.951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778.698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8072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2024.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253.362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804.605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395760"/>
                  </a:ext>
                </a:extLst>
              </a:tr>
              <a:tr h="416996">
                <a:tc>
                  <a:txBody>
                    <a:bodyPr/>
                    <a:lstStyle/>
                    <a:p>
                      <a:pPr algn="ctr"/>
                      <a:r>
                        <a:rPr lang="hr-HR" sz="1800" b="1"/>
                        <a:t>UKUPNO</a:t>
                      </a:r>
                    </a:p>
                  </a:txBody>
                  <a:tcPr marL="89209" marR="89209" marT="44604" marB="4460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955.965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3.591.222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15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8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015D-3F5D-FED2-23DF-620EC79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204762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ODOBRENE POTPORE</a:t>
            </a:r>
            <a:r>
              <a:rPr lang="hr-HR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2015.</a:t>
            </a:r>
            <a:r>
              <a:rPr lang="hr-HR" sz="3200" dirty="0">
                <a:solidFill>
                  <a:srgbClr val="FFFFFF"/>
                </a:solidFill>
              </a:rPr>
              <a:t> –</a:t>
            </a:r>
            <a:r>
              <a:rPr lang="hr-HR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2024.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197AF0C8-652A-4FAC-5FB6-68ABE74F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7" y="5541769"/>
            <a:ext cx="978039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6CD46-877B-C142-7D20-A6D865A2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5" y="794969"/>
            <a:ext cx="1728192" cy="758550"/>
          </a:xfrm>
          <a:prstGeom prst="rect">
            <a:avLst/>
          </a:prstGeo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F443626B-BF67-A582-9B04-5BF84A607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81080" y="2132856"/>
            <a:ext cx="5783408" cy="30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4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5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55F89-B067-4C9E-8BB1-42CB57DC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5" y="1412776"/>
            <a:ext cx="2630084" cy="4147952"/>
          </a:xfrm>
        </p:spPr>
        <p:txBody>
          <a:bodyPr anchor="ctr">
            <a:normAutofit/>
          </a:bodyPr>
          <a:lstStyle/>
          <a:p>
            <a:r>
              <a:rPr lang="hr-HR" sz="4900" dirty="0">
                <a:solidFill>
                  <a:srgbClr val="FFFFFF"/>
                </a:solidFill>
              </a:rPr>
              <a:t>TKO SE MOŽE PRIJAVITI NA JAVNI POZIV?</a:t>
            </a:r>
          </a:p>
        </p:txBody>
      </p:sp>
      <p:sp>
        <p:nvSpPr>
          <p:cNvPr id="5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DF61-EAAC-471E-8D3F-7356DA0B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288" y="518400"/>
            <a:ext cx="4070422" cy="6222968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>
                    <a:alpha val="80000"/>
                  </a:schemeClr>
                </a:solidFill>
              </a:rPr>
              <a:t>Prijavu podnose subjekti malog gospodarstva koji su u cijelosti u privatnom vlasništvu sa sjedištem, odnosno prebivalištem na području Grada Crikvenice.</a:t>
            </a:r>
          </a:p>
          <a:p>
            <a:endParaRPr lang="hr-HR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4" name="Straight Connector 5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F1EA90-08C6-4641-8125-B69C96D4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08229"/>
            <a:ext cx="2304254" cy="114977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D26D68F4-F749-E858-AA1B-112934CC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89" y="600907"/>
            <a:ext cx="978039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5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hr-HR" sz="3500" b="1" dirty="0">
                <a:solidFill>
                  <a:srgbClr val="FFFFFF"/>
                </a:solidFill>
              </a:rPr>
              <a:t>1. Razvoj potpornih institucija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3310" y="6196013"/>
            <a:ext cx="332120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hr-HR" altLang="x-none" sz="1200" dirty="0">
                <a:solidFill>
                  <a:srgbClr val="FFFFFF"/>
                </a:solidFill>
                <a:latin typeface="Gotham Extra Light" charset="0"/>
              </a:rPr>
              <a:t>ODSJEK ZA GOSPODARSTVO, TURIZAM I PROJEKTE</a:t>
            </a:r>
            <a:endParaRPr lang="ta-IN" altLang="x-none" sz="120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733256"/>
            <a:ext cx="978039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517C1AA-DE24-E7FF-D167-B856E0731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27491"/>
              </p:ext>
            </p:extLst>
          </p:nvPr>
        </p:nvGraphicFramePr>
        <p:xfrm>
          <a:off x="483043" y="2615979"/>
          <a:ext cx="8049397" cy="297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481749"/>
      </p:ext>
    </p:extLst>
  </p:cSld>
  <p:clrMapOvr>
    <a:masterClrMapping/>
  </p:clrMapOvr>
</p:sld>
</file>

<file path=ppt/theme/theme1.xml><?xml version="1.0" encoding="utf-8"?>
<a:theme xmlns:a="http://schemas.openxmlformats.org/drawingml/2006/main" name="TZGC_PP prez_Rivijera H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1388</Words>
  <Application>Microsoft Office PowerPoint</Application>
  <PresentationFormat>Prikaz na zaslonu (4:3)</PresentationFormat>
  <Paragraphs>188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3" baseType="lpstr">
      <vt:lpstr>Arial</vt:lpstr>
      <vt:lpstr>Calibri</vt:lpstr>
      <vt:lpstr>Gotham Bold</vt:lpstr>
      <vt:lpstr>Gotham Extra Light</vt:lpstr>
      <vt:lpstr>Times New Roman</vt:lpstr>
      <vt:lpstr>Wingdings</vt:lpstr>
      <vt:lpstr>TZGC_PP prez_Rivijera HR</vt:lpstr>
      <vt:lpstr>  PROGRAM MJERA POTICANJA RAZVOJA PODUZETNIŠTVA NA PODRUČJU GRADA CRIKVENICE ZA 2025. GODINU</vt:lpstr>
      <vt:lpstr>SVRHA PROGRAMA</vt:lpstr>
      <vt:lpstr>SAVJETOVANJE SA ZAINTERESIRANOM JAVNOŠĆU</vt:lpstr>
      <vt:lpstr>PODRUČJA PROGRAMA</vt:lpstr>
      <vt:lpstr>PROGRAM MJERA ZA POTICANJE RAZVOJA  PODUZETNIŠTVA 2025. </vt:lpstr>
      <vt:lpstr>ODOBRENE POTPORE 2015. – 2024. I ULAGANJA PODUZETNIKA</vt:lpstr>
      <vt:lpstr>ODOBRENE POTPORE 2015. – 2024.</vt:lpstr>
      <vt:lpstr>TKO SE MOŽE PRIJAVITI NA JAVNI POZIV?</vt:lpstr>
      <vt:lpstr>1. Razvoj potpornih institucija</vt:lpstr>
      <vt:lpstr>2. Jačanje konkurentnosti poduzetnika i poticanje cjelogodišnjeg poslovanja</vt:lpstr>
      <vt:lpstr>Jačanje konkurentnosti poduzetnika i poticanje cjelogodišnjeg poslovanja</vt:lpstr>
      <vt:lpstr>3. Oblici poticanja obrazovanja i informiranja u poduzetništvu</vt:lpstr>
      <vt:lpstr>Oblici poticanja obrazovanja i informiranja u poduzetništvu</vt:lpstr>
      <vt:lpstr>4. Razvoj i poticanje ženskog poduzetništva i očuvanja deficitarnih zanimanja</vt:lpstr>
      <vt:lpstr> 5. Potpore za unaprjeđenje ruralnog turizma i početak obavljanja djelatnosti OPG-a i SOPG-a  </vt:lpstr>
      <vt:lpstr>6. Poticanje zapošljavanja mladih</vt:lpstr>
      <vt:lpstr>MJERA 2: Što se financira?</vt:lpstr>
      <vt:lpstr>MJERA 2: Što se financira?</vt:lpstr>
      <vt:lpstr>MJERA 3: Što se financira?</vt:lpstr>
      <vt:lpstr>MJERA 4: Što se financira?</vt:lpstr>
      <vt:lpstr>MJERA 4: Što se financira?</vt:lpstr>
      <vt:lpstr>MJERA 5: Što se financira?</vt:lpstr>
      <vt:lpstr>MJERA 6: Što se financira?</vt:lpstr>
      <vt:lpstr>JAVNI POZIV</vt:lpstr>
      <vt:lpstr>Na što trebate paziti prilikom prijave?</vt:lpstr>
      <vt:lpstr>      HVALA NA PAŽNJI I SURADNJI!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MJERA POTICANJA RAZVOJA PODUZETNIŠTVA NA PODRUČJU GRADA CRIKVENICE ZA 2020. GODINU</dc:title>
  <dc:creator>Snježana Sikirić</dc:creator>
  <cp:lastModifiedBy>Denisse Mandekić</cp:lastModifiedBy>
  <cp:revision>83</cp:revision>
  <cp:lastPrinted>2025-01-22T12:25:05Z</cp:lastPrinted>
  <dcterms:created xsi:type="dcterms:W3CDTF">2020-02-10T12:18:14Z</dcterms:created>
  <dcterms:modified xsi:type="dcterms:W3CDTF">2025-02-04T08:11:09Z</dcterms:modified>
</cp:coreProperties>
</file>