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0" r:id="rId2"/>
    <p:sldId id="999" r:id="rId3"/>
    <p:sldId id="1000" r:id="rId4"/>
    <p:sldId id="1001" r:id="rId5"/>
    <p:sldId id="1010" r:id="rId6"/>
    <p:sldId id="1013" r:id="rId7"/>
    <p:sldId id="1048" r:id="rId8"/>
    <p:sldId id="1011" r:id="rId9"/>
    <p:sldId id="1004" r:id="rId10"/>
    <p:sldId id="1003" r:id="rId11"/>
    <p:sldId id="1005" r:id="rId12"/>
    <p:sldId id="1009" r:id="rId13"/>
    <p:sldId id="366" r:id="rId14"/>
    <p:sldId id="1012" r:id="rId15"/>
    <p:sldId id="1047" r:id="rId16"/>
    <p:sldId id="273" r:id="rId17"/>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251EDE-4837-4FD5-90EB-9DB03D3282B0}" v="5" dt="2022-03-02T10:25:13.426"/>
  </p1510:revLst>
</p1510:revInfo>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12" autoAdjust="0"/>
    <p:restoredTop sz="77203" autoAdjust="0"/>
  </p:normalViewPr>
  <p:slideViewPr>
    <p:cSldViewPr snapToGrid="0">
      <p:cViewPr varScale="1">
        <p:scale>
          <a:sx n="59" d="100"/>
          <a:sy n="59" d="100"/>
        </p:scale>
        <p:origin x="127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tolović Vesna" userId="2227d947-bc10-4639-b36e-5e640a868ede" providerId="ADAL" clId="{1B251EDE-4837-4FD5-90EB-9DB03D3282B0}"/>
    <pc:docChg chg="modSld">
      <pc:chgData name="Bartolović Vesna" userId="2227d947-bc10-4639-b36e-5e640a868ede" providerId="ADAL" clId="{1B251EDE-4837-4FD5-90EB-9DB03D3282B0}" dt="2022-03-02T10:46:46.825" v="44" actId="6549"/>
      <pc:docMkLst>
        <pc:docMk/>
      </pc:docMkLst>
      <pc:sldChg chg="modNotesTx">
        <pc:chgData name="Bartolović Vesna" userId="2227d947-bc10-4639-b36e-5e640a868ede" providerId="ADAL" clId="{1B251EDE-4837-4FD5-90EB-9DB03D3282B0}" dt="2022-03-02T10:44:52.362" v="16" actId="6549"/>
        <pc:sldMkLst>
          <pc:docMk/>
          <pc:sldMk cId="27755035" sldId="366"/>
        </pc:sldMkLst>
      </pc:sldChg>
      <pc:sldChg chg="modNotesTx">
        <pc:chgData name="Bartolović Vesna" userId="2227d947-bc10-4639-b36e-5e640a868ede" providerId="ADAL" clId="{1B251EDE-4837-4FD5-90EB-9DB03D3282B0}" dt="2022-03-02T10:43:27.803" v="1" actId="6549"/>
        <pc:sldMkLst>
          <pc:docMk/>
          <pc:sldMk cId="481340860" sldId="999"/>
        </pc:sldMkLst>
      </pc:sldChg>
      <pc:sldChg chg="modNotesTx">
        <pc:chgData name="Bartolović Vesna" userId="2227d947-bc10-4639-b36e-5e640a868ede" providerId="ADAL" clId="{1B251EDE-4837-4FD5-90EB-9DB03D3282B0}" dt="2022-03-02T10:43:41.882" v="3" actId="6549"/>
        <pc:sldMkLst>
          <pc:docMk/>
          <pc:sldMk cId="2413039811" sldId="1001"/>
        </pc:sldMkLst>
      </pc:sldChg>
      <pc:sldChg chg="modNotesTx">
        <pc:chgData name="Bartolović Vesna" userId="2227d947-bc10-4639-b36e-5e640a868ede" providerId="ADAL" clId="{1B251EDE-4837-4FD5-90EB-9DB03D3282B0}" dt="2022-03-02T10:43:58.570" v="4" actId="6549"/>
        <pc:sldMkLst>
          <pc:docMk/>
          <pc:sldMk cId="544319446" sldId="1005"/>
        </pc:sldMkLst>
      </pc:sldChg>
      <pc:sldChg chg="modSp mod">
        <pc:chgData name="Bartolović Vesna" userId="2227d947-bc10-4639-b36e-5e640a868ede" providerId="ADAL" clId="{1B251EDE-4837-4FD5-90EB-9DB03D3282B0}" dt="2022-03-02T10:45:40.296" v="41" actId="20577"/>
        <pc:sldMkLst>
          <pc:docMk/>
          <pc:sldMk cId="2574699578" sldId="1009"/>
        </pc:sldMkLst>
        <pc:graphicFrameChg chg="modGraphic">
          <ac:chgData name="Bartolović Vesna" userId="2227d947-bc10-4639-b36e-5e640a868ede" providerId="ADAL" clId="{1B251EDE-4837-4FD5-90EB-9DB03D3282B0}" dt="2022-03-02T10:45:40.296" v="41" actId="20577"/>
          <ac:graphicFrameMkLst>
            <pc:docMk/>
            <pc:sldMk cId="2574699578" sldId="1009"/>
            <ac:graphicFrameMk id="98333" creationId="{00000000-0000-0000-0000-000000000000}"/>
          </ac:graphicFrameMkLst>
        </pc:graphicFrameChg>
      </pc:sldChg>
      <pc:sldChg chg="modSp mod">
        <pc:chgData name="Bartolović Vesna" userId="2227d947-bc10-4639-b36e-5e640a868ede" providerId="ADAL" clId="{1B251EDE-4837-4FD5-90EB-9DB03D3282B0}" dt="2022-03-02T10:46:04.178" v="42" actId="113"/>
        <pc:sldMkLst>
          <pc:docMk/>
          <pc:sldMk cId="2896792774" sldId="1012"/>
        </pc:sldMkLst>
        <pc:spChg chg="mod">
          <ac:chgData name="Bartolović Vesna" userId="2227d947-bc10-4639-b36e-5e640a868ede" providerId="ADAL" clId="{1B251EDE-4837-4FD5-90EB-9DB03D3282B0}" dt="2022-03-02T10:46:04.178" v="42" actId="113"/>
          <ac:spMkLst>
            <pc:docMk/>
            <pc:sldMk cId="2896792774" sldId="1012"/>
            <ac:spMk id="3" creationId="{3482981D-2487-4E0B-82D1-73AFD726E4DA}"/>
          </ac:spMkLst>
        </pc:spChg>
      </pc:sldChg>
      <pc:sldChg chg="modSp mod">
        <pc:chgData name="Bartolović Vesna" userId="2227d947-bc10-4639-b36e-5e640a868ede" providerId="ADAL" clId="{1B251EDE-4837-4FD5-90EB-9DB03D3282B0}" dt="2022-03-02T10:46:46.825" v="44" actId="6549"/>
        <pc:sldMkLst>
          <pc:docMk/>
          <pc:sldMk cId="3508851383" sldId="1047"/>
        </pc:sldMkLst>
        <pc:spChg chg="mod">
          <ac:chgData name="Bartolović Vesna" userId="2227d947-bc10-4639-b36e-5e640a868ede" providerId="ADAL" clId="{1B251EDE-4837-4FD5-90EB-9DB03D3282B0}" dt="2022-03-02T10:46:46.825" v="44" actId="6549"/>
          <ac:spMkLst>
            <pc:docMk/>
            <pc:sldMk cId="3508851383" sldId="1047"/>
            <ac:spMk id="12" creationId="{BD513CFB-4CA5-41E1-81ED-4C38822ED9D5}"/>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image" Target="../media/image5.jp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94B236-FE3C-4A9C-AF15-C6450D9478C6}" type="doc">
      <dgm:prSet loTypeId="urn:microsoft.com/office/officeart/2008/layout/HexagonCluster" loCatId="relationship" qsTypeId="urn:microsoft.com/office/officeart/2005/8/quickstyle/simple5" qsCatId="simple" csTypeId="urn:microsoft.com/office/officeart/2005/8/colors/accent1_2" csCatId="accent1" phldr="1"/>
      <dgm:spPr/>
      <dgm:t>
        <a:bodyPr/>
        <a:lstStyle/>
        <a:p>
          <a:endParaRPr lang="hr-HR"/>
        </a:p>
      </dgm:t>
    </dgm:pt>
    <dgm:pt modelId="{BE134E68-3D01-4B9D-8A29-27057122BB06}">
      <dgm:prSet custT="1"/>
      <dgm:spPr/>
      <dgm:t>
        <a:bodyPr/>
        <a:lstStyle/>
        <a:p>
          <a:pPr rtl="0"/>
          <a:r>
            <a:rPr lang="hr-HR" sz="1800" dirty="0"/>
            <a:t>Razvojna banka</a:t>
          </a:r>
        </a:p>
      </dgm:t>
    </dgm:pt>
    <dgm:pt modelId="{AED191AD-D548-426A-8D19-DB7D97191ACE}" type="parTrans" cxnId="{4A8FD9E2-280E-446C-8833-D22320735A8A}">
      <dgm:prSet/>
      <dgm:spPr/>
      <dgm:t>
        <a:bodyPr/>
        <a:lstStyle/>
        <a:p>
          <a:endParaRPr lang="hr-HR" sz="1800"/>
        </a:p>
      </dgm:t>
    </dgm:pt>
    <dgm:pt modelId="{E7322BC7-7310-4404-9F06-95087165C192}" type="sibTrans" cxnId="{4A8FD9E2-280E-446C-8833-D22320735A8A}">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16000" r="-16000"/>
          </a:stretch>
        </a:blipFill>
      </dgm:spPr>
      <dgm:t>
        <a:bodyPr/>
        <a:lstStyle/>
        <a:p>
          <a:endParaRPr lang="hr-HR"/>
        </a:p>
      </dgm:t>
    </dgm:pt>
    <dgm:pt modelId="{9F38958E-580C-4F99-92CE-FAF9241366F1}">
      <dgm:prSet custT="1"/>
      <dgm:spPr/>
      <dgm:t>
        <a:bodyPr/>
        <a:lstStyle/>
        <a:p>
          <a:pPr rtl="0"/>
          <a:r>
            <a:rPr lang="hr-HR" sz="1800" dirty="0"/>
            <a:t>Izvozna banka</a:t>
          </a:r>
        </a:p>
      </dgm:t>
    </dgm:pt>
    <dgm:pt modelId="{6CE7E768-FF38-4658-B3D3-98E1AD8E6216}" type="parTrans" cxnId="{0A10BA13-4177-4C98-94B2-2492D5C8A590}">
      <dgm:prSet/>
      <dgm:spPr/>
      <dgm:t>
        <a:bodyPr/>
        <a:lstStyle/>
        <a:p>
          <a:endParaRPr lang="hr-HR" sz="1800"/>
        </a:p>
      </dgm:t>
    </dgm:pt>
    <dgm:pt modelId="{DDC72C19-D2DC-49F8-9F49-106799271A37}" type="sibTrans" cxnId="{0A10BA13-4177-4C98-94B2-2492D5C8A590}">
      <dgm:prSet/>
      <dgm:spPr>
        <a:blipFill>
          <a:blip xmlns:r="http://schemas.openxmlformats.org/officeDocument/2006/relationships" r:embed="rId2">
            <a:extLst>
              <a:ext uri="{28A0092B-C50C-407E-A947-70E740481C1C}">
                <a14:useLocalDpi xmlns:a14="http://schemas.microsoft.com/office/drawing/2010/main" val="0"/>
              </a:ext>
            </a:extLst>
          </a:blip>
          <a:srcRect/>
          <a:stretch>
            <a:fillRect t="-8000" b="-8000"/>
          </a:stretch>
        </a:blipFill>
      </dgm:spPr>
      <dgm:t>
        <a:bodyPr/>
        <a:lstStyle/>
        <a:p>
          <a:endParaRPr lang="hr-HR" sz="1800"/>
        </a:p>
      </dgm:t>
    </dgm:pt>
    <dgm:pt modelId="{BAE19998-2F29-43A4-AD3F-3B7820E70DAF}">
      <dgm:prSet custT="1"/>
      <dgm:spPr/>
      <dgm:t>
        <a:bodyPr/>
        <a:lstStyle/>
        <a:p>
          <a:pPr rtl="0"/>
          <a:r>
            <a:rPr lang="hr-HR" sz="1800" dirty="0"/>
            <a:t>Izvozno kreditna agencija</a:t>
          </a:r>
        </a:p>
      </dgm:t>
    </dgm:pt>
    <dgm:pt modelId="{32247028-974E-4982-BEAB-4B0B5FFEF90E}" type="parTrans" cxnId="{87E8D283-EB3F-4B8F-9378-B6343E443FF0}">
      <dgm:prSet/>
      <dgm:spPr/>
      <dgm:t>
        <a:bodyPr/>
        <a:lstStyle/>
        <a:p>
          <a:endParaRPr lang="hr-HR" sz="1800"/>
        </a:p>
      </dgm:t>
    </dgm:pt>
    <dgm:pt modelId="{9F26AA72-F958-40B7-AF7A-B88FEEA68D83}" type="sibTrans" cxnId="{87E8D283-EB3F-4B8F-9378-B6343E443FF0}">
      <dgm:prSet/>
      <dgm:spPr>
        <a:blipFill>
          <a:blip xmlns:r="http://schemas.openxmlformats.org/officeDocument/2006/relationships" r:embed="rId3">
            <a:extLst>
              <a:ext uri="{28A0092B-C50C-407E-A947-70E740481C1C}">
                <a14:useLocalDpi xmlns:a14="http://schemas.microsoft.com/office/drawing/2010/main" val="0"/>
              </a:ext>
            </a:extLst>
          </a:blip>
          <a:srcRect/>
          <a:stretch>
            <a:fillRect l="-15000" r="-15000"/>
          </a:stretch>
        </a:blipFill>
      </dgm:spPr>
      <dgm:t>
        <a:bodyPr/>
        <a:lstStyle/>
        <a:p>
          <a:endParaRPr lang="hr-HR" sz="1800"/>
        </a:p>
      </dgm:t>
    </dgm:pt>
    <dgm:pt modelId="{A78E99E2-CCBC-472B-95C1-1BCF0A2312C2}" type="pres">
      <dgm:prSet presAssocID="{2F94B236-FE3C-4A9C-AF15-C6450D9478C6}" presName="Name0" presStyleCnt="0">
        <dgm:presLayoutVars>
          <dgm:chMax val="21"/>
          <dgm:chPref val="21"/>
        </dgm:presLayoutVars>
      </dgm:prSet>
      <dgm:spPr/>
    </dgm:pt>
    <dgm:pt modelId="{1E749441-3B12-4D5E-BC7D-A8E72A5CF85C}" type="pres">
      <dgm:prSet presAssocID="{BE134E68-3D01-4B9D-8A29-27057122BB06}" presName="text1" presStyleCnt="0"/>
      <dgm:spPr/>
    </dgm:pt>
    <dgm:pt modelId="{374C5424-CFD0-40EE-B460-583E8926D687}" type="pres">
      <dgm:prSet presAssocID="{BE134E68-3D01-4B9D-8A29-27057122BB06}" presName="textRepeatNode" presStyleLbl="alignNode1" presStyleIdx="0" presStyleCnt="3">
        <dgm:presLayoutVars>
          <dgm:chMax val="0"/>
          <dgm:chPref val="0"/>
          <dgm:bulletEnabled val="1"/>
        </dgm:presLayoutVars>
      </dgm:prSet>
      <dgm:spPr/>
    </dgm:pt>
    <dgm:pt modelId="{A0A55C4D-9ABB-4D6A-90AA-D52CEAFDD7BE}" type="pres">
      <dgm:prSet presAssocID="{BE134E68-3D01-4B9D-8A29-27057122BB06}" presName="textaccent1" presStyleCnt="0"/>
      <dgm:spPr/>
    </dgm:pt>
    <dgm:pt modelId="{A8255CCE-E08F-431F-A066-C2F2042823D4}" type="pres">
      <dgm:prSet presAssocID="{BE134E68-3D01-4B9D-8A29-27057122BB06}" presName="accentRepeatNode" presStyleLbl="solidAlignAcc1" presStyleIdx="0" presStyleCnt="6"/>
      <dgm:spPr/>
    </dgm:pt>
    <dgm:pt modelId="{939DBAD1-880F-43D5-8519-8C3FCFFCDC8C}" type="pres">
      <dgm:prSet presAssocID="{E7322BC7-7310-4404-9F06-95087165C192}" presName="image1" presStyleCnt="0"/>
      <dgm:spPr/>
    </dgm:pt>
    <dgm:pt modelId="{0E20A13A-4F47-4700-A0F5-66A4B87D4975}" type="pres">
      <dgm:prSet presAssocID="{E7322BC7-7310-4404-9F06-95087165C192}" presName="imageRepeatNode" presStyleLbl="alignAcc1" presStyleIdx="0" presStyleCnt="3"/>
      <dgm:spPr/>
    </dgm:pt>
    <dgm:pt modelId="{25AC94CE-02BD-47E1-A7A2-FF8D77A9C999}" type="pres">
      <dgm:prSet presAssocID="{E7322BC7-7310-4404-9F06-95087165C192}" presName="imageaccent1" presStyleCnt="0"/>
      <dgm:spPr/>
    </dgm:pt>
    <dgm:pt modelId="{09467EE4-8D0B-4180-88BC-2532F706DD93}" type="pres">
      <dgm:prSet presAssocID="{E7322BC7-7310-4404-9F06-95087165C192}" presName="accentRepeatNode" presStyleLbl="solidAlignAcc1" presStyleIdx="1" presStyleCnt="6"/>
      <dgm:spPr/>
    </dgm:pt>
    <dgm:pt modelId="{F08B8185-811C-4BC0-8FD8-B07652249D61}" type="pres">
      <dgm:prSet presAssocID="{9F38958E-580C-4F99-92CE-FAF9241366F1}" presName="text2" presStyleCnt="0"/>
      <dgm:spPr/>
    </dgm:pt>
    <dgm:pt modelId="{F46A0CF9-A397-495D-BED0-E2D5CD742695}" type="pres">
      <dgm:prSet presAssocID="{9F38958E-580C-4F99-92CE-FAF9241366F1}" presName="textRepeatNode" presStyleLbl="alignNode1" presStyleIdx="1" presStyleCnt="3">
        <dgm:presLayoutVars>
          <dgm:chMax val="0"/>
          <dgm:chPref val="0"/>
          <dgm:bulletEnabled val="1"/>
        </dgm:presLayoutVars>
      </dgm:prSet>
      <dgm:spPr/>
    </dgm:pt>
    <dgm:pt modelId="{BBA5441E-C5F5-455A-94D8-D4FAE68A4251}" type="pres">
      <dgm:prSet presAssocID="{9F38958E-580C-4F99-92CE-FAF9241366F1}" presName="textaccent2" presStyleCnt="0"/>
      <dgm:spPr/>
    </dgm:pt>
    <dgm:pt modelId="{401627CB-A6E2-4DFF-918F-D43ECDB7E8B8}" type="pres">
      <dgm:prSet presAssocID="{9F38958E-580C-4F99-92CE-FAF9241366F1}" presName="accentRepeatNode" presStyleLbl="solidAlignAcc1" presStyleIdx="2" presStyleCnt="6"/>
      <dgm:spPr/>
    </dgm:pt>
    <dgm:pt modelId="{701F90B1-4BC4-4790-8C66-AC8FED8E878F}" type="pres">
      <dgm:prSet presAssocID="{DDC72C19-D2DC-49F8-9F49-106799271A37}" presName="image2" presStyleCnt="0"/>
      <dgm:spPr/>
    </dgm:pt>
    <dgm:pt modelId="{362F0EB0-DF8E-4DA7-A751-B87497285E70}" type="pres">
      <dgm:prSet presAssocID="{DDC72C19-D2DC-49F8-9F49-106799271A37}" presName="imageRepeatNode" presStyleLbl="alignAcc1" presStyleIdx="1" presStyleCnt="3"/>
      <dgm:spPr/>
    </dgm:pt>
    <dgm:pt modelId="{1922B8BE-B351-4FBD-B0CF-DF85EBD3C144}" type="pres">
      <dgm:prSet presAssocID="{DDC72C19-D2DC-49F8-9F49-106799271A37}" presName="imageaccent2" presStyleCnt="0"/>
      <dgm:spPr/>
    </dgm:pt>
    <dgm:pt modelId="{AD1D7DEC-6B2D-45EC-A67C-6A4B02AD2219}" type="pres">
      <dgm:prSet presAssocID="{DDC72C19-D2DC-49F8-9F49-106799271A37}" presName="accentRepeatNode" presStyleLbl="solidAlignAcc1" presStyleIdx="3" presStyleCnt="6"/>
      <dgm:spPr/>
    </dgm:pt>
    <dgm:pt modelId="{26233138-82DB-437D-A799-D9BC9309799A}" type="pres">
      <dgm:prSet presAssocID="{BAE19998-2F29-43A4-AD3F-3B7820E70DAF}" presName="text3" presStyleCnt="0"/>
      <dgm:spPr/>
    </dgm:pt>
    <dgm:pt modelId="{30DDEAA2-801C-4551-BF0F-45AC41873992}" type="pres">
      <dgm:prSet presAssocID="{BAE19998-2F29-43A4-AD3F-3B7820E70DAF}" presName="textRepeatNode" presStyleLbl="alignNode1" presStyleIdx="2" presStyleCnt="3">
        <dgm:presLayoutVars>
          <dgm:chMax val="0"/>
          <dgm:chPref val="0"/>
          <dgm:bulletEnabled val="1"/>
        </dgm:presLayoutVars>
      </dgm:prSet>
      <dgm:spPr/>
    </dgm:pt>
    <dgm:pt modelId="{17C31516-72CA-4CD1-BA88-70980721BACF}" type="pres">
      <dgm:prSet presAssocID="{BAE19998-2F29-43A4-AD3F-3B7820E70DAF}" presName="textaccent3" presStyleCnt="0"/>
      <dgm:spPr/>
    </dgm:pt>
    <dgm:pt modelId="{7B697F36-30A2-4386-B9B9-0B5D4015730F}" type="pres">
      <dgm:prSet presAssocID="{BAE19998-2F29-43A4-AD3F-3B7820E70DAF}" presName="accentRepeatNode" presStyleLbl="solidAlignAcc1" presStyleIdx="4" presStyleCnt="6"/>
      <dgm:spPr/>
    </dgm:pt>
    <dgm:pt modelId="{A0E8CB4D-30F5-4A6F-B43A-053EF9A2D09B}" type="pres">
      <dgm:prSet presAssocID="{9F26AA72-F958-40B7-AF7A-B88FEEA68D83}" presName="image3" presStyleCnt="0"/>
      <dgm:spPr/>
    </dgm:pt>
    <dgm:pt modelId="{E41B6358-3C00-47AB-A7C1-94845E2D3B74}" type="pres">
      <dgm:prSet presAssocID="{9F26AA72-F958-40B7-AF7A-B88FEEA68D83}" presName="imageRepeatNode" presStyleLbl="alignAcc1" presStyleIdx="2" presStyleCnt="3"/>
      <dgm:spPr/>
    </dgm:pt>
    <dgm:pt modelId="{6B34F48C-93DD-436C-B382-1711991A3204}" type="pres">
      <dgm:prSet presAssocID="{9F26AA72-F958-40B7-AF7A-B88FEEA68D83}" presName="imageaccent3" presStyleCnt="0"/>
      <dgm:spPr/>
    </dgm:pt>
    <dgm:pt modelId="{CDDF4ADE-DCFA-458D-B588-C2584237BE7F}" type="pres">
      <dgm:prSet presAssocID="{9F26AA72-F958-40B7-AF7A-B88FEEA68D83}" presName="accentRepeatNode" presStyleLbl="solidAlignAcc1" presStyleIdx="5" presStyleCnt="6"/>
      <dgm:spPr/>
    </dgm:pt>
  </dgm:ptLst>
  <dgm:cxnLst>
    <dgm:cxn modelId="{0A10BA13-4177-4C98-94B2-2492D5C8A590}" srcId="{2F94B236-FE3C-4A9C-AF15-C6450D9478C6}" destId="{9F38958E-580C-4F99-92CE-FAF9241366F1}" srcOrd="1" destOrd="0" parTransId="{6CE7E768-FF38-4658-B3D3-98E1AD8E6216}" sibTransId="{DDC72C19-D2DC-49F8-9F49-106799271A37}"/>
    <dgm:cxn modelId="{C0434B39-A06F-4F17-808C-A0703C318C09}" type="presOf" srcId="{E7322BC7-7310-4404-9F06-95087165C192}" destId="{0E20A13A-4F47-4700-A0F5-66A4B87D4975}" srcOrd="0" destOrd="0" presId="urn:microsoft.com/office/officeart/2008/layout/HexagonCluster"/>
    <dgm:cxn modelId="{A01A2756-A615-4911-8294-C9D89A03985B}" type="presOf" srcId="{DDC72C19-D2DC-49F8-9F49-106799271A37}" destId="{362F0EB0-DF8E-4DA7-A751-B87497285E70}" srcOrd="0" destOrd="0" presId="urn:microsoft.com/office/officeart/2008/layout/HexagonCluster"/>
    <dgm:cxn modelId="{C7BBED79-15DE-46C0-A9B3-2D82C6AF8034}" type="presOf" srcId="{9F26AA72-F958-40B7-AF7A-B88FEEA68D83}" destId="{E41B6358-3C00-47AB-A7C1-94845E2D3B74}" srcOrd="0" destOrd="0" presId="urn:microsoft.com/office/officeart/2008/layout/HexagonCluster"/>
    <dgm:cxn modelId="{87E8D283-EB3F-4B8F-9378-B6343E443FF0}" srcId="{2F94B236-FE3C-4A9C-AF15-C6450D9478C6}" destId="{BAE19998-2F29-43A4-AD3F-3B7820E70DAF}" srcOrd="2" destOrd="0" parTransId="{32247028-974E-4982-BEAB-4B0B5FFEF90E}" sibTransId="{9F26AA72-F958-40B7-AF7A-B88FEEA68D83}"/>
    <dgm:cxn modelId="{998951AC-E353-4BDD-89BE-2ED38F2AD6A3}" type="presOf" srcId="{BAE19998-2F29-43A4-AD3F-3B7820E70DAF}" destId="{30DDEAA2-801C-4551-BF0F-45AC41873992}" srcOrd="0" destOrd="0" presId="urn:microsoft.com/office/officeart/2008/layout/HexagonCluster"/>
    <dgm:cxn modelId="{AB29D7B6-9303-4FA4-8949-D44883B0433E}" type="presOf" srcId="{BE134E68-3D01-4B9D-8A29-27057122BB06}" destId="{374C5424-CFD0-40EE-B460-583E8926D687}" srcOrd="0" destOrd="0" presId="urn:microsoft.com/office/officeart/2008/layout/HexagonCluster"/>
    <dgm:cxn modelId="{B79FD3C5-70A9-4418-9D7B-3E3ECFC36FEF}" type="presOf" srcId="{2F94B236-FE3C-4A9C-AF15-C6450D9478C6}" destId="{A78E99E2-CCBC-472B-95C1-1BCF0A2312C2}" srcOrd="0" destOrd="0" presId="urn:microsoft.com/office/officeart/2008/layout/HexagonCluster"/>
    <dgm:cxn modelId="{B91588D5-D75B-4866-9F32-F2193F080F0E}" type="presOf" srcId="{9F38958E-580C-4F99-92CE-FAF9241366F1}" destId="{F46A0CF9-A397-495D-BED0-E2D5CD742695}" srcOrd="0" destOrd="0" presId="urn:microsoft.com/office/officeart/2008/layout/HexagonCluster"/>
    <dgm:cxn modelId="{4A8FD9E2-280E-446C-8833-D22320735A8A}" srcId="{2F94B236-FE3C-4A9C-AF15-C6450D9478C6}" destId="{BE134E68-3D01-4B9D-8A29-27057122BB06}" srcOrd="0" destOrd="0" parTransId="{AED191AD-D548-426A-8D19-DB7D97191ACE}" sibTransId="{E7322BC7-7310-4404-9F06-95087165C192}"/>
    <dgm:cxn modelId="{697CFB45-0612-4819-A543-88D4ACD8440A}" type="presParOf" srcId="{A78E99E2-CCBC-472B-95C1-1BCF0A2312C2}" destId="{1E749441-3B12-4D5E-BC7D-A8E72A5CF85C}" srcOrd="0" destOrd="0" presId="urn:microsoft.com/office/officeart/2008/layout/HexagonCluster"/>
    <dgm:cxn modelId="{76A439BF-B6E7-4A1E-AF2A-9E72EB608DF4}" type="presParOf" srcId="{1E749441-3B12-4D5E-BC7D-A8E72A5CF85C}" destId="{374C5424-CFD0-40EE-B460-583E8926D687}" srcOrd="0" destOrd="0" presId="urn:microsoft.com/office/officeart/2008/layout/HexagonCluster"/>
    <dgm:cxn modelId="{FB08EE47-D746-47F6-A3CE-E30A72B24E00}" type="presParOf" srcId="{A78E99E2-CCBC-472B-95C1-1BCF0A2312C2}" destId="{A0A55C4D-9ABB-4D6A-90AA-D52CEAFDD7BE}" srcOrd="1" destOrd="0" presId="urn:microsoft.com/office/officeart/2008/layout/HexagonCluster"/>
    <dgm:cxn modelId="{66B4C9F0-7EB7-45D1-A750-7E74E95351F8}" type="presParOf" srcId="{A0A55C4D-9ABB-4D6A-90AA-D52CEAFDD7BE}" destId="{A8255CCE-E08F-431F-A066-C2F2042823D4}" srcOrd="0" destOrd="0" presId="urn:microsoft.com/office/officeart/2008/layout/HexagonCluster"/>
    <dgm:cxn modelId="{11D61FD7-794E-4DF4-90F7-FCD89C134603}" type="presParOf" srcId="{A78E99E2-CCBC-472B-95C1-1BCF0A2312C2}" destId="{939DBAD1-880F-43D5-8519-8C3FCFFCDC8C}" srcOrd="2" destOrd="0" presId="urn:microsoft.com/office/officeart/2008/layout/HexagonCluster"/>
    <dgm:cxn modelId="{A062C5FB-A989-4C05-89DA-2CD22DA56E87}" type="presParOf" srcId="{939DBAD1-880F-43D5-8519-8C3FCFFCDC8C}" destId="{0E20A13A-4F47-4700-A0F5-66A4B87D4975}" srcOrd="0" destOrd="0" presId="urn:microsoft.com/office/officeart/2008/layout/HexagonCluster"/>
    <dgm:cxn modelId="{9CE9A821-A898-42DC-8544-40E18C4B7CDF}" type="presParOf" srcId="{A78E99E2-CCBC-472B-95C1-1BCF0A2312C2}" destId="{25AC94CE-02BD-47E1-A7A2-FF8D77A9C999}" srcOrd="3" destOrd="0" presId="urn:microsoft.com/office/officeart/2008/layout/HexagonCluster"/>
    <dgm:cxn modelId="{F5FEACF8-826A-4A1B-8FD0-85A29DE3B969}" type="presParOf" srcId="{25AC94CE-02BD-47E1-A7A2-FF8D77A9C999}" destId="{09467EE4-8D0B-4180-88BC-2532F706DD93}" srcOrd="0" destOrd="0" presId="urn:microsoft.com/office/officeart/2008/layout/HexagonCluster"/>
    <dgm:cxn modelId="{15BFCBA5-EE61-4620-9961-9FE841718D6C}" type="presParOf" srcId="{A78E99E2-CCBC-472B-95C1-1BCF0A2312C2}" destId="{F08B8185-811C-4BC0-8FD8-B07652249D61}" srcOrd="4" destOrd="0" presId="urn:microsoft.com/office/officeart/2008/layout/HexagonCluster"/>
    <dgm:cxn modelId="{1FDB609E-D5A2-44C3-B5E9-EE44D7EB2947}" type="presParOf" srcId="{F08B8185-811C-4BC0-8FD8-B07652249D61}" destId="{F46A0CF9-A397-495D-BED0-E2D5CD742695}" srcOrd="0" destOrd="0" presId="urn:microsoft.com/office/officeart/2008/layout/HexagonCluster"/>
    <dgm:cxn modelId="{422C33CC-4A13-411A-BADD-DCF41D41A073}" type="presParOf" srcId="{A78E99E2-CCBC-472B-95C1-1BCF0A2312C2}" destId="{BBA5441E-C5F5-455A-94D8-D4FAE68A4251}" srcOrd="5" destOrd="0" presId="urn:microsoft.com/office/officeart/2008/layout/HexagonCluster"/>
    <dgm:cxn modelId="{B1519D58-AF50-4753-80F5-E94EFEBFB465}" type="presParOf" srcId="{BBA5441E-C5F5-455A-94D8-D4FAE68A4251}" destId="{401627CB-A6E2-4DFF-918F-D43ECDB7E8B8}" srcOrd="0" destOrd="0" presId="urn:microsoft.com/office/officeart/2008/layout/HexagonCluster"/>
    <dgm:cxn modelId="{5DF73D4C-B61D-4477-97BD-584B75DB1511}" type="presParOf" srcId="{A78E99E2-CCBC-472B-95C1-1BCF0A2312C2}" destId="{701F90B1-4BC4-4790-8C66-AC8FED8E878F}" srcOrd="6" destOrd="0" presId="urn:microsoft.com/office/officeart/2008/layout/HexagonCluster"/>
    <dgm:cxn modelId="{F3F0E550-6A9A-4A13-9047-7F1DBB1C6B77}" type="presParOf" srcId="{701F90B1-4BC4-4790-8C66-AC8FED8E878F}" destId="{362F0EB0-DF8E-4DA7-A751-B87497285E70}" srcOrd="0" destOrd="0" presId="urn:microsoft.com/office/officeart/2008/layout/HexagonCluster"/>
    <dgm:cxn modelId="{1BB7502A-2EF2-4080-97DB-FBBDCD4B84AE}" type="presParOf" srcId="{A78E99E2-CCBC-472B-95C1-1BCF0A2312C2}" destId="{1922B8BE-B351-4FBD-B0CF-DF85EBD3C144}" srcOrd="7" destOrd="0" presId="urn:microsoft.com/office/officeart/2008/layout/HexagonCluster"/>
    <dgm:cxn modelId="{ED8C2DAB-D433-475A-AF2A-BFEFEE3CD4DD}" type="presParOf" srcId="{1922B8BE-B351-4FBD-B0CF-DF85EBD3C144}" destId="{AD1D7DEC-6B2D-45EC-A67C-6A4B02AD2219}" srcOrd="0" destOrd="0" presId="urn:microsoft.com/office/officeart/2008/layout/HexagonCluster"/>
    <dgm:cxn modelId="{583F32FB-0E1F-470D-BE3A-833EAF519D28}" type="presParOf" srcId="{A78E99E2-CCBC-472B-95C1-1BCF0A2312C2}" destId="{26233138-82DB-437D-A799-D9BC9309799A}" srcOrd="8" destOrd="0" presId="urn:microsoft.com/office/officeart/2008/layout/HexagonCluster"/>
    <dgm:cxn modelId="{6E1AF4A4-3B1F-4FE3-9646-9C55A2AF98C4}" type="presParOf" srcId="{26233138-82DB-437D-A799-D9BC9309799A}" destId="{30DDEAA2-801C-4551-BF0F-45AC41873992}" srcOrd="0" destOrd="0" presId="urn:microsoft.com/office/officeart/2008/layout/HexagonCluster"/>
    <dgm:cxn modelId="{F5A12EA0-2F11-41AE-9D72-B6F201B38B5D}" type="presParOf" srcId="{A78E99E2-CCBC-472B-95C1-1BCF0A2312C2}" destId="{17C31516-72CA-4CD1-BA88-70980721BACF}" srcOrd="9" destOrd="0" presId="urn:microsoft.com/office/officeart/2008/layout/HexagonCluster"/>
    <dgm:cxn modelId="{CFBB01AB-3CF9-416C-A54E-3ABC8BDB5966}" type="presParOf" srcId="{17C31516-72CA-4CD1-BA88-70980721BACF}" destId="{7B697F36-30A2-4386-B9B9-0B5D4015730F}" srcOrd="0" destOrd="0" presId="urn:microsoft.com/office/officeart/2008/layout/HexagonCluster"/>
    <dgm:cxn modelId="{839AD811-6098-4921-9DE1-4AE91CAA08B3}" type="presParOf" srcId="{A78E99E2-CCBC-472B-95C1-1BCF0A2312C2}" destId="{A0E8CB4D-30F5-4A6F-B43A-053EF9A2D09B}" srcOrd="10" destOrd="0" presId="urn:microsoft.com/office/officeart/2008/layout/HexagonCluster"/>
    <dgm:cxn modelId="{C2A498D6-BB59-44C0-8712-C28F6C51CE16}" type="presParOf" srcId="{A0E8CB4D-30F5-4A6F-B43A-053EF9A2D09B}" destId="{E41B6358-3C00-47AB-A7C1-94845E2D3B74}" srcOrd="0" destOrd="0" presId="urn:microsoft.com/office/officeart/2008/layout/HexagonCluster"/>
    <dgm:cxn modelId="{DFB11B18-7F26-4273-A306-BC994644AED9}" type="presParOf" srcId="{A78E99E2-CCBC-472B-95C1-1BCF0A2312C2}" destId="{6B34F48C-93DD-436C-B382-1711991A3204}" srcOrd="11" destOrd="0" presId="urn:microsoft.com/office/officeart/2008/layout/HexagonCluster"/>
    <dgm:cxn modelId="{2902D130-5B9C-4A2D-B73D-5000A557D56B}" type="presParOf" srcId="{6B34F48C-93DD-436C-B382-1711991A3204}" destId="{CDDF4ADE-DCFA-458D-B588-C2584237BE7F}" srcOrd="0" destOrd="0" presId="urn:microsoft.com/office/officeart/2008/layout/Hexagon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37655E-87A9-4641-8586-DC7540DE8D26}" type="doc">
      <dgm:prSet loTypeId="urn:microsoft.com/office/officeart/2005/8/layout/cycle4#1" loCatId="relationship" qsTypeId="urn:microsoft.com/office/officeart/2005/8/quickstyle/simple1" qsCatId="simple" csTypeId="urn:microsoft.com/office/officeart/2005/8/colors/accent1_2" csCatId="accent1" phldr="1"/>
      <dgm:spPr/>
      <dgm:t>
        <a:bodyPr/>
        <a:lstStyle/>
        <a:p>
          <a:endParaRPr lang="hr-HR"/>
        </a:p>
      </dgm:t>
    </dgm:pt>
    <dgm:pt modelId="{F2E6BED3-45B0-48A6-93BA-FC7BBD7B4593}">
      <dgm:prSet phldrT="[Text]"/>
      <dgm:spPr/>
      <dgm:t>
        <a:bodyPr/>
        <a:lstStyle/>
        <a:p>
          <a:r>
            <a:rPr lang="hr-HR" dirty="0"/>
            <a:t>Krediti</a:t>
          </a:r>
        </a:p>
      </dgm:t>
    </dgm:pt>
    <dgm:pt modelId="{B7C1C347-6493-4A75-AA52-FD0DE32FDCFB}" type="parTrans" cxnId="{5F68C58C-FFD9-47BB-B424-6975BD3A3F74}">
      <dgm:prSet/>
      <dgm:spPr/>
      <dgm:t>
        <a:bodyPr/>
        <a:lstStyle/>
        <a:p>
          <a:endParaRPr lang="hr-HR"/>
        </a:p>
      </dgm:t>
    </dgm:pt>
    <dgm:pt modelId="{C3A376FF-72CF-4249-AC88-47547C724946}" type="sibTrans" cxnId="{5F68C58C-FFD9-47BB-B424-6975BD3A3F74}">
      <dgm:prSet/>
      <dgm:spPr/>
      <dgm:t>
        <a:bodyPr/>
        <a:lstStyle/>
        <a:p>
          <a:endParaRPr lang="hr-HR"/>
        </a:p>
      </dgm:t>
    </dgm:pt>
    <dgm:pt modelId="{B13C5822-141B-49A7-A3CC-55C6D842C7D3}">
      <dgm:prSet phldrT="[Text]"/>
      <dgm:spPr/>
      <dgm:t>
        <a:bodyPr/>
        <a:lstStyle/>
        <a:p>
          <a:r>
            <a:rPr lang="hr-HR" dirty="0"/>
            <a:t>Garancije i akreditivi</a:t>
          </a:r>
        </a:p>
      </dgm:t>
    </dgm:pt>
    <dgm:pt modelId="{C533778F-A74D-437E-8646-4692641C76DB}" type="parTrans" cxnId="{3914EB2C-9214-4EE3-8EEC-0D37C5C81127}">
      <dgm:prSet/>
      <dgm:spPr/>
      <dgm:t>
        <a:bodyPr/>
        <a:lstStyle/>
        <a:p>
          <a:endParaRPr lang="hr-HR"/>
        </a:p>
      </dgm:t>
    </dgm:pt>
    <dgm:pt modelId="{BE94A6F2-97B9-4DC2-9CAB-174BDD5E05D4}" type="sibTrans" cxnId="{3914EB2C-9214-4EE3-8EEC-0D37C5C81127}">
      <dgm:prSet/>
      <dgm:spPr/>
      <dgm:t>
        <a:bodyPr/>
        <a:lstStyle/>
        <a:p>
          <a:endParaRPr lang="hr-HR"/>
        </a:p>
      </dgm:t>
    </dgm:pt>
    <dgm:pt modelId="{75FC83A6-F087-4F29-AEC3-DBC7C30B2E1F}">
      <dgm:prSet phldrT="[Text]" custT="1"/>
      <dgm:spPr/>
      <dgm:t>
        <a:bodyPr/>
        <a:lstStyle/>
        <a:p>
          <a:r>
            <a:rPr lang="hr-HR" sz="1600" b="1" dirty="0">
              <a:solidFill>
                <a:schemeClr val="bg1"/>
              </a:solidFill>
            </a:rPr>
            <a:t>Osiguranje</a:t>
          </a:r>
        </a:p>
      </dgm:t>
    </dgm:pt>
    <dgm:pt modelId="{23DC58BB-E255-4AC8-8FE8-E5C29FF108EB}" type="parTrans" cxnId="{8D3F20DB-E2AA-4079-888C-F5AE5CCED419}">
      <dgm:prSet/>
      <dgm:spPr/>
      <dgm:t>
        <a:bodyPr/>
        <a:lstStyle/>
        <a:p>
          <a:endParaRPr lang="hr-HR"/>
        </a:p>
      </dgm:t>
    </dgm:pt>
    <dgm:pt modelId="{D121B262-887B-47BA-BDBB-29380AE26835}" type="sibTrans" cxnId="{8D3F20DB-E2AA-4079-888C-F5AE5CCED419}">
      <dgm:prSet/>
      <dgm:spPr/>
      <dgm:t>
        <a:bodyPr/>
        <a:lstStyle/>
        <a:p>
          <a:endParaRPr lang="hr-HR"/>
        </a:p>
      </dgm:t>
    </dgm:pt>
    <dgm:pt modelId="{49A4322C-4CB6-4B4A-88FB-9F5AE76AB483}">
      <dgm:prSet phldrT="[Text]"/>
      <dgm:spPr/>
      <dgm:t>
        <a:bodyPr/>
        <a:lstStyle/>
        <a:p>
          <a:r>
            <a:rPr lang="hr-HR" dirty="0"/>
            <a:t>Savjetovanje</a:t>
          </a:r>
        </a:p>
      </dgm:t>
    </dgm:pt>
    <dgm:pt modelId="{C48AFA82-7343-4596-8DE4-FD5A72A9FE98}" type="sibTrans" cxnId="{E26E531F-7EBE-478D-A343-FBFC293A6ABB}">
      <dgm:prSet/>
      <dgm:spPr/>
      <dgm:t>
        <a:bodyPr/>
        <a:lstStyle/>
        <a:p>
          <a:endParaRPr lang="hr-HR"/>
        </a:p>
      </dgm:t>
    </dgm:pt>
    <dgm:pt modelId="{34B757F6-B70C-4695-879E-898C30B100B9}" type="parTrans" cxnId="{E26E531F-7EBE-478D-A343-FBFC293A6ABB}">
      <dgm:prSet/>
      <dgm:spPr/>
      <dgm:t>
        <a:bodyPr/>
        <a:lstStyle/>
        <a:p>
          <a:endParaRPr lang="hr-HR"/>
        </a:p>
      </dgm:t>
    </dgm:pt>
    <dgm:pt modelId="{1AA7184C-0209-4FB0-9B7C-2BFA8B583466}" type="pres">
      <dgm:prSet presAssocID="{A637655E-87A9-4641-8586-DC7540DE8D26}" presName="cycleMatrixDiagram" presStyleCnt="0">
        <dgm:presLayoutVars>
          <dgm:chMax val="1"/>
          <dgm:dir/>
          <dgm:animLvl val="lvl"/>
          <dgm:resizeHandles val="exact"/>
        </dgm:presLayoutVars>
      </dgm:prSet>
      <dgm:spPr/>
    </dgm:pt>
    <dgm:pt modelId="{0378D179-8E20-4F85-87A3-AB2F2395491D}" type="pres">
      <dgm:prSet presAssocID="{A637655E-87A9-4641-8586-DC7540DE8D26}" presName="children" presStyleCnt="0"/>
      <dgm:spPr/>
    </dgm:pt>
    <dgm:pt modelId="{9D4CCBAE-755F-4083-AC39-F730BFEDE629}" type="pres">
      <dgm:prSet presAssocID="{A637655E-87A9-4641-8586-DC7540DE8D26}" presName="childPlaceholder" presStyleCnt="0"/>
      <dgm:spPr/>
    </dgm:pt>
    <dgm:pt modelId="{6B428A2E-4400-4494-BC0D-39FE2F16FF41}" type="pres">
      <dgm:prSet presAssocID="{A637655E-87A9-4641-8586-DC7540DE8D26}" presName="circle" presStyleCnt="0"/>
      <dgm:spPr/>
    </dgm:pt>
    <dgm:pt modelId="{AE1A785A-BA1F-4E5F-9120-95583688A1C7}" type="pres">
      <dgm:prSet presAssocID="{A637655E-87A9-4641-8586-DC7540DE8D26}" presName="quadrant1" presStyleLbl="node1" presStyleIdx="0" presStyleCnt="4">
        <dgm:presLayoutVars>
          <dgm:chMax val="1"/>
          <dgm:bulletEnabled val="1"/>
        </dgm:presLayoutVars>
      </dgm:prSet>
      <dgm:spPr/>
    </dgm:pt>
    <dgm:pt modelId="{4360799B-754C-41D1-BB0A-EA075C3988D6}" type="pres">
      <dgm:prSet presAssocID="{A637655E-87A9-4641-8586-DC7540DE8D26}" presName="quadrant2" presStyleLbl="node1" presStyleIdx="1" presStyleCnt="4">
        <dgm:presLayoutVars>
          <dgm:chMax val="1"/>
          <dgm:bulletEnabled val="1"/>
        </dgm:presLayoutVars>
      </dgm:prSet>
      <dgm:spPr/>
    </dgm:pt>
    <dgm:pt modelId="{7C7D93DF-3203-4A6B-8EB2-52BB2BA4A69B}" type="pres">
      <dgm:prSet presAssocID="{A637655E-87A9-4641-8586-DC7540DE8D26}" presName="quadrant3" presStyleLbl="node1" presStyleIdx="2" presStyleCnt="4">
        <dgm:presLayoutVars>
          <dgm:chMax val="1"/>
          <dgm:bulletEnabled val="1"/>
        </dgm:presLayoutVars>
      </dgm:prSet>
      <dgm:spPr/>
    </dgm:pt>
    <dgm:pt modelId="{C6CFE491-2D29-443A-82C4-EE4C25280235}" type="pres">
      <dgm:prSet presAssocID="{A637655E-87A9-4641-8586-DC7540DE8D26}" presName="quadrant4" presStyleLbl="node1" presStyleIdx="3" presStyleCnt="4">
        <dgm:presLayoutVars>
          <dgm:chMax val="1"/>
          <dgm:bulletEnabled val="1"/>
        </dgm:presLayoutVars>
      </dgm:prSet>
      <dgm:spPr/>
    </dgm:pt>
    <dgm:pt modelId="{4F02A9FC-4B93-4930-AF1D-23742A35AA90}" type="pres">
      <dgm:prSet presAssocID="{A637655E-87A9-4641-8586-DC7540DE8D26}" presName="quadrantPlaceholder" presStyleCnt="0"/>
      <dgm:spPr/>
    </dgm:pt>
    <dgm:pt modelId="{E664751C-9A95-45BC-ADC9-1211E7D2CF63}" type="pres">
      <dgm:prSet presAssocID="{A637655E-87A9-4641-8586-DC7540DE8D26}" presName="center1" presStyleLbl="fgShp" presStyleIdx="0" presStyleCnt="2"/>
      <dgm:spPr/>
    </dgm:pt>
    <dgm:pt modelId="{02C7207C-FDFA-4E16-92EB-01574225734A}" type="pres">
      <dgm:prSet presAssocID="{A637655E-87A9-4641-8586-DC7540DE8D26}" presName="center2" presStyleLbl="fgShp" presStyleIdx="1" presStyleCnt="2"/>
      <dgm:spPr/>
    </dgm:pt>
  </dgm:ptLst>
  <dgm:cxnLst>
    <dgm:cxn modelId="{A448A41D-71DC-49FA-BF6E-A2A8D0E768FD}" type="presOf" srcId="{B13C5822-141B-49A7-A3CC-55C6D842C7D3}" destId="{4360799B-754C-41D1-BB0A-EA075C3988D6}" srcOrd="0" destOrd="0" presId="urn:microsoft.com/office/officeart/2005/8/layout/cycle4#1"/>
    <dgm:cxn modelId="{E26E531F-7EBE-478D-A343-FBFC293A6ABB}" srcId="{A637655E-87A9-4641-8586-DC7540DE8D26}" destId="{49A4322C-4CB6-4B4A-88FB-9F5AE76AB483}" srcOrd="2" destOrd="0" parTransId="{34B757F6-B70C-4695-879E-898C30B100B9}" sibTransId="{C48AFA82-7343-4596-8DE4-FD5A72A9FE98}"/>
    <dgm:cxn modelId="{3914EB2C-9214-4EE3-8EEC-0D37C5C81127}" srcId="{A637655E-87A9-4641-8586-DC7540DE8D26}" destId="{B13C5822-141B-49A7-A3CC-55C6D842C7D3}" srcOrd="1" destOrd="0" parTransId="{C533778F-A74D-437E-8646-4692641C76DB}" sibTransId="{BE94A6F2-97B9-4DC2-9CAB-174BDD5E05D4}"/>
    <dgm:cxn modelId="{8FA64634-902A-43ED-91AA-65721817BB7F}" type="presOf" srcId="{49A4322C-4CB6-4B4A-88FB-9F5AE76AB483}" destId="{7C7D93DF-3203-4A6B-8EB2-52BB2BA4A69B}" srcOrd="0" destOrd="0" presId="urn:microsoft.com/office/officeart/2005/8/layout/cycle4#1"/>
    <dgm:cxn modelId="{3B67E736-A3BF-4642-86B0-C7AFFCCA0616}" type="presOf" srcId="{A637655E-87A9-4641-8586-DC7540DE8D26}" destId="{1AA7184C-0209-4FB0-9B7C-2BFA8B583466}" srcOrd="0" destOrd="0" presId="urn:microsoft.com/office/officeart/2005/8/layout/cycle4#1"/>
    <dgm:cxn modelId="{E2A2FD47-F952-4826-A06D-D8EDC4E8E51F}" type="presOf" srcId="{75FC83A6-F087-4F29-AEC3-DBC7C30B2E1F}" destId="{C6CFE491-2D29-443A-82C4-EE4C25280235}" srcOrd="0" destOrd="0" presId="urn:microsoft.com/office/officeart/2005/8/layout/cycle4#1"/>
    <dgm:cxn modelId="{5F68C58C-FFD9-47BB-B424-6975BD3A3F74}" srcId="{A637655E-87A9-4641-8586-DC7540DE8D26}" destId="{F2E6BED3-45B0-48A6-93BA-FC7BBD7B4593}" srcOrd="0" destOrd="0" parTransId="{B7C1C347-6493-4A75-AA52-FD0DE32FDCFB}" sibTransId="{C3A376FF-72CF-4249-AC88-47547C724946}"/>
    <dgm:cxn modelId="{8D3F20DB-E2AA-4079-888C-F5AE5CCED419}" srcId="{A637655E-87A9-4641-8586-DC7540DE8D26}" destId="{75FC83A6-F087-4F29-AEC3-DBC7C30B2E1F}" srcOrd="3" destOrd="0" parTransId="{23DC58BB-E255-4AC8-8FE8-E5C29FF108EB}" sibTransId="{D121B262-887B-47BA-BDBB-29380AE26835}"/>
    <dgm:cxn modelId="{A954F9FE-B7C7-47D6-8BE2-E69DEE18769D}" type="presOf" srcId="{F2E6BED3-45B0-48A6-93BA-FC7BBD7B4593}" destId="{AE1A785A-BA1F-4E5F-9120-95583688A1C7}" srcOrd="0" destOrd="0" presId="urn:microsoft.com/office/officeart/2005/8/layout/cycle4#1"/>
    <dgm:cxn modelId="{69732276-CDB6-4890-AF2F-D1EB24312953}" type="presParOf" srcId="{1AA7184C-0209-4FB0-9B7C-2BFA8B583466}" destId="{0378D179-8E20-4F85-87A3-AB2F2395491D}" srcOrd="0" destOrd="0" presId="urn:microsoft.com/office/officeart/2005/8/layout/cycle4#1"/>
    <dgm:cxn modelId="{842D82CD-DDE9-4C85-AFE1-66B21EBAEEE9}" type="presParOf" srcId="{0378D179-8E20-4F85-87A3-AB2F2395491D}" destId="{9D4CCBAE-755F-4083-AC39-F730BFEDE629}" srcOrd="0" destOrd="0" presId="urn:microsoft.com/office/officeart/2005/8/layout/cycle4#1"/>
    <dgm:cxn modelId="{F8E36B69-E5D9-4C34-94DB-85C1BFF158B1}" type="presParOf" srcId="{1AA7184C-0209-4FB0-9B7C-2BFA8B583466}" destId="{6B428A2E-4400-4494-BC0D-39FE2F16FF41}" srcOrd="1" destOrd="0" presId="urn:microsoft.com/office/officeart/2005/8/layout/cycle4#1"/>
    <dgm:cxn modelId="{B21406EE-D2FD-4BEB-A0B6-99B9253304E4}" type="presParOf" srcId="{6B428A2E-4400-4494-BC0D-39FE2F16FF41}" destId="{AE1A785A-BA1F-4E5F-9120-95583688A1C7}" srcOrd="0" destOrd="0" presId="urn:microsoft.com/office/officeart/2005/8/layout/cycle4#1"/>
    <dgm:cxn modelId="{7CB29984-36F9-46FC-8158-5ADEECCB433E}" type="presParOf" srcId="{6B428A2E-4400-4494-BC0D-39FE2F16FF41}" destId="{4360799B-754C-41D1-BB0A-EA075C3988D6}" srcOrd="1" destOrd="0" presId="urn:microsoft.com/office/officeart/2005/8/layout/cycle4#1"/>
    <dgm:cxn modelId="{C855DD84-7186-4AB3-847A-23E3ED130D9C}" type="presParOf" srcId="{6B428A2E-4400-4494-BC0D-39FE2F16FF41}" destId="{7C7D93DF-3203-4A6B-8EB2-52BB2BA4A69B}" srcOrd="2" destOrd="0" presId="urn:microsoft.com/office/officeart/2005/8/layout/cycle4#1"/>
    <dgm:cxn modelId="{E2F336F1-9DE3-4CDF-892A-0C7A7FB7ED21}" type="presParOf" srcId="{6B428A2E-4400-4494-BC0D-39FE2F16FF41}" destId="{C6CFE491-2D29-443A-82C4-EE4C25280235}" srcOrd="3" destOrd="0" presId="urn:microsoft.com/office/officeart/2005/8/layout/cycle4#1"/>
    <dgm:cxn modelId="{72BB614C-15FE-442D-B2A1-CE55780AC995}" type="presParOf" srcId="{6B428A2E-4400-4494-BC0D-39FE2F16FF41}" destId="{4F02A9FC-4B93-4930-AF1D-23742A35AA90}" srcOrd="4" destOrd="0" presId="urn:microsoft.com/office/officeart/2005/8/layout/cycle4#1"/>
    <dgm:cxn modelId="{A92936A6-CEB9-44B0-B46F-3E4E8DC0B3CE}" type="presParOf" srcId="{1AA7184C-0209-4FB0-9B7C-2BFA8B583466}" destId="{E664751C-9A95-45BC-ADC9-1211E7D2CF63}" srcOrd="2" destOrd="0" presId="urn:microsoft.com/office/officeart/2005/8/layout/cycle4#1"/>
    <dgm:cxn modelId="{D2A2820E-CA60-4252-B6AE-705255B13310}" type="presParOf" srcId="{1AA7184C-0209-4FB0-9B7C-2BFA8B583466}" destId="{02C7207C-FDFA-4E16-92EB-01574225734A}" srcOrd="3" destOrd="0" presId="urn:microsoft.com/office/officeart/2005/8/layout/cycle4#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A83FDB-EE88-4A81-B660-A7DB650DC6A7}"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hr-HR"/>
        </a:p>
      </dgm:t>
    </dgm:pt>
    <dgm:pt modelId="{FDAF8F29-CA95-4BE9-8796-92353BAF38FA}">
      <dgm:prSet/>
      <dgm:spPr>
        <a:solidFill>
          <a:schemeClr val="accent1">
            <a:lumMod val="75000"/>
          </a:schemeClr>
        </a:solidFill>
      </dgm:spPr>
      <dgm:t>
        <a:bodyPr/>
        <a:lstStyle/>
        <a:p>
          <a:pPr rtl="0"/>
          <a:r>
            <a:rPr lang="hr-HR"/>
            <a:t>Izravno kreditiranje</a:t>
          </a:r>
        </a:p>
      </dgm:t>
    </dgm:pt>
    <dgm:pt modelId="{37E9854F-8B30-4D65-B0E5-0FF41933AC7F}" type="parTrans" cxnId="{A85970A0-5752-4D01-8D50-B61A419930C8}">
      <dgm:prSet/>
      <dgm:spPr/>
      <dgm:t>
        <a:bodyPr/>
        <a:lstStyle/>
        <a:p>
          <a:endParaRPr lang="hr-HR"/>
        </a:p>
      </dgm:t>
    </dgm:pt>
    <dgm:pt modelId="{D4E01DE2-0C2A-4E52-A90B-7E5F5426F39B}" type="sibTrans" cxnId="{A85970A0-5752-4D01-8D50-B61A419930C8}">
      <dgm:prSet/>
      <dgm:spPr/>
      <dgm:t>
        <a:bodyPr/>
        <a:lstStyle/>
        <a:p>
          <a:endParaRPr lang="hr-HR"/>
        </a:p>
      </dgm:t>
    </dgm:pt>
    <dgm:pt modelId="{CF7D412D-D0D1-4AF4-9E04-8C5C5BA0080F}">
      <dgm:prSet/>
      <dgm:spPr/>
      <dgm:t>
        <a:bodyPr/>
        <a:lstStyle/>
        <a:p>
          <a:pPr rtl="0"/>
          <a:r>
            <a:rPr lang="hr-HR" dirty="0"/>
            <a:t>Kreditiranje uz podjelu rizika s poslovnim bankama</a:t>
          </a:r>
        </a:p>
      </dgm:t>
    </dgm:pt>
    <dgm:pt modelId="{51A15A14-D51C-4D22-9468-04F67E0FE621}" type="parTrans" cxnId="{484A7FEE-9D9B-4F53-8590-720031DE3F36}">
      <dgm:prSet/>
      <dgm:spPr/>
      <dgm:t>
        <a:bodyPr/>
        <a:lstStyle/>
        <a:p>
          <a:endParaRPr lang="hr-HR"/>
        </a:p>
      </dgm:t>
    </dgm:pt>
    <dgm:pt modelId="{F577BBDD-1E3B-47D4-9893-53F42F4D33BA}" type="sibTrans" cxnId="{484A7FEE-9D9B-4F53-8590-720031DE3F36}">
      <dgm:prSet/>
      <dgm:spPr/>
      <dgm:t>
        <a:bodyPr/>
        <a:lstStyle/>
        <a:p>
          <a:endParaRPr lang="hr-HR"/>
        </a:p>
      </dgm:t>
    </dgm:pt>
    <dgm:pt modelId="{C0DA1951-DFAE-4838-966D-C1306B525B64}">
      <dgm:prSet/>
      <dgm:spPr/>
      <dgm:t>
        <a:bodyPr/>
        <a:lstStyle/>
        <a:p>
          <a:pPr rtl="0"/>
          <a:r>
            <a:rPr lang="hr-HR"/>
            <a:t>Kreditiranje putem poslovnih banaka</a:t>
          </a:r>
        </a:p>
      </dgm:t>
    </dgm:pt>
    <dgm:pt modelId="{47C84DB2-E964-4075-AC21-0468D1F6D3D2}" type="parTrans" cxnId="{2721B736-0BBA-4FBA-B96E-D2C1465EAE79}">
      <dgm:prSet/>
      <dgm:spPr/>
      <dgm:t>
        <a:bodyPr/>
        <a:lstStyle/>
        <a:p>
          <a:endParaRPr lang="hr-HR"/>
        </a:p>
      </dgm:t>
    </dgm:pt>
    <dgm:pt modelId="{60FB3357-91D2-4F73-BA38-66FDC68A7B58}" type="sibTrans" cxnId="{2721B736-0BBA-4FBA-B96E-D2C1465EAE79}">
      <dgm:prSet/>
      <dgm:spPr/>
      <dgm:t>
        <a:bodyPr/>
        <a:lstStyle/>
        <a:p>
          <a:endParaRPr lang="hr-HR"/>
        </a:p>
      </dgm:t>
    </dgm:pt>
    <dgm:pt modelId="{0A8529B8-95B1-425F-B51B-686019CABF82}">
      <dgm:prSet/>
      <dgm:spPr>
        <a:solidFill>
          <a:schemeClr val="accent1">
            <a:lumMod val="75000"/>
          </a:schemeClr>
        </a:solidFill>
      </dgm:spPr>
      <dgm:t>
        <a:bodyPr/>
        <a:lstStyle/>
        <a:p>
          <a:pPr rtl="0"/>
          <a:r>
            <a:rPr lang="hr-HR"/>
            <a:t>Financiranje u suradnji s leasing društvima</a:t>
          </a:r>
        </a:p>
      </dgm:t>
    </dgm:pt>
    <dgm:pt modelId="{8185553B-938D-46D7-BCEE-AB503B833045}" type="parTrans" cxnId="{DC4ACB85-796F-43FF-8E57-1DB901F50959}">
      <dgm:prSet/>
      <dgm:spPr/>
      <dgm:t>
        <a:bodyPr/>
        <a:lstStyle/>
        <a:p>
          <a:endParaRPr lang="hr-HR"/>
        </a:p>
      </dgm:t>
    </dgm:pt>
    <dgm:pt modelId="{3A7F5837-FEE8-40BC-890F-4FE0EBD1E04C}" type="sibTrans" cxnId="{DC4ACB85-796F-43FF-8E57-1DB901F50959}">
      <dgm:prSet/>
      <dgm:spPr/>
      <dgm:t>
        <a:bodyPr/>
        <a:lstStyle/>
        <a:p>
          <a:endParaRPr lang="hr-HR"/>
        </a:p>
      </dgm:t>
    </dgm:pt>
    <dgm:pt modelId="{D8CACB50-5E69-4DC3-8A2E-AE9D65449038}" type="pres">
      <dgm:prSet presAssocID="{01A83FDB-EE88-4A81-B660-A7DB650DC6A7}" presName="matrix" presStyleCnt="0">
        <dgm:presLayoutVars>
          <dgm:chMax val="1"/>
          <dgm:dir/>
          <dgm:resizeHandles val="exact"/>
        </dgm:presLayoutVars>
      </dgm:prSet>
      <dgm:spPr/>
    </dgm:pt>
    <dgm:pt modelId="{583FFCAE-84DC-48EE-B766-C2F879C7732B}" type="pres">
      <dgm:prSet presAssocID="{01A83FDB-EE88-4A81-B660-A7DB650DC6A7}" presName="diamond" presStyleLbl="bgShp" presStyleIdx="0" presStyleCnt="1"/>
      <dgm:spPr/>
    </dgm:pt>
    <dgm:pt modelId="{E20FCA23-22A4-4B57-8D7C-8C592BD4DE05}" type="pres">
      <dgm:prSet presAssocID="{01A83FDB-EE88-4A81-B660-A7DB650DC6A7}" presName="quad1" presStyleLbl="node1" presStyleIdx="0" presStyleCnt="4">
        <dgm:presLayoutVars>
          <dgm:chMax val="0"/>
          <dgm:chPref val="0"/>
          <dgm:bulletEnabled val="1"/>
        </dgm:presLayoutVars>
      </dgm:prSet>
      <dgm:spPr/>
    </dgm:pt>
    <dgm:pt modelId="{81743D00-37E1-46E4-8555-B109507EF405}" type="pres">
      <dgm:prSet presAssocID="{01A83FDB-EE88-4A81-B660-A7DB650DC6A7}" presName="quad2" presStyleLbl="node1" presStyleIdx="1" presStyleCnt="4">
        <dgm:presLayoutVars>
          <dgm:chMax val="0"/>
          <dgm:chPref val="0"/>
          <dgm:bulletEnabled val="1"/>
        </dgm:presLayoutVars>
      </dgm:prSet>
      <dgm:spPr/>
    </dgm:pt>
    <dgm:pt modelId="{683017F7-6BE2-48F7-9C59-47D205CD52D9}" type="pres">
      <dgm:prSet presAssocID="{01A83FDB-EE88-4A81-B660-A7DB650DC6A7}" presName="quad3" presStyleLbl="node1" presStyleIdx="2" presStyleCnt="4">
        <dgm:presLayoutVars>
          <dgm:chMax val="0"/>
          <dgm:chPref val="0"/>
          <dgm:bulletEnabled val="1"/>
        </dgm:presLayoutVars>
      </dgm:prSet>
      <dgm:spPr/>
    </dgm:pt>
    <dgm:pt modelId="{0F2851E7-6FD9-413B-8B50-451CFB97F58C}" type="pres">
      <dgm:prSet presAssocID="{01A83FDB-EE88-4A81-B660-A7DB650DC6A7}" presName="quad4" presStyleLbl="node1" presStyleIdx="3" presStyleCnt="4">
        <dgm:presLayoutVars>
          <dgm:chMax val="0"/>
          <dgm:chPref val="0"/>
          <dgm:bulletEnabled val="1"/>
        </dgm:presLayoutVars>
      </dgm:prSet>
      <dgm:spPr/>
    </dgm:pt>
  </dgm:ptLst>
  <dgm:cxnLst>
    <dgm:cxn modelId="{44318E12-2041-4F41-8E80-F84D7E86C11A}" type="presOf" srcId="{FDAF8F29-CA95-4BE9-8796-92353BAF38FA}" destId="{E20FCA23-22A4-4B57-8D7C-8C592BD4DE05}" srcOrd="0" destOrd="0" presId="urn:microsoft.com/office/officeart/2005/8/layout/matrix3"/>
    <dgm:cxn modelId="{6E633D1B-D81C-40BF-B177-6CD7680809C8}" type="presOf" srcId="{01A83FDB-EE88-4A81-B660-A7DB650DC6A7}" destId="{D8CACB50-5E69-4DC3-8A2E-AE9D65449038}" srcOrd="0" destOrd="0" presId="urn:microsoft.com/office/officeart/2005/8/layout/matrix3"/>
    <dgm:cxn modelId="{2721B736-0BBA-4FBA-B96E-D2C1465EAE79}" srcId="{01A83FDB-EE88-4A81-B660-A7DB650DC6A7}" destId="{C0DA1951-DFAE-4838-966D-C1306B525B64}" srcOrd="2" destOrd="0" parTransId="{47C84DB2-E964-4075-AC21-0468D1F6D3D2}" sibTransId="{60FB3357-91D2-4F73-BA38-66FDC68A7B58}"/>
    <dgm:cxn modelId="{E427C064-13B7-43B7-A340-2C1CC57B6EF7}" type="presOf" srcId="{C0DA1951-DFAE-4838-966D-C1306B525B64}" destId="{683017F7-6BE2-48F7-9C59-47D205CD52D9}" srcOrd="0" destOrd="0" presId="urn:microsoft.com/office/officeart/2005/8/layout/matrix3"/>
    <dgm:cxn modelId="{DC4ACB85-796F-43FF-8E57-1DB901F50959}" srcId="{01A83FDB-EE88-4A81-B660-A7DB650DC6A7}" destId="{0A8529B8-95B1-425F-B51B-686019CABF82}" srcOrd="3" destOrd="0" parTransId="{8185553B-938D-46D7-BCEE-AB503B833045}" sibTransId="{3A7F5837-FEE8-40BC-890F-4FE0EBD1E04C}"/>
    <dgm:cxn modelId="{E0F20D9C-626D-40C8-91C3-79DA1E94C75F}" type="presOf" srcId="{0A8529B8-95B1-425F-B51B-686019CABF82}" destId="{0F2851E7-6FD9-413B-8B50-451CFB97F58C}" srcOrd="0" destOrd="0" presId="urn:microsoft.com/office/officeart/2005/8/layout/matrix3"/>
    <dgm:cxn modelId="{A85970A0-5752-4D01-8D50-B61A419930C8}" srcId="{01A83FDB-EE88-4A81-B660-A7DB650DC6A7}" destId="{FDAF8F29-CA95-4BE9-8796-92353BAF38FA}" srcOrd="0" destOrd="0" parTransId="{37E9854F-8B30-4D65-B0E5-0FF41933AC7F}" sibTransId="{D4E01DE2-0C2A-4E52-A90B-7E5F5426F39B}"/>
    <dgm:cxn modelId="{E49C12C5-2B02-4FA1-9680-3FF028D11A1F}" type="presOf" srcId="{CF7D412D-D0D1-4AF4-9E04-8C5C5BA0080F}" destId="{81743D00-37E1-46E4-8555-B109507EF405}" srcOrd="0" destOrd="0" presId="urn:microsoft.com/office/officeart/2005/8/layout/matrix3"/>
    <dgm:cxn modelId="{484A7FEE-9D9B-4F53-8590-720031DE3F36}" srcId="{01A83FDB-EE88-4A81-B660-A7DB650DC6A7}" destId="{CF7D412D-D0D1-4AF4-9E04-8C5C5BA0080F}" srcOrd="1" destOrd="0" parTransId="{51A15A14-D51C-4D22-9468-04F67E0FE621}" sibTransId="{F577BBDD-1E3B-47D4-9893-53F42F4D33BA}"/>
    <dgm:cxn modelId="{827FC9FB-FA38-4593-9500-934158993C21}" type="presParOf" srcId="{D8CACB50-5E69-4DC3-8A2E-AE9D65449038}" destId="{583FFCAE-84DC-48EE-B766-C2F879C7732B}" srcOrd="0" destOrd="0" presId="urn:microsoft.com/office/officeart/2005/8/layout/matrix3"/>
    <dgm:cxn modelId="{5093CAF4-4B05-466C-BD66-45389EB3FC90}" type="presParOf" srcId="{D8CACB50-5E69-4DC3-8A2E-AE9D65449038}" destId="{E20FCA23-22A4-4B57-8D7C-8C592BD4DE05}" srcOrd="1" destOrd="0" presId="urn:microsoft.com/office/officeart/2005/8/layout/matrix3"/>
    <dgm:cxn modelId="{A150C874-CDB9-4389-ABD9-41B33DD36E66}" type="presParOf" srcId="{D8CACB50-5E69-4DC3-8A2E-AE9D65449038}" destId="{81743D00-37E1-46E4-8555-B109507EF405}" srcOrd="2" destOrd="0" presId="urn:microsoft.com/office/officeart/2005/8/layout/matrix3"/>
    <dgm:cxn modelId="{1947CACD-67CE-4BBF-AC05-5F13127AD76E}" type="presParOf" srcId="{D8CACB50-5E69-4DC3-8A2E-AE9D65449038}" destId="{683017F7-6BE2-48F7-9C59-47D205CD52D9}" srcOrd="3" destOrd="0" presId="urn:microsoft.com/office/officeart/2005/8/layout/matrix3"/>
    <dgm:cxn modelId="{9DCEE1FD-E41D-4A26-BE11-3C1AE0226EA7}" type="presParOf" srcId="{D8CACB50-5E69-4DC3-8A2E-AE9D65449038}" destId="{0F2851E7-6FD9-413B-8B50-451CFB97F58C}"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ADF6D00-DA45-4046-B072-BA90EB0B1D01}"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hr-HR"/>
        </a:p>
      </dgm:t>
    </dgm:pt>
    <dgm:pt modelId="{CA8ADB73-44F2-4CB1-9C31-A24DEB1205C9}">
      <dgm:prSet phldrT="[Text]" custT="1"/>
      <dgm:spPr/>
      <dgm:t>
        <a:bodyPr/>
        <a:lstStyle/>
        <a:p>
          <a:r>
            <a:rPr lang="hr-HR" sz="1400" dirty="0"/>
            <a:t>Privatni sektor</a:t>
          </a:r>
        </a:p>
      </dgm:t>
    </dgm:pt>
    <dgm:pt modelId="{233D075A-019B-43E6-BCBB-846F104D168A}" type="parTrans" cxnId="{75DC6A75-8BD4-415E-8916-48C47884829C}">
      <dgm:prSet/>
      <dgm:spPr/>
      <dgm:t>
        <a:bodyPr/>
        <a:lstStyle/>
        <a:p>
          <a:endParaRPr lang="hr-HR" sz="1400"/>
        </a:p>
      </dgm:t>
    </dgm:pt>
    <dgm:pt modelId="{4CAEFBDD-9CA7-4A81-8198-C928C5F75CAF}" type="sibTrans" cxnId="{75DC6A75-8BD4-415E-8916-48C47884829C}">
      <dgm:prSet/>
      <dgm:spPr/>
      <dgm:t>
        <a:bodyPr/>
        <a:lstStyle/>
        <a:p>
          <a:endParaRPr lang="hr-HR" sz="1400"/>
        </a:p>
      </dgm:t>
    </dgm:pt>
    <dgm:pt modelId="{2EE2C3D5-BA29-447A-8DC4-224346297A76}">
      <dgm:prSet phldrT="[Text]" custT="1"/>
      <dgm:spPr/>
      <dgm:t>
        <a:bodyPr/>
        <a:lstStyle/>
        <a:p>
          <a:r>
            <a:rPr lang="hr-HR" sz="1400" dirty="0"/>
            <a:t>Javni sektor</a:t>
          </a:r>
        </a:p>
      </dgm:t>
    </dgm:pt>
    <dgm:pt modelId="{B5D2A061-7419-4DCB-8E1D-7D852F7AEE8C}" type="parTrans" cxnId="{BBEC1231-AA2B-4236-87BC-DB1166F1A221}">
      <dgm:prSet/>
      <dgm:spPr/>
      <dgm:t>
        <a:bodyPr/>
        <a:lstStyle/>
        <a:p>
          <a:endParaRPr lang="hr-HR" sz="1400"/>
        </a:p>
      </dgm:t>
    </dgm:pt>
    <dgm:pt modelId="{33D8A038-2ED7-4F85-ACD0-4F7E1AC4058B}" type="sibTrans" cxnId="{BBEC1231-AA2B-4236-87BC-DB1166F1A221}">
      <dgm:prSet/>
      <dgm:spPr/>
      <dgm:t>
        <a:bodyPr/>
        <a:lstStyle/>
        <a:p>
          <a:endParaRPr lang="hr-HR" sz="1400"/>
        </a:p>
      </dgm:t>
    </dgm:pt>
    <dgm:pt modelId="{84A82E0F-B8A4-45C8-9697-185350D0072C}">
      <dgm:prSet phldrT="[Text]" custT="1"/>
      <dgm:spPr/>
      <dgm:t>
        <a:bodyPr/>
        <a:lstStyle/>
        <a:p>
          <a:r>
            <a:rPr lang="hr-HR" sz="1400" dirty="0"/>
            <a:t>EU Programi</a:t>
          </a:r>
        </a:p>
      </dgm:t>
    </dgm:pt>
    <dgm:pt modelId="{E11B754E-51C7-4EC5-A07F-B809290722D4}" type="parTrans" cxnId="{8545E382-ACAC-45D2-8041-8491FC16D0C6}">
      <dgm:prSet/>
      <dgm:spPr/>
      <dgm:t>
        <a:bodyPr/>
        <a:lstStyle/>
        <a:p>
          <a:endParaRPr lang="hr-HR" sz="1400"/>
        </a:p>
      </dgm:t>
    </dgm:pt>
    <dgm:pt modelId="{4014F065-0EEE-4246-93C1-DE8EDC2F6C96}" type="sibTrans" cxnId="{8545E382-ACAC-45D2-8041-8491FC16D0C6}">
      <dgm:prSet/>
      <dgm:spPr/>
      <dgm:t>
        <a:bodyPr/>
        <a:lstStyle/>
        <a:p>
          <a:endParaRPr lang="hr-HR" sz="1400"/>
        </a:p>
      </dgm:t>
    </dgm:pt>
    <dgm:pt modelId="{DFBF026C-B1FD-41AC-A0D4-5E80B4A4CF0E}">
      <dgm:prSet phldrT="[Text]" custT="1"/>
      <dgm:spPr/>
      <dgm:t>
        <a:bodyPr/>
        <a:lstStyle/>
        <a:p>
          <a:r>
            <a:rPr lang="hr-HR" sz="1400" dirty="0"/>
            <a:t>Mladi, žene, početnici</a:t>
          </a:r>
        </a:p>
      </dgm:t>
    </dgm:pt>
    <dgm:pt modelId="{15BC5596-77FC-49E5-959A-FB4884B19366}" type="parTrans" cxnId="{2E80C606-F9E0-486D-944B-E0D9A5D79507}">
      <dgm:prSet/>
      <dgm:spPr/>
      <dgm:t>
        <a:bodyPr/>
        <a:lstStyle/>
        <a:p>
          <a:endParaRPr lang="hr-HR" sz="1400"/>
        </a:p>
      </dgm:t>
    </dgm:pt>
    <dgm:pt modelId="{1F5A12B0-19D7-4A79-B65D-DC12E2127391}" type="sibTrans" cxnId="{2E80C606-F9E0-486D-944B-E0D9A5D79507}">
      <dgm:prSet/>
      <dgm:spPr/>
      <dgm:t>
        <a:bodyPr/>
        <a:lstStyle/>
        <a:p>
          <a:endParaRPr lang="hr-HR" sz="1400"/>
        </a:p>
      </dgm:t>
    </dgm:pt>
    <dgm:pt modelId="{7F8A1F3F-AB18-48AC-94DC-8FF806CAB7FF}">
      <dgm:prSet phldrT="[Text]" custT="1"/>
      <dgm:spPr/>
      <dgm:t>
        <a:bodyPr/>
        <a:lstStyle/>
        <a:p>
          <a:r>
            <a:rPr lang="hr-HR" sz="1400" dirty="0"/>
            <a:t>Obrtna sredstva</a:t>
          </a:r>
        </a:p>
      </dgm:t>
    </dgm:pt>
    <dgm:pt modelId="{E987C396-62FB-4963-AF9E-E770CE3D3CEB}" type="parTrans" cxnId="{631C24D6-DFDD-44C1-BEB6-74222AC82EF0}">
      <dgm:prSet/>
      <dgm:spPr/>
      <dgm:t>
        <a:bodyPr/>
        <a:lstStyle/>
        <a:p>
          <a:endParaRPr lang="hr-HR" sz="1400"/>
        </a:p>
      </dgm:t>
    </dgm:pt>
    <dgm:pt modelId="{A30E994B-15C4-4B2B-9F7E-AC21951FA050}" type="sibTrans" cxnId="{631C24D6-DFDD-44C1-BEB6-74222AC82EF0}">
      <dgm:prSet/>
      <dgm:spPr/>
      <dgm:t>
        <a:bodyPr/>
        <a:lstStyle/>
        <a:p>
          <a:endParaRPr lang="hr-HR" sz="1400"/>
        </a:p>
      </dgm:t>
    </dgm:pt>
    <dgm:pt modelId="{14260FDD-58C8-4927-AB32-85BCDBDC7FC7}">
      <dgm:prSet phldrT="[Text]" custT="1"/>
      <dgm:spPr/>
      <dgm:t>
        <a:bodyPr/>
        <a:lstStyle/>
        <a:p>
          <a:r>
            <a:rPr lang="hr-HR" sz="1400" dirty="0"/>
            <a:t>Financijsko restrukturiranje</a:t>
          </a:r>
        </a:p>
      </dgm:t>
    </dgm:pt>
    <dgm:pt modelId="{2CBCE833-ED7F-4CC0-9F52-2089EA97D438}" type="parTrans" cxnId="{060BCFCC-4F3C-41B3-A8B9-3C85ADC8DE95}">
      <dgm:prSet/>
      <dgm:spPr/>
      <dgm:t>
        <a:bodyPr/>
        <a:lstStyle/>
        <a:p>
          <a:endParaRPr lang="hr-HR" sz="1400"/>
        </a:p>
      </dgm:t>
    </dgm:pt>
    <dgm:pt modelId="{87116005-E962-4C70-A804-0B0A6C5A4980}" type="sibTrans" cxnId="{060BCFCC-4F3C-41B3-A8B9-3C85ADC8DE95}">
      <dgm:prSet/>
      <dgm:spPr/>
      <dgm:t>
        <a:bodyPr/>
        <a:lstStyle/>
        <a:p>
          <a:endParaRPr lang="hr-HR" sz="1400"/>
        </a:p>
      </dgm:t>
    </dgm:pt>
    <dgm:pt modelId="{D0A3D60F-5D2D-4C99-987C-EFF392C8A592}" type="pres">
      <dgm:prSet presAssocID="{1ADF6D00-DA45-4046-B072-BA90EB0B1D01}" presName="Name0" presStyleCnt="0">
        <dgm:presLayoutVars>
          <dgm:chMax val="7"/>
          <dgm:chPref val="7"/>
          <dgm:dir/>
          <dgm:animLvl val="lvl"/>
        </dgm:presLayoutVars>
      </dgm:prSet>
      <dgm:spPr/>
    </dgm:pt>
    <dgm:pt modelId="{C08A6FF3-C62C-4C67-9D53-1CF8A327289B}" type="pres">
      <dgm:prSet presAssocID="{CA8ADB73-44F2-4CB1-9C31-A24DEB1205C9}" presName="Accent1" presStyleCnt="0"/>
      <dgm:spPr/>
    </dgm:pt>
    <dgm:pt modelId="{2BE123E9-2334-477F-AEB4-DF0C34814F7E}" type="pres">
      <dgm:prSet presAssocID="{CA8ADB73-44F2-4CB1-9C31-A24DEB1205C9}" presName="Accent" presStyleLbl="node1" presStyleIdx="0" presStyleCnt="6" custScaleX="130742"/>
      <dgm:spPr/>
    </dgm:pt>
    <dgm:pt modelId="{C1378B90-AED9-40F5-8F00-64412E4AD6F6}" type="pres">
      <dgm:prSet presAssocID="{CA8ADB73-44F2-4CB1-9C31-A24DEB1205C9}" presName="Parent1" presStyleLbl="revTx" presStyleIdx="0" presStyleCnt="6" custScaleX="128666">
        <dgm:presLayoutVars>
          <dgm:chMax val="1"/>
          <dgm:chPref val="1"/>
          <dgm:bulletEnabled val="1"/>
        </dgm:presLayoutVars>
      </dgm:prSet>
      <dgm:spPr/>
    </dgm:pt>
    <dgm:pt modelId="{1562F3C9-793D-41CA-AD5E-D0095E0E5F15}" type="pres">
      <dgm:prSet presAssocID="{2EE2C3D5-BA29-447A-8DC4-224346297A76}" presName="Accent2" presStyleCnt="0"/>
      <dgm:spPr/>
    </dgm:pt>
    <dgm:pt modelId="{894FB522-EE0F-48FC-9048-097CCA33148D}" type="pres">
      <dgm:prSet presAssocID="{2EE2C3D5-BA29-447A-8DC4-224346297A76}" presName="Accent" presStyleLbl="node1" presStyleIdx="1" presStyleCnt="6" custScaleX="136104"/>
      <dgm:spPr/>
    </dgm:pt>
    <dgm:pt modelId="{328B9D26-5507-4E20-96D8-F799B0A35045}" type="pres">
      <dgm:prSet presAssocID="{2EE2C3D5-BA29-447A-8DC4-224346297A76}" presName="Parent2" presStyleLbl="revTx" presStyleIdx="1" presStyleCnt="6" custScaleX="133315">
        <dgm:presLayoutVars>
          <dgm:chMax val="1"/>
          <dgm:chPref val="1"/>
          <dgm:bulletEnabled val="1"/>
        </dgm:presLayoutVars>
      </dgm:prSet>
      <dgm:spPr/>
    </dgm:pt>
    <dgm:pt modelId="{2EFF6260-212B-4D62-BFCB-E721CC3C3B5E}" type="pres">
      <dgm:prSet presAssocID="{84A82E0F-B8A4-45C8-9697-185350D0072C}" presName="Accent3" presStyleCnt="0"/>
      <dgm:spPr/>
    </dgm:pt>
    <dgm:pt modelId="{86BCF518-D9C6-47FB-87D0-45FCC407B17F}" type="pres">
      <dgm:prSet presAssocID="{84A82E0F-B8A4-45C8-9697-185350D0072C}" presName="Accent" presStyleLbl="node1" presStyleIdx="2" presStyleCnt="6" custScaleX="128061"/>
      <dgm:spPr/>
    </dgm:pt>
    <dgm:pt modelId="{C810F921-CC0A-48B2-A550-91C4DFB6E93D}" type="pres">
      <dgm:prSet presAssocID="{84A82E0F-B8A4-45C8-9697-185350D0072C}" presName="Parent3" presStyleLbl="revTx" presStyleIdx="2" presStyleCnt="6" custScaleX="162764">
        <dgm:presLayoutVars>
          <dgm:chMax val="1"/>
          <dgm:chPref val="1"/>
          <dgm:bulletEnabled val="1"/>
        </dgm:presLayoutVars>
      </dgm:prSet>
      <dgm:spPr/>
    </dgm:pt>
    <dgm:pt modelId="{8A99E31C-4E50-42CA-8AA6-56CF4336F909}" type="pres">
      <dgm:prSet presAssocID="{DFBF026C-B1FD-41AC-A0D4-5E80B4A4CF0E}" presName="Accent4" presStyleCnt="0"/>
      <dgm:spPr/>
    </dgm:pt>
    <dgm:pt modelId="{DC2F6AE7-7870-471F-BF68-9D926441E4F5}" type="pres">
      <dgm:prSet presAssocID="{DFBF026C-B1FD-41AC-A0D4-5E80B4A4CF0E}" presName="Accent" presStyleLbl="node1" presStyleIdx="3" presStyleCnt="6" custScaleX="142306"/>
      <dgm:spPr/>
    </dgm:pt>
    <dgm:pt modelId="{D060B41B-C438-4D90-9ED7-CDA76C35752F}" type="pres">
      <dgm:prSet presAssocID="{DFBF026C-B1FD-41AC-A0D4-5E80B4A4CF0E}" presName="Parent4" presStyleLbl="revTx" presStyleIdx="3" presStyleCnt="6" custScaleX="220709">
        <dgm:presLayoutVars>
          <dgm:chMax val="1"/>
          <dgm:chPref val="1"/>
          <dgm:bulletEnabled val="1"/>
        </dgm:presLayoutVars>
      </dgm:prSet>
      <dgm:spPr/>
    </dgm:pt>
    <dgm:pt modelId="{36369035-3B2E-48D8-A9C1-DAE80587A5CB}" type="pres">
      <dgm:prSet presAssocID="{7F8A1F3F-AB18-48AC-94DC-8FF806CAB7FF}" presName="Accent5" presStyleCnt="0"/>
      <dgm:spPr/>
    </dgm:pt>
    <dgm:pt modelId="{B5821CA9-9200-4D17-8932-3D3D305BCE1B}" type="pres">
      <dgm:prSet presAssocID="{7F8A1F3F-AB18-48AC-94DC-8FF806CAB7FF}" presName="Accent" presStyleLbl="node1" presStyleIdx="4" presStyleCnt="6" custScaleX="137471"/>
      <dgm:spPr/>
    </dgm:pt>
    <dgm:pt modelId="{077B5CA8-D154-49C0-927C-24B2A379670F}" type="pres">
      <dgm:prSet presAssocID="{7F8A1F3F-AB18-48AC-94DC-8FF806CAB7FF}" presName="Parent5" presStyleLbl="revTx" presStyleIdx="4" presStyleCnt="6" custScaleX="211356">
        <dgm:presLayoutVars>
          <dgm:chMax val="1"/>
          <dgm:chPref val="1"/>
          <dgm:bulletEnabled val="1"/>
        </dgm:presLayoutVars>
      </dgm:prSet>
      <dgm:spPr/>
    </dgm:pt>
    <dgm:pt modelId="{9458B977-DDD4-45EE-860B-8AAAA3360D6D}" type="pres">
      <dgm:prSet presAssocID="{14260FDD-58C8-4927-AB32-85BCDBDC7FC7}" presName="Accent6" presStyleCnt="0"/>
      <dgm:spPr/>
    </dgm:pt>
    <dgm:pt modelId="{AA01F0AB-C629-49B7-9B24-E1182C5E7F70}" type="pres">
      <dgm:prSet presAssocID="{14260FDD-58C8-4927-AB32-85BCDBDC7FC7}" presName="Accent" presStyleLbl="node1" presStyleIdx="5" presStyleCnt="6" custScaleX="150200"/>
      <dgm:spPr/>
    </dgm:pt>
    <dgm:pt modelId="{5D0015CE-9817-4130-9BC5-442EFD8001D3}" type="pres">
      <dgm:prSet presAssocID="{14260FDD-58C8-4927-AB32-85BCDBDC7FC7}" presName="Parent6" presStyleLbl="revTx" presStyleIdx="5" presStyleCnt="6" custScaleX="203230">
        <dgm:presLayoutVars>
          <dgm:chMax val="1"/>
          <dgm:chPref val="1"/>
          <dgm:bulletEnabled val="1"/>
        </dgm:presLayoutVars>
      </dgm:prSet>
      <dgm:spPr/>
    </dgm:pt>
  </dgm:ptLst>
  <dgm:cxnLst>
    <dgm:cxn modelId="{2E80C606-F9E0-486D-944B-E0D9A5D79507}" srcId="{1ADF6D00-DA45-4046-B072-BA90EB0B1D01}" destId="{DFBF026C-B1FD-41AC-A0D4-5E80B4A4CF0E}" srcOrd="3" destOrd="0" parTransId="{15BC5596-77FC-49E5-959A-FB4884B19366}" sibTransId="{1F5A12B0-19D7-4A79-B65D-DC12E2127391}"/>
    <dgm:cxn modelId="{68A8E718-4719-4A7F-9AF6-9DCF3B6DA03A}" type="presOf" srcId="{7F8A1F3F-AB18-48AC-94DC-8FF806CAB7FF}" destId="{077B5CA8-D154-49C0-927C-24B2A379670F}" srcOrd="0" destOrd="0" presId="urn:microsoft.com/office/officeart/2009/layout/CircleArrowProcess"/>
    <dgm:cxn modelId="{BBEC1231-AA2B-4236-87BC-DB1166F1A221}" srcId="{1ADF6D00-DA45-4046-B072-BA90EB0B1D01}" destId="{2EE2C3D5-BA29-447A-8DC4-224346297A76}" srcOrd="1" destOrd="0" parTransId="{B5D2A061-7419-4DCB-8E1D-7D852F7AEE8C}" sibTransId="{33D8A038-2ED7-4F85-ACD0-4F7E1AC4058B}"/>
    <dgm:cxn modelId="{3AC1746F-CD6B-4CF7-BFAB-B0398A19B057}" type="presOf" srcId="{14260FDD-58C8-4927-AB32-85BCDBDC7FC7}" destId="{5D0015CE-9817-4130-9BC5-442EFD8001D3}" srcOrd="0" destOrd="0" presId="urn:microsoft.com/office/officeart/2009/layout/CircleArrowProcess"/>
    <dgm:cxn modelId="{DC67E871-BA28-4C8F-9AAF-2214E1EEAD80}" type="presOf" srcId="{1ADF6D00-DA45-4046-B072-BA90EB0B1D01}" destId="{D0A3D60F-5D2D-4C99-987C-EFF392C8A592}" srcOrd="0" destOrd="0" presId="urn:microsoft.com/office/officeart/2009/layout/CircleArrowProcess"/>
    <dgm:cxn modelId="{75DC6A75-8BD4-415E-8916-48C47884829C}" srcId="{1ADF6D00-DA45-4046-B072-BA90EB0B1D01}" destId="{CA8ADB73-44F2-4CB1-9C31-A24DEB1205C9}" srcOrd="0" destOrd="0" parTransId="{233D075A-019B-43E6-BCBB-846F104D168A}" sibTransId="{4CAEFBDD-9CA7-4A81-8198-C928C5F75CAF}"/>
    <dgm:cxn modelId="{8545E382-ACAC-45D2-8041-8491FC16D0C6}" srcId="{1ADF6D00-DA45-4046-B072-BA90EB0B1D01}" destId="{84A82E0F-B8A4-45C8-9697-185350D0072C}" srcOrd="2" destOrd="0" parTransId="{E11B754E-51C7-4EC5-A07F-B809290722D4}" sibTransId="{4014F065-0EEE-4246-93C1-DE8EDC2F6C96}"/>
    <dgm:cxn modelId="{C9FF6097-EA27-444B-8F2F-867231BAE03D}" type="presOf" srcId="{CA8ADB73-44F2-4CB1-9C31-A24DEB1205C9}" destId="{C1378B90-AED9-40F5-8F00-64412E4AD6F6}" srcOrd="0" destOrd="0" presId="urn:microsoft.com/office/officeart/2009/layout/CircleArrowProcess"/>
    <dgm:cxn modelId="{CEE217A5-4D2E-482C-8E1C-0E39DA4ACAEA}" type="presOf" srcId="{DFBF026C-B1FD-41AC-A0D4-5E80B4A4CF0E}" destId="{D060B41B-C438-4D90-9ED7-CDA76C35752F}" srcOrd="0" destOrd="0" presId="urn:microsoft.com/office/officeart/2009/layout/CircleArrowProcess"/>
    <dgm:cxn modelId="{600463BB-13EC-491B-9BE6-3B841CDAD7AA}" type="presOf" srcId="{84A82E0F-B8A4-45C8-9697-185350D0072C}" destId="{C810F921-CC0A-48B2-A550-91C4DFB6E93D}" srcOrd="0" destOrd="0" presId="urn:microsoft.com/office/officeart/2009/layout/CircleArrowProcess"/>
    <dgm:cxn modelId="{060BCFCC-4F3C-41B3-A8B9-3C85ADC8DE95}" srcId="{1ADF6D00-DA45-4046-B072-BA90EB0B1D01}" destId="{14260FDD-58C8-4927-AB32-85BCDBDC7FC7}" srcOrd="5" destOrd="0" parTransId="{2CBCE833-ED7F-4CC0-9F52-2089EA97D438}" sibTransId="{87116005-E962-4C70-A804-0B0A6C5A4980}"/>
    <dgm:cxn modelId="{631C24D6-DFDD-44C1-BEB6-74222AC82EF0}" srcId="{1ADF6D00-DA45-4046-B072-BA90EB0B1D01}" destId="{7F8A1F3F-AB18-48AC-94DC-8FF806CAB7FF}" srcOrd="4" destOrd="0" parTransId="{E987C396-62FB-4963-AF9E-E770CE3D3CEB}" sibTransId="{A30E994B-15C4-4B2B-9F7E-AC21951FA050}"/>
    <dgm:cxn modelId="{435B5EE0-2AB0-4935-8633-775973B2D34C}" type="presOf" srcId="{2EE2C3D5-BA29-447A-8DC4-224346297A76}" destId="{328B9D26-5507-4E20-96D8-F799B0A35045}" srcOrd="0" destOrd="0" presId="urn:microsoft.com/office/officeart/2009/layout/CircleArrowProcess"/>
    <dgm:cxn modelId="{ACF3A91F-1232-41AB-9BCF-8DCB6783E4A1}" type="presParOf" srcId="{D0A3D60F-5D2D-4C99-987C-EFF392C8A592}" destId="{C08A6FF3-C62C-4C67-9D53-1CF8A327289B}" srcOrd="0" destOrd="0" presId="urn:microsoft.com/office/officeart/2009/layout/CircleArrowProcess"/>
    <dgm:cxn modelId="{75E3ABB0-8457-4D70-8D5F-439CBCD3CE03}" type="presParOf" srcId="{C08A6FF3-C62C-4C67-9D53-1CF8A327289B}" destId="{2BE123E9-2334-477F-AEB4-DF0C34814F7E}" srcOrd="0" destOrd="0" presId="urn:microsoft.com/office/officeart/2009/layout/CircleArrowProcess"/>
    <dgm:cxn modelId="{FA93B0A2-6465-4334-83AE-D92FC00E0CCF}" type="presParOf" srcId="{D0A3D60F-5D2D-4C99-987C-EFF392C8A592}" destId="{C1378B90-AED9-40F5-8F00-64412E4AD6F6}" srcOrd="1" destOrd="0" presId="urn:microsoft.com/office/officeart/2009/layout/CircleArrowProcess"/>
    <dgm:cxn modelId="{4678A002-5BEC-40BB-9C78-5A2443486963}" type="presParOf" srcId="{D0A3D60F-5D2D-4C99-987C-EFF392C8A592}" destId="{1562F3C9-793D-41CA-AD5E-D0095E0E5F15}" srcOrd="2" destOrd="0" presId="urn:microsoft.com/office/officeart/2009/layout/CircleArrowProcess"/>
    <dgm:cxn modelId="{524C6C16-A3B2-4F1D-B5A9-1348AB210933}" type="presParOf" srcId="{1562F3C9-793D-41CA-AD5E-D0095E0E5F15}" destId="{894FB522-EE0F-48FC-9048-097CCA33148D}" srcOrd="0" destOrd="0" presId="urn:microsoft.com/office/officeart/2009/layout/CircleArrowProcess"/>
    <dgm:cxn modelId="{71A84076-55BB-4EAA-8CA2-D0EEAADC3FB6}" type="presParOf" srcId="{D0A3D60F-5D2D-4C99-987C-EFF392C8A592}" destId="{328B9D26-5507-4E20-96D8-F799B0A35045}" srcOrd="3" destOrd="0" presId="urn:microsoft.com/office/officeart/2009/layout/CircleArrowProcess"/>
    <dgm:cxn modelId="{FA9E40E0-AF41-47D1-B834-ACFE4336A607}" type="presParOf" srcId="{D0A3D60F-5D2D-4C99-987C-EFF392C8A592}" destId="{2EFF6260-212B-4D62-BFCB-E721CC3C3B5E}" srcOrd="4" destOrd="0" presId="urn:microsoft.com/office/officeart/2009/layout/CircleArrowProcess"/>
    <dgm:cxn modelId="{5B5EA265-640A-4359-A5DB-0A3133C19A8F}" type="presParOf" srcId="{2EFF6260-212B-4D62-BFCB-E721CC3C3B5E}" destId="{86BCF518-D9C6-47FB-87D0-45FCC407B17F}" srcOrd="0" destOrd="0" presId="urn:microsoft.com/office/officeart/2009/layout/CircleArrowProcess"/>
    <dgm:cxn modelId="{7FBA5497-57BE-4E9A-A234-588418D67514}" type="presParOf" srcId="{D0A3D60F-5D2D-4C99-987C-EFF392C8A592}" destId="{C810F921-CC0A-48B2-A550-91C4DFB6E93D}" srcOrd="5" destOrd="0" presId="urn:microsoft.com/office/officeart/2009/layout/CircleArrowProcess"/>
    <dgm:cxn modelId="{48747A62-A263-4F15-ACFE-2DB05098485E}" type="presParOf" srcId="{D0A3D60F-5D2D-4C99-987C-EFF392C8A592}" destId="{8A99E31C-4E50-42CA-8AA6-56CF4336F909}" srcOrd="6" destOrd="0" presId="urn:microsoft.com/office/officeart/2009/layout/CircleArrowProcess"/>
    <dgm:cxn modelId="{3A2DCA72-337E-449A-B789-384E3606776E}" type="presParOf" srcId="{8A99E31C-4E50-42CA-8AA6-56CF4336F909}" destId="{DC2F6AE7-7870-471F-BF68-9D926441E4F5}" srcOrd="0" destOrd="0" presId="urn:microsoft.com/office/officeart/2009/layout/CircleArrowProcess"/>
    <dgm:cxn modelId="{C6BC4037-7B15-47F2-BC20-F67473B4ED71}" type="presParOf" srcId="{D0A3D60F-5D2D-4C99-987C-EFF392C8A592}" destId="{D060B41B-C438-4D90-9ED7-CDA76C35752F}" srcOrd="7" destOrd="0" presId="urn:microsoft.com/office/officeart/2009/layout/CircleArrowProcess"/>
    <dgm:cxn modelId="{9C14023F-D349-41F8-9D26-CF0546FB24DA}" type="presParOf" srcId="{D0A3D60F-5D2D-4C99-987C-EFF392C8A592}" destId="{36369035-3B2E-48D8-A9C1-DAE80587A5CB}" srcOrd="8" destOrd="0" presId="urn:microsoft.com/office/officeart/2009/layout/CircleArrowProcess"/>
    <dgm:cxn modelId="{645AFC34-75E4-4119-9490-8EB87F3F1265}" type="presParOf" srcId="{36369035-3B2E-48D8-A9C1-DAE80587A5CB}" destId="{B5821CA9-9200-4D17-8932-3D3D305BCE1B}" srcOrd="0" destOrd="0" presId="urn:microsoft.com/office/officeart/2009/layout/CircleArrowProcess"/>
    <dgm:cxn modelId="{E2A0F086-1DBA-4B86-A77D-0678067F8756}" type="presParOf" srcId="{D0A3D60F-5D2D-4C99-987C-EFF392C8A592}" destId="{077B5CA8-D154-49C0-927C-24B2A379670F}" srcOrd="9" destOrd="0" presId="urn:microsoft.com/office/officeart/2009/layout/CircleArrowProcess"/>
    <dgm:cxn modelId="{F57854AD-97DC-4067-95A2-B6584BFCDE12}" type="presParOf" srcId="{D0A3D60F-5D2D-4C99-987C-EFF392C8A592}" destId="{9458B977-DDD4-45EE-860B-8AAAA3360D6D}" srcOrd="10" destOrd="0" presId="urn:microsoft.com/office/officeart/2009/layout/CircleArrowProcess"/>
    <dgm:cxn modelId="{F867837B-C97D-474D-A315-8668FE1504EB}" type="presParOf" srcId="{9458B977-DDD4-45EE-860B-8AAAA3360D6D}" destId="{AA01F0AB-C629-49B7-9B24-E1182C5E7F70}" srcOrd="0" destOrd="0" presId="urn:microsoft.com/office/officeart/2009/layout/CircleArrowProcess"/>
    <dgm:cxn modelId="{9A4B2FEF-A173-4902-A701-A5C72B8B8448}" type="presParOf" srcId="{D0A3D60F-5D2D-4C99-987C-EFF392C8A592}" destId="{5D0015CE-9817-4130-9BC5-442EFD8001D3}" srcOrd="11" destOrd="0" presId="urn:microsoft.com/office/officeart/2009/layout/CircleArrow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5CF1C4B-21C3-4B5B-877A-9CD6ED71BDC0}" type="doc">
      <dgm:prSet loTypeId="urn:microsoft.com/office/officeart/2005/8/layout/hList1" loCatId="list" qsTypeId="urn:microsoft.com/office/officeart/2005/8/quickstyle/simple1" qsCatId="simple" csTypeId="urn:microsoft.com/office/officeart/2005/8/colors/accent3_1" csCatId="accent3" phldr="1"/>
      <dgm:spPr/>
      <dgm:t>
        <a:bodyPr/>
        <a:lstStyle/>
        <a:p>
          <a:endParaRPr lang="hr-HR"/>
        </a:p>
      </dgm:t>
    </dgm:pt>
    <dgm:pt modelId="{8A71AC2C-01FD-4CDF-8A8A-D9A26A9DAC57}">
      <dgm:prSet/>
      <dgm:spPr>
        <a:solidFill>
          <a:srgbClr val="FF0000"/>
        </a:solidFill>
      </dgm:spPr>
      <dgm:t>
        <a:bodyPr/>
        <a:lstStyle/>
        <a:p>
          <a:r>
            <a:rPr lang="hr-HR" b="1" i="1" dirty="0">
              <a:solidFill>
                <a:schemeClr val="bg1"/>
              </a:solidFill>
            </a:rPr>
            <a:t>Izravni krediti za posebne ciljne skupine</a:t>
          </a:r>
          <a:endParaRPr lang="hr-HR" b="1" dirty="0">
            <a:solidFill>
              <a:schemeClr val="bg1"/>
            </a:solidFill>
          </a:endParaRPr>
        </a:p>
      </dgm:t>
    </dgm:pt>
    <dgm:pt modelId="{1AFBCEE1-3B12-465F-8F54-521239889DC1}" type="parTrans" cxnId="{5CDE3127-D43D-4726-83A5-35F57D4F77CA}">
      <dgm:prSet/>
      <dgm:spPr/>
      <dgm:t>
        <a:bodyPr/>
        <a:lstStyle/>
        <a:p>
          <a:endParaRPr lang="hr-HR"/>
        </a:p>
      </dgm:t>
    </dgm:pt>
    <dgm:pt modelId="{1A8E4096-AFA3-4B62-91D1-7AFAE4241043}" type="sibTrans" cxnId="{5CDE3127-D43D-4726-83A5-35F57D4F77CA}">
      <dgm:prSet/>
      <dgm:spPr/>
      <dgm:t>
        <a:bodyPr/>
        <a:lstStyle/>
        <a:p>
          <a:endParaRPr lang="hr-HR"/>
        </a:p>
      </dgm:t>
    </dgm:pt>
    <dgm:pt modelId="{7CFB6DEB-611A-4F07-A0E2-B53F8630858F}">
      <dgm:prSet/>
      <dgm:spPr>
        <a:solidFill>
          <a:srgbClr val="FF0000"/>
        </a:solidFill>
      </dgm:spPr>
      <dgm:t>
        <a:bodyPr/>
        <a:lstStyle/>
        <a:p>
          <a:r>
            <a:rPr lang="hr-HR" b="1" i="1" dirty="0">
              <a:solidFill>
                <a:schemeClr val="bg1"/>
              </a:solidFill>
            </a:rPr>
            <a:t>Subvencije </a:t>
          </a:r>
          <a:r>
            <a:rPr lang="hr-HR" b="1" i="1" dirty="0" err="1">
              <a:solidFill>
                <a:schemeClr val="bg1"/>
              </a:solidFill>
            </a:rPr>
            <a:t>k.s</a:t>
          </a:r>
          <a:r>
            <a:rPr lang="hr-HR" b="1" i="1" dirty="0">
              <a:solidFill>
                <a:schemeClr val="bg1"/>
              </a:solidFill>
            </a:rPr>
            <a:t>. po programima HBOR-a </a:t>
          </a:r>
          <a:endParaRPr lang="hr-HR" b="1" dirty="0">
            <a:solidFill>
              <a:schemeClr val="bg1"/>
            </a:solidFill>
          </a:endParaRPr>
        </a:p>
      </dgm:t>
    </dgm:pt>
    <dgm:pt modelId="{03AEB5CD-869A-48A7-AEC9-9B41D31593E2}" type="parTrans" cxnId="{7FC09E35-BE08-40AA-AA70-FF212574AD16}">
      <dgm:prSet/>
      <dgm:spPr/>
      <dgm:t>
        <a:bodyPr/>
        <a:lstStyle/>
        <a:p>
          <a:endParaRPr lang="hr-HR"/>
        </a:p>
      </dgm:t>
    </dgm:pt>
    <dgm:pt modelId="{F09DF6B4-64A8-4120-8929-550A2F49B2A9}" type="sibTrans" cxnId="{7FC09E35-BE08-40AA-AA70-FF212574AD16}">
      <dgm:prSet/>
      <dgm:spPr/>
      <dgm:t>
        <a:bodyPr/>
        <a:lstStyle/>
        <a:p>
          <a:endParaRPr lang="hr-HR"/>
        </a:p>
      </dgm:t>
    </dgm:pt>
    <dgm:pt modelId="{0FD030F3-E691-4F78-9430-4F20C0CEC07A}">
      <dgm:prSet custT="1"/>
      <dgm:spPr/>
      <dgm:t>
        <a:bodyPr/>
        <a:lstStyle/>
        <a:p>
          <a:r>
            <a:rPr lang="hr-HR" sz="1400" i="1" dirty="0"/>
            <a:t>za SME</a:t>
          </a:r>
          <a:endParaRPr lang="hr-HR" sz="1400" dirty="0"/>
        </a:p>
      </dgm:t>
    </dgm:pt>
    <dgm:pt modelId="{D678B911-3DD0-4B7F-AC98-17EC3A7E82B3}" type="parTrans" cxnId="{E2DCB45B-BFC2-44F9-BEA8-6AB655783357}">
      <dgm:prSet/>
      <dgm:spPr/>
      <dgm:t>
        <a:bodyPr/>
        <a:lstStyle/>
        <a:p>
          <a:endParaRPr lang="hr-HR"/>
        </a:p>
      </dgm:t>
    </dgm:pt>
    <dgm:pt modelId="{C9302EBB-12FB-4B03-A2F2-297A998D3473}" type="sibTrans" cxnId="{E2DCB45B-BFC2-44F9-BEA8-6AB655783357}">
      <dgm:prSet/>
      <dgm:spPr/>
      <dgm:t>
        <a:bodyPr/>
        <a:lstStyle/>
        <a:p>
          <a:endParaRPr lang="hr-HR"/>
        </a:p>
      </dgm:t>
    </dgm:pt>
    <dgm:pt modelId="{71E36D94-E817-4C97-8BD5-718ABDDFA40E}">
      <dgm:prSet custT="1"/>
      <dgm:spPr/>
      <dgm:t>
        <a:bodyPr/>
        <a:lstStyle/>
        <a:p>
          <a:r>
            <a:rPr lang="hr-HR" sz="1400" i="1" dirty="0"/>
            <a:t>za MidCap &amp; </a:t>
          </a:r>
          <a:r>
            <a:rPr lang="hr-HR" sz="1400" i="1" dirty="0" err="1"/>
            <a:t>Large</a:t>
          </a:r>
          <a:endParaRPr lang="hr-HR" sz="1400" dirty="0"/>
        </a:p>
      </dgm:t>
    </dgm:pt>
    <dgm:pt modelId="{0752D406-4428-4813-BAD2-0C1CD33511FB}" type="parTrans" cxnId="{CF49F412-2EBF-4148-BF85-98B81F85E639}">
      <dgm:prSet/>
      <dgm:spPr/>
      <dgm:t>
        <a:bodyPr/>
        <a:lstStyle/>
        <a:p>
          <a:endParaRPr lang="hr-HR"/>
        </a:p>
      </dgm:t>
    </dgm:pt>
    <dgm:pt modelId="{C08E48B7-62A8-4541-B26A-1ED462BBC1C2}" type="sibTrans" cxnId="{CF49F412-2EBF-4148-BF85-98B81F85E639}">
      <dgm:prSet/>
      <dgm:spPr/>
      <dgm:t>
        <a:bodyPr/>
        <a:lstStyle/>
        <a:p>
          <a:endParaRPr lang="hr-HR"/>
        </a:p>
      </dgm:t>
    </dgm:pt>
    <dgm:pt modelId="{866891EC-7362-4554-B6DC-7E5A586071DD}">
      <dgm:prSet custT="1"/>
      <dgm:spPr/>
      <dgm:t>
        <a:bodyPr/>
        <a:lstStyle/>
        <a:p>
          <a:r>
            <a:rPr lang="hr-HR" sz="1400" i="1" dirty="0"/>
            <a:t>za subjekte javnog sektora</a:t>
          </a:r>
          <a:endParaRPr lang="hr-HR" sz="1400" dirty="0"/>
        </a:p>
      </dgm:t>
    </dgm:pt>
    <dgm:pt modelId="{4575C944-1630-44D9-A870-C5BC16C7E44B}" type="parTrans" cxnId="{84297831-38D0-47C5-A0F1-5676EDC294DC}">
      <dgm:prSet/>
      <dgm:spPr/>
      <dgm:t>
        <a:bodyPr/>
        <a:lstStyle/>
        <a:p>
          <a:endParaRPr lang="hr-HR"/>
        </a:p>
      </dgm:t>
    </dgm:pt>
    <dgm:pt modelId="{C14BB7F4-E9CA-47BD-85CE-A1217858751B}" type="sibTrans" cxnId="{84297831-38D0-47C5-A0F1-5676EDC294DC}">
      <dgm:prSet/>
      <dgm:spPr/>
      <dgm:t>
        <a:bodyPr/>
        <a:lstStyle/>
        <a:p>
          <a:endParaRPr lang="hr-HR"/>
        </a:p>
      </dgm:t>
    </dgm:pt>
    <dgm:pt modelId="{A45805C8-965C-4456-A8E3-1730FB8E0BDB}">
      <dgm:prSet/>
      <dgm:spPr>
        <a:solidFill>
          <a:srgbClr val="FF0000"/>
        </a:solidFill>
      </dgm:spPr>
      <dgm:t>
        <a:bodyPr/>
        <a:lstStyle/>
        <a:p>
          <a:r>
            <a:rPr lang="hr-HR" b="1" i="1" dirty="0">
              <a:solidFill>
                <a:schemeClr val="bg1"/>
              </a:solidFill>
            </a:rPr>
            <a:t>Umbrella jamstveni fond za investicije MidCap i </a:t>
          </a:r>
          <a:r>
            <a:rPr lang="hr-HR" b="1" i="1" dirty="0" err="1">
              <a:solidFill>
                <a:schemeClr val="bg1"/>
              </a:solidFill>
            </a:rPr>
            <a:t>large</a:t>
          </a:r>
          <a:r>
            <a:rPr lang="hr-HR" b="1" i="1" dirty="0">
              <a:solidFill>
                <a:schemeClr val="bg1"/>
              </a:solidFill>
            </a:rPr>
            <a:t> klijenata</a:t>
          </a:r>
          <a:endParaRPr lang="hr-HR" b="1" dirty="0">
            <a:solidFill>
              <a:schemeClr val="bg1"/>
            </a:solidFill>
          </a:endParaRPr>
        </a:p>
      </dgm:t>
    </dgm:pt>
    <dgm:pt modelId="{81CC1AE9-9618-4697-AE82-AB81276ADEEC}" type="parTrans" cxnId="{F214C8EB-34AB-469B-A7EC-5D4711A0E70D}">
      <dgm:prSet/>
      <dgm:spPr/>
      <dgm:t>
        <a:bodyPr/>
        <a:lstStyle/>
        <a:p>
          <a:endParaRPr lang="hr-HR"/>
        </a:p>
      </dgm:t>
    </dgm:pt>
    <dgm:pt modelId="{BE0CCC6D-04FD-490B-A205-BBC812B6FDC8}" type="sibTrans" cxnId="{F214C8EB-34AB-469B-A7EC-5D4711A0E70D}">
      <dgm:prSet/>
      <dgm:spPr/>
      <dgm:t>
        <a:bodyPr/>
        <a:lstStyle/>
        <a:p>
          <a:endParaRPr lang="hr-HR"/>
        </a:p>
      </dgm:t>
    </dgm:pt>
    <dgm:pt modelId="{4D1FF81C-D8AE-407C-8D85-1E3BEC7425FE}">
      <dgm:prSet/>
      <dgm:spPr>
        <a:solidFill>
          <a:srgbClr val="FF0000"/>
        </a:solidFill>
      </dgm:spPr>
      <dgm:t>
        <a:bodyPr/>
        <a:lstStyle/>
        <a:p>
          <a:r>
            <a:rPr lang="hr-HR" b="1" i="1" dirty="0">
              <a:solidFill>
                <a:schemeClr val="bg1"/>
              </a:solidFill>
            </a:rPr>
            <a:t>Equity ulaganja</a:t>
          </a:r>
          <a:endParaRPr lang="hr-HR" b="1" dirty="0">
            <a:solidFill>
              <a:schemeClr val="bg1"/>
            </a:solidFill>
          </a:endParaRPr>
        </a:p>
      </dgm:t>
    </dgm:pt>
    <dgm:pt modelId="{CAB8DF6A-8C03-44ED-BFE1-E219E6FDAA0E}" type="parTrans" cxnId="{998C0F59-606B-4884-8A32-1428EF78B3EE}">
      <dgm:prSet/>
      <dgm:spPr/>
      <dgm:t>
        <a:bodyPr/>
        <a:lstStyle/>
        <a:p>
          <a:endParaRPr lang="hr-HR"/>
        </a:p>
      </dgm:t>
    </dgm:pt>
    <dgm:pt modelId="{9E739E70-CA99-41C6-9831-8E9DEEFA3DF0}" type="sibTrans" cxnId="{998C0F59-606B-4884-8A32-1428EF78B3EE}">
      <dgm:prSet/>
      <dgm:spPr/>
      <dgm:t>
        <a:bodyPr/>
        <a:lstStyle/>
        <a:p>
          <a:endParaRPr lang="hr-HR"/>
        </a:p>
      </dgm:t>
    </dgm:pt>
    <dgm:pt modelId="{A965AA3A-090E-4394-AF55-41F3E45E236D}">
      <dgm:prSet custT="1"/>
      <dgm:spPr/>
      <dgm:t>
        <a:bodyPr/>
        <a:lstStyle/>
        <a:p>
          <a:r>
            <a:rPr lang="hr-HR" sz="1400" dirty="0"/>
            <a:t>Izravni krediti za početnike, mlade, žene, slabije razvijena područja i RDI po uzoru na kredite za OBS ruralni razvoj</a:t>
          </a:r>
        </a:p>
      </dgm:t>
    </dgm:pt>
    <dgm:pt modelId="{34920C6F-069F-42A6-A08E-33681871270E}" type="parTrans" cxnId="{6E179807-3654-4148-9082-D6ECBBEAF5C0}">
      <dgm:prSet/>
      <dgm:spPr/>
      <dgm:t>
        <a:bodyPr/>
        <a:lstStyle/>
        <a:p>
          <a:endParaRPr lang="hr-HR"/>
        </a:p>
      </dgm:t>
    </dgm:pt>
    <dgm:pt modelId="{B4C4D6FB-3678-4B3C-9E54-4C73E3A6DD90}" type="sibTrans" cxnId="{6E179807-3654-4148-9082-D6ECBBEAF5C0}">
      <dgm:prSet/>
      <dgm:spPr/>
      <dgm:t>
        <a:bodyPr/>
        <a:lstStyle/>
        <a:p>
          <a:endParaRPr lang="hr-HR"/>
        </a:p>
      </dgm:t>
    </dgm:pt>
    <dgm:pt modelId="{B7A5AE81-7A0A-4574-888E-9F48FDB4FF2A}">
      <dgm:prSet custT="1"/>
      <dgm:spPr/>
      <dgm:t>
        <a:bodyPr/>
        <a:lstStyle/>
        <a:p>
          <a:r>
            <a:rPr lang="hr-HR" sz="1400" dirty="0"/>
            <a:t>Nova jamstvena shema za investicije </a:t>
          </a:r>
          <a:r>
            <a:rPr lang="hr-HR" sz="1400" dirty="0" err="1"/>
            <a:t>midcap</a:t>
          </a:r>
          <a:r>
            <a:rPr lang="hr-HR" sz="1400" dirty="0"/>
            <a:t> i velikih poduzeća </a:t>
          </a:r>
        </a:p>
      </dgm:t>
    </dgm:pt>
    <dgm:pt modelId="{E1F6DFF2-3BF7-489F-8C59-6B8DED1F5481}" type="parTrans" cxnId="{B2A49EAE-58F7-4EBF-B3D5-C8F798BCE8D1}">
      <dgm:prSet/>
      <dgm:spPr/>
      <dgm:t>
        <a:bodyPr/>
        <a:lstStyle/>
        <a:p>
          <a:endParaRPr lang="hr-HR"/>
        </a:p>
      </dgm:t>
    </dgm:pt>
    <dgm:pt modelId="{109E5430-AE8E-4D94-9C18-1F6712474B82}" type="sibTrans" cxnId="{B2A49EAE-58F7-4EBF-B3D5-C8F798BCE8D1}">
      <dgm:prSet/>
      <dgm:spPr/>
      <dgm:t>
        <a:bodyPr/>
        <a:lstStyle/>
        <a:p>
          <a:endParaRPr lang="hr-HR"/>
        </a:p>
      </dgm:t>
    </dgm:pt>
    <dgm:pt modelId="{CE56F9CE-31B8-45BB-81A3-F3381EA9CA46}">
      <dgm:prSet custT="1"/>
      <dgm:spPr/>
      <dgm:t>
        <a:bodyPr/>
        <a:lstStyle/>
        <a:p>
          <a:r>
            <a:rPr lang="hr-HR" sz="1400" dirty="0"/>
            <a:t>Jamstva za kredite HBOR-a i poslovnih banaka</a:t>
          </a:r>
        </a:p>
      </dgm:t>
    </dgm:pt>
    <dgm:pt modelId="{9C789C45-F4E5-4DB2-9CBA-74719C390BD6}" type="parTrans" cxnId="{55D20396-3444-441E-9436-86DF5715E18D}">
      <dgm:prSet/>
      <dgm:spPr/>
      <dgm:t>
        <a:bodyPr/>
        <a:lstStyle/>
        <a:p>
          <a:endParaRPr lang="hr-HR"/>
        </a:p>
      </dgm:t>
    </dgm:pt>
    <dgm:pt modelId="{74F89AE1-7A5F-4C84-97CD-375B37E5A1E4}" type="sibTrans" cxnId="{55D20396-3444-441E-9436-86DF5715E18D}">
      <dgm:prSet/>
      <dgm:spPr/>
      <dgm:t>
        <a:bodyPr/>
        <a:lstStyle/>
        <a:p>
          <a:endParaRPr lang="hr-HR"/>
        </a:p>
      </dgm:t>
    </dgm:pt>
    <dgm:pt modelId="{EC841429-CF64-472B-9F90-6E55CB311256}">
      <dgm:prSet custT="1"/>
      <dgm:spPr/>
      <dgm:t>
        <a:bodyPr/>
        <a:lstStyle/>
        <a:p>
          <a:r>
            <a:rPr lang="hr-HR" sz="1400" dirty="0"/>
            <a:t>Dodatna sredstva za ulaganje u postojeće ili nove equity fondove</a:t>
          </a:r>
        </a:p>
      </dgm:t>
    </dgm:pt>
    <dgm:pt modelId="{6F34952E-BC1B-44B3-BFCB-88D044B67A29}" type="parTrans" cxnId="{EF75912F-3DBD-40C9-A926-9F83CEE18468}">
      <dgm:prSet/>
      <dgm:spPr/>
      <dgm:t>
        <a:bodyPr/>
        <a:lstStyle/>
        <a:p>
          <a:endParaRPr lang="hr-HR"/>
        </a:p>
      </dgm:t>
    </dgm:pt>
    <dgm:pt modelId="{38C46B6F-655A-4140-8E89-BCA5DF05BB84}" type="sibTrans" cxnId="{EF75912F-3DBD-40C9-A926-9F83CEE18468}">
      <dgm:prSet/>
      <dgm:spPr/>
      <dgm:t>
        <a:bodyPr/>
        <a:lstStyle/>
        <a:p>
          <a:endParaRPr lang="hr-HR"/>
        </a:p>
      </dgm:t>
    </dgm:pt>
    <dgm:pt modelId="{06141DDC-6F23-41E1-85DD-4E94CEF0FE0C}">
      <dgm:prSet custT="1"/>
      <dgm:spPr/>
      <dgm:t>
        <a:bodyPr/>
        <a:lstStyle/>
        <a:p>
          <a:r>
            <a:rPr lang="hr-HR" sz="1400" dirty="0"/>
            <a:t>Niže kamatne stope</a:t>
          </a:r>
        </a:p>
      </dgm:t>
    </dgm:pt>
    <dgm:pt modelId="{673B046B-B249-46EE-8253-22E76FC18B25}" type="parTrans" cxnId="{9346E4FE-7641-436F-A19F-0A68B145F3F9}">
      <dgm:prSet/>
      <dgm:spPr/>
      <dgm:t>
        <a:bodyPr/>
        <a:lstStyle/>
        <a:p>
          <a:endParaRPr lang="hr-HR"/>
        </a:p>
      </dgm:t>
    </dgm:pt>
    <dgm:pt modelId="{07761FD0-E71B-48DB-A488-979BC68BBE48}" type="sibTrans" cxnId="{9346E4FE-7641-436F-A19F-0A68B145F3F9}">
      <dgm:prSet/>
      <dgm:spPr/>
      <dgm:t>
        <a:bodyPr/>
        <a:lstStyle/>
        <a:p>
          <a:endParaRPr lang="hr-HR"/>
        </a:p>
      </dgm:t>
    </dgm:pt>
    <dgm:pt modelId="{6ABBDE83-873F-4147-9B88-7831CEA98583}">
      <dgm:prSet custT="1"/>
      <dgm:spPr/>
      <dgm:t>
        <a:bodyPr/>
        <a:lstStyle/>
        <a:p>
          <a:r>
            <a:rPr lang="hr-HR" sz="1400" dirty="0"/>
            <a:t>Niža </a:t>
          </a:r>
          <a:r>
            <a:rPr lang="hr-HR" sz="1400" dirty="0" err="1"/>
            <a:t>kolateralizacija</a:t>
          </a:r>
          <a:endParaRPr lang="hr-HR" sz="1400" dirty="0"/>
        </a:p>
      </dgm:t>
    </dgm:pt>
    <dgm:pt modelId="{05ED73A6-B90F-4056-B8A7-F00629FE1118}" type="parTrans" cxnId="{5F4C1447-F63A-4ED4-A596-86216E90E9BF}">
      <dgm:prSet/>
      <dgm:spPr/>
      <dgm:t>
        <a:bodyPr/>
        <a:lstStyle/>
        <a:p>
          <a:endParaRPr lang="hr-HR"/>
        </a:p>
      </dgm:t>
    </dgm:pt>
    <dgm:pt modelId="{86BCA780-27F6-4766-BF8B-CB537A6FBA62}" type="sibTrans" cxnId="{5F4C1447-F63A-4ED4-A596-86216E90E9BF}">
      <dgm:prSet/>
      <dgm:spPr/>
      <dgm:t>
        <a:bodyPr/>
        <a:lstStyle/>
        <a:p>
          <a:endParaRPr lang="hr-HR"/>
        </a:p>
      </dgm:t>
    </dgm:pt>
    <dgm:pt modelId="{066B50C1-996E-44E1-B8FD-94560FFFCC85}">
      <dgm:prSet custT="1"/>
      <dgm:spPr/>
      <dgm:t>
        <a:bodyPr/>
        <a:lstStyle/>
        <a:p>
          <a:r>
            <a:rPr lang="hr-HR" sz="1400" dirty="0"/>
            <a:t>NOVI MODEL U PRISTUPU ODOBRENJA SUBVENCIJA</a:t>
          </a:r>
        </a:p>
      </dgm:t>
    </dgm:pt>
    <dgm:pt modelId="{084FC29F-E6D3-4C2D-88F8-FE89369F5667}" type="parTrans" cxnId="{85E61BD5-85B3-4725-ACA7-4F601E76C418}">
      <dgm:prSet/>
      <dgm:spPr/>
      <dgm:t>
        <a:bodyPr/>
        <a:lstStyle/>
        <a:p>
          <a:endParaRPr lang="hr-HR"/>
        </a:p>
      </dgm:t>
    </dgm:pt>
    <dgm:pt modelId="{BDD5F242-A8AA-4385-B67E-1FB6571DBFD5}" type="sibTrans" cxnId="{85E61BD5-85B3-4725-ACA7-4F601E76C418}">
      <dgm:prSet/>
      <dgm:spPr/>
      <dgm:t>
        <a:bodyPr/>
        <a:lstStyle/>
        <a:p>
          <a:endParaRPr lang="hr-HR"/>
        </a:p>
      </dgm:t>
    </dgm:pt>
    <dgm:pt modelId="{88C67868-2EAE-4766-963F-9D20AD72D61D}" type="pres">
      <dgm:prSet presAssocID="{D5CF1C4B-21C3-4B5B-877A-9CD6ED71BDC0}" presName="Name0" presStyleCnt="0">
        <dgm:presLayoutVars>
          <dgm:dir/>
          <dgm:animLvl val="lvl"/>
          <dgm:resizeHandles val="exact"/>
        </dgm:presLayoutVars>
      </dgm:prSet>
      <dgm:spPr/>
    </dgm:pt>
    <dgm:pt modelId="{0B7C602E-35C2-471D-8D66-37249258899F}" type="pres">
      <dgm:prSet presAssocID="{8A71AC2C-01FD-4CDF-8A8A-D9A26A9DAC57}" presName="composite" presStyleCnt="0"/>
      <dgm:spPr/>
    </dgm:pt>
    <dgm:pt modelId="{8D29D556-B6F5-44A3-AD05-521BD063DD55}" type="pres">
      <dgm:prSet presAssocID="{8A71AC2C-01FD-4CDF-8A8A-D9A26A9DAC57}" presName="parTx" presStyleLbl="alignNode1" presStyleIdx="0" presStyleCnt="4">
        <dgm:presLayoutVars>
          <dgm:chMax val="0"/>
          <dgm:chPref val="0"/>
          <dgm:bulletEnabled val="1"/>
        </dgm:presLayoutVars>
      </dgm:prSet>
      <dgm:spPr/>
    </dgm:pt>
    <dgm:pt modelId="{00EE8BF0-9D2F-4589-B44E-5DB35D7C7CC6}" type="pres">
      <dgm:prSet presAssocID="{8A71AC2C-01FD-4CDF-8A8A-D9A26A9DAC57}" presName="desTx" presStyleLbl="alignAccFollowNode1" presStyleIdx="0" presStyleCnt="4">
        <dgm:presLayoutVars>
          <dgm:bulletEnabled val="1"/>
        </dgm:presLayoutVars>
      </dgm:prSet>
      <dgm:spPr/>
    </dgm:pt>
    <dgm:pt modelId="{89F0821B-9307-4F28-9A49-047DC96092C5}" type="pres">
      <dgm:prSet presAssocID="{1A8E4096-AFA3-4B62-91D1-7AFAE4241043}" presName="space" presStyleCnt="0"/>
      <dgm:spPr/>
    </dgm:pt>
    <dgm:pt modelId="{B5C0FDD1-A238-4038-A041-7874BC7BE3B0}" type="pres">
      <dgm:prSet presAssocID="{7CFB6DEB-611A-4F07-A0E2-B53F8630858F}" presName="composite" presStyleCnt="0"/>
      <dgm:spPr/>
    </dgm:pt>
    <dgm:pt modelId="{65A4E8C9-E904-4CF1-A6DB-B65FB2A57285}" type="pres">
      <dgm:prSet presAssocID="{7CFB6DEB-611A-4F07-A0E2-B53F8630858F}" presName="parTx" presStyleLbl="alignNode1" presStyleIdx="1" presStyleCnt="4">
        <dgm:presLayoutVars>
          <dgm:chMax val="0"/>
          <dgm:chPref val="0"/>
          <dgm:bulletEnabled val="1"/>
        </dgm:presLayoutVars>
      </dgm:prSet>
      <dgm:spPr/>
    </dgm:pt>
    <dgm:pt modelId="{82DB6B58-7AC4-4881-9E0B-2E4D99A44C73}" type="pres">
      <dgm:prSet presAssocID="{7CFB6DEB-611A-4F07-A0E2-B53F8630858F}" presName="desTx" presStyleLbl="alignAccFollowNode1" presStyleIdx="1" presStyleCnt="4">
        <dgm:presLayoutVars>
          <dgm:bulletEnabled val="1"/>
        </dgm:presLayoutVars>
      </dgm:prSet>
      <dgm:spPr/>
    </dgm:pt>
    <dgm:pt modelId="{89B80AD6-14BC-4C9C-8347-CBA831C670DB}" type="pres">
      <dgm:prSet presAssocID="{F09DF6B4-64A8-4120-8929-550A2F49B2A9}" presName="space" presStyleCnt="0"/>
      <dgm:spPr/>
    </dgm:pt>
    <dgm:pt modelId="{119707B1-BF0B-4436-BE1C-C753DE67B48F}" type="pres">
      <dgm:prSet presAssocID="{A45805C8-965C-4456-A8E3-1730FB8E0BDB}" presName="composite" presStyleCnt="0"/>
      <dgm:spPr/>
    </dgm:pt>
    <dgm:pt modelId="{C0311C0F-50D5-4A04-9475-55A5187EAA4B}" type="pres">
      <dgm:prSet presAssocID="{A45805C8-965C-4456-A8E3-1730FB8E0BDB}" presName="parTx" presStyleLbl="alignNode1" presStyleIdx="2" presStyleCnt="4">
        <dgm:presLayoutVars>
          <dgm:chMax val="0"/>
          <dgm:chPref val="0"/>
          <dgm:bulletEnabled val="1"/>
        </dgm:presLayoutVars>
      </dgm:prSet>
      <dgm:spPr/>
    </dgm:pt>
    <dgm:pt modelId="{2FF43FBC-AD31-42F7-AC54-E755E9D9B397}" type="pres">
      <dgm:prSet presAssocID="{A45805C8-965C-4456-A8E3-1730FB8E0BDB}" presName="desTx" presStyleLbl="alignAccFollowNode1" presStyleIdx="2" presStyleCnt="4">
        <dgm:presLayoutVars>
          <dgm:bulletEnabled val="1"/>
        </dgm:presLayoutVars>
      </dgm:prSet>
      <dgm:spPr/>
    </dgm:pt>
    <dgm:pt modelId="{F032DDC3-938C-40A0-9845-90D061F001D2}" type="pres">
      <dgm:prSet presAssocID="{BE0CCC6D-04FD-490B-A205-BBC812B6FDC8}" presName="space" presStyleCnt="0"/>
      <dgm:spPr/>
    </dgm:pt>
    <dgm:pt modelId="{9B53FB75-0A73-4B40-8118-0F6095FD4B8D}" type="pres">
      <dgm:prSet presAssocID="{4D1FF81C-D8AE-407C-8D85-1E3BEC7425FE}" presName="composite" presStyleCnt="0"/>
      <dgm:spPr/>
    </dgm:pt>
    <dgm:pt modelId="{C26932A3-C136-4883-99C9-1F16736AECF8}" type="pres">
      <dgm:prSet presAssocID="{4D1FF81C-D8AE-407C-8D85-1E3BEC7425FE}" presName="parTx" presStyleLbl="alignNode1" presStyleIdx="3" presStyleCnt="4">
        <dgm:presLayoutVars>
          <dgm:chMax val="0"/>
          <dgm:chPref val="0"/>
          <dgm:bulletEnabled val="1"/>
        </dgm:presLayoutVars>
      </dgm:prSet>
      <dgm:spPr/>
    </dgm:pt>
    <dgm:pt modelId="{58D96091-DC67-4BCF-AC0E-F016AA40EF0E}" type="pres">
      <dgm:prSet presAssocID="{4D1FF81C-D8AE-407C-8D85-1E3BEC7425FE}" presName="desTx" presStyleLbl="alignAccFollowNode1" presStyleIdx="3" presStyleCnt="4">
        <dgm:presLayoutVars>
          <dgm:bulletEnabled val="1"/>
        </dgm:presLayoutVars>
      </dgm:prSet>
      <dgm:spPr/>
    </dgm:pt>
  </dgm:ptLst>
  <dgm:cxnLst>
    <dgm:cxn modelId="{6E179807-3654-4148-9082-D6ECBBEAF5C0}" srcId="{8A71AC2C-01FD-4CDF-8A8A-D9A26A9DAC57}" destId="{A965AA3A-090E-4394-AF55-41F3E45E236D}" srcOrd="0" destOrd="0" parTransId="{34920C6F-069F-42A6-A08E-33681871270E}" sibTransId="{B4C4D6FB-3678-4B3C-9E54-4C73E3A6DD90}"/>
    <dgm:cxn modelId="{2943EF0F-1EC8-438A-87C2-6CE8536210A6}" type="presOf" srcId="{06141DDC-6F23-41E1-85DD-4E94CEF0FE0C}" destId="{00EE8BF0-9D2F-4589-B44E-5DB35D7C7CC6}" srcOrd="0" destOrd="1" presId="urn:microsoft.com/office/officeart/2005/8/layout/hList1"/>
    <dgm:cxn modelId="{BDD32F10-8768-40EB-B93B-57DC520508C9}" type="presOf" srcId="{066B50C1-996E-44E1-B8FD-94560FFFCC85}" destId="{82DB6B58-7AC4-4881-9E0B-2E4D99A44C73}" srcOrd="0" destOrd="3" presId="urn:microsoft.com/office/officeart/2005/8/layout/hList1"/>
    <dgm:cxn modelId="{CF49F412-2EBF-4148-BF85-98B81F85E639}" srcId="{7CFB6DEB-611A-4F07-A0E2-B53F8630858F}" destId="{71E36D94-E817-4C97-8BD5-718ABDDFA40E}" srcOrd="1" destOrd="0" parTransId="{0752D406-4428-4813-BAD2-0C1CD33511FB}" sibTransId="{C08E48B7-62A8-4541-B26A-1ED462BBC1C2}"/>
    <dgm:cxn modelId="{E54A0916-5FB8-4BE4-99F0-F8C28A418010}" type="presOf" srcId="{4D1FF81C-D8AE-407C-8D85-1E3BEC7425FE}" destId="{C26932A3-C136-4883-99C9-1F16736AECF8}" srcOrd="0" destOrd="0" presId="urn:microsoft.com/office/officeart/2005/8/layout/hList1"/>
    <dgm:cxn modelId="{2B7C8423-72CC-42C6-A5D1-6DF53BE345FA}" type="presOf" srcId="{B7A5AE81-7A0A-4574-888E-9F48FDB4FF2A}" destId="{2FF43FBC-AD31-42F7-AC54-E755E9D9B397}" srcOrd="0" destOrd="0" presId="urn:microsoft.com/office/officeart/2005/8/layout/hList1"/>
    <dgm:cxn modelId="{5CDE3127-D43D-4726-83A5-35F57D4F77CA}" srcId="{D5CF1C4B-21C3-4B5B-877A-9CD6ED71BDC0}" destId="{8A71AC2C-01FD-4CDF-8A8A-D9A26A9DAC57}" srcOrd="0" destOrd="0" parTransId="{1AFBCEE1-3B12-465F-8F54-521239889DC1}" sibTransId="{1A8E4096-AFA3-4B62-91D1-7AFAE4241043}"/>
    <dgm:cxn modelId="{5A25E32A-DEED-4B30-B920-7CECA27665F0}" type="presOf" srcId="{CE56F9CE-31B8-45BB-81A3-F3381EA9CA46}" destId="{2FF43FBC-AD31-42F7-AC54-E755E9D9B397}" srcOrd="0" destOrd="1" presId="urn:microsoft.com/office/officeart/2005/8/layout/hList1"/>
    <dgm:cxn modelId="{EF75912F-3DBD-40C9-A926-9F83CEE18468}" srcId="{4D1FF81C-D8AE-407C-8D85-1E3BEC7425FE}" destId="{EC841429-CF64-472B-9F90-6E55CB311256}" srcOrd="0" destOrd="0" parTransId="{6F34952E-BC1B-44B3-BFCB-88D044B67A29}" sibTransId="{38C46B6F-655A-4140-8E89-BCA5DF05BB84}"/>
    <dgm:cxn modelId="{84297831-38D0-47C5-A0F1-5676EDC294DC}" srcId="{7CFB6DEB-611A-4F07-A0E2-B53F8630858F}" destId="{866891EC-7362-4554-B6DC-7E5A586071DD}" srcOrd="2" destOrd="0" parTransId="{4575C944-1630-44D9-A870-C5BC16C7E44B}" sibTransId="{C14BB7F4-E9CA-47BD-85CE-A1217858751B}"/>
    <dgm:cxn modelId="{7FC09E35-BE08-40AA-AA70-FF212574AD16}" srcId="{D5CF1C4B-21C3-4B5B-877A-9CD6ED71BDC0}" destId="{7CFB6DEB-611A-4F07-A0E2-B53F8630858F}" srcOrd="1" destOrd="0" parTransId="{03AEB5CD-869A-48A7-AEC9-9B41D31593E2}" sibTransId="{F09DF6B4-64A8-4120-8929-550A2F49B2A9}"/>
    <dgm:cxn modelId="{E2DCB45B-BFC2-44F9-BEA8-6AB655783357}" srcId="{7CFB6DEB-611A-4F07-A0E2-B53F8630858F}" destId="{0FD030F3-E691-4F78-9430-4F20C0CEC07A}" srcOrd="0" destOrd="0" parTransId="{D678B911-3DD0-4B7F-AC98-17EC3A7E82B3}" sibTransId="{C9302EBB-12FB-4B03-A2F2-297A998D3473}"/>
    <dgm:cxn modelId="{CE0C2342-CC33-4588-8C95-CCCE54A401C6}" type="presOf" srcId="{D5CF1C4B-21C3-4B5B-877A-9CD6ED71BDC0}" destId="{88C67868-2EAE-4766-963F-9D20AD72D61D}" srcOrd="0" destOrd="0" presId="urn:microsoft.com/office/officeart/2005/8/layout/hList1"/>
    <dgm:cxn modelId="{3F9BC764-34CF-4A29-8D99-981E7208CCCC}" type="presOf" srcId="{866891EC-7362-4554-B6DC-7E5A586071DD}" destId="{82DB6B58-7AC4-4881-9E0B-2E4D99A44C73}" srcOrd="0" destOrd="2" presId="urn:microsoft.com/office/officeart/2005/8/layout/hList1"/>
    <dgm:cxn modelId="{5F4C1447-F63A-4ED4-A596-86216E90E9BF}" srcId="{8A71AC2C-01FD-4CDF-8A8A-D9A26A9DAC57}" destId="{6ABBDE83-873F-4147-9B88-7831CEA98583}" srcOrd="2" destOrd="0" parTransId="{05ED73A6-B90F-4056-B8A7-F00629FE1118}" sibTransId="{86BCA780-27F6-4766-BF8B-CB537A6FBA62}"/>
    <dgm:cxn modelId="{B90D116B-4FC4-4A02-AAD8-48AA6827B22A}" type="presOf" srcId="{EC841429-CF64-472B-9F90-6E55CB311256}" destId="{58D96091-DC67-4BCF-AC0E-F016AA40EF0E}" srcOrd="0" destOrd="0" presId="urn:microsoft.com/office/officeart/2005/8/layout/hList1"/>
    <dgm:cxn modelId="{02F99778-F647-4BC3-9497-826E3182BF02}" type="presOf" srcId="{7CFB6DEB-611A-4F07-A0E2-B53F8630858F}" destId="{65A4E8C9-E904-4CF1-A6DB-B65FB2A57285}" srcOrd="0" destOrd="0" presId="urn:microsoft.com/office/officeart/2005/8/layout/hList1"/>
    <dgm:cxn modelId="{998C0F59-606B-4884-8A32-1428EF78B3EE}" srcId="{D5CF1C4B-21C3-4B5B-877A-9CD6ED71BDC0}" destId="{4D1FF81C-D8AE-407C-8D85-1E3BEC7425FE}" srcOrd="3" destOrd="0" parTransId="{CAB8DF6A-8C03-44ED-BFE1-E219E6FDAA0E}" sibTransId="{9E739E70-CA99-41C6-9831-8E9DEEFA3DF0}"/>
    <dgm:cxn modelId="{FBD45988-6153-49EF-BFDA-61ACB78E58A4}" type="presOf" srcId="{0FD030F3-E691-4F78-9430-4F20C0CEC07A}" destId="{82DB6B58-7AC4-4881-9E0B-2E4D99A44C73}" srcOrd="0" destOrd="0" presId="urn:microsoft.com/office/officeart/2005/8/layout/hList1"/>
    <dgm:cxn modelId="{55D20396-3444-441E-9436-86DF5715E18D}" srcId="{A45805C8-965C-4456-A8E3-1730FB8E0BDB}" destId="{CE56F9CE-31B8-45BB-81A3-F3381EA9CA46}" srcOrd="1" destOrd="0" parTransId="{9C789C45-F4E5-4DB2-9CBA-74719C390BD6}" sibTransId="{74F89AE1-7A5F-4C84-97CD-375B37E5A1E4}"/>
    <dgm:cxn modelId="{B2A49EAE-58F7-4EBF-B3D5-C8F798BCE8D1}" srcId="{A45805C8-965C-4456-A8E3-1730FB8E0BDB}" destId="{B7A5AE81-7A0A-4574-888E-9F48FDB4FF2A}" srcOrd="0" destOrd="0" parTransId="{E1F6DFF2-3BF7-489F-8C59-6B8DED1F5481}" sibTransId="{109E5430-AE8E-4D94-9C18-1F6712474B82}"/>
    <dgm:cxn modelId="{E6986FB3-66C4-406F-896A-FAB448165693}" type="presOf" srcId="{A45805C8-965C-4456-A8E3-1730FB8E0BDB}" destId="{C0311C0F-50D5-4A04-9475-55A5187EAA4B}" srcOrd="0" destOrd="0" presId="urn:microsoft.com/office/officeart/2005/8/layout/hList1"/>
    <dgm:cxn modelId="{CAF15BC1-5E55-4138-B912-34F156D2E618}" type="presOf" srcId="{A965AA3A-090E-4394-AF55-41F3E45E236D}" destId="{00EE8BF0-9D2F-4589-B44E-5DB35D7C7CC6}" srcOrd="0" destOrd="0" presId="urn:microsoft.com/office/officeart/2005/8/layout/hList1"/>
    <dgm:cxn modelId="{CCFEB6D0-4901-4EC2-A001-1F613835D295}" type="presOf" srcId="{71E36D94-E817-4C97-8BD5-718ABDDFA40E}" destId="{82DB6B58-7AC4-4881-9E0B-2E4D99A44C73}" srcOrd="0" destOrd="1" presId="urn:microsoft.com/office/officeart/2005/8/layout/hList1"/>
    <dgm:cxn modelId="{85E61BD5-85B3-4725-ACA7-4F601E76C418}" srcId="{7CFB6DEB-611A-4F07-A0E2-B53F8630858F}" destId="{066B50C1-996E-44E1-B8FD-94560FFFCC85}" srcOrd="3" destOrd="0" parTransId="{084FC29F-E6D3-4C2D-88F8-FE89369F5667}" sibTransId="{BDD5F242-A8AA-4385-B67E-1FB6571DBFD5}"/>
    <dgm:cxn modelId="{F214C8EB-34AB-469B-A7EC-5D4711A0E70D}" srcId="{D5CF1C4B-21C3-4B5B-877A-9CD6ED71BDC0}" destId="{A45805C8-965C-4456-A8E3-1730FB8E0BDB}" srcOrd="2" destOrd="0" parTransId="{81CC1AE9-9618-4697-AE82-AB81276ADEEC}" sibTransId="{BE0CCC6D-04FD-490B-A205-BBC812B6FDC8}"/>
    <dgm:cxn modelId="{80D3B4F3-F02C-43DB-A7E2-D6B911274B1D}" type="presOf" srcId="{8A71AC2C-01FD-4CDF-8A8A-D9A26A9DAC57}" destId="{8D29D556-B6F5-44A3-AD05-521BD063DD55}" srcOrd="0" destOrd="0" presId="urn:microsoft.com/office/officeart/2005/8/layout/hList1"/>
    <dgm:cxn modelId="{9346E4FE-7641-436F-A19F-0A68B145F3F9}" srcId="{8A71AC2C-01FD-4CDF-8A8A-D9A26A9DAC57}" destId="{06141DDC-6F23-41E1-85DD-4E94CEF0FE0C}" srcOrd="1" destOrd="0" parTransId="{673B046B-B249-46EE-8253-22E76FC18B25}" sibTransId="{07761FD0-E71B-48DB-A488-979BC68BBE48}"/>
    <dgm:cxn modelId="{011098FF-5F55-4DDD-98A0-848181021F7D}" type="presOf" srcId="{6ABBDE83-873F-4147-9B88-7831CEA98583}" destId="{00EE8BF0-9D2F-4589-B44E-5DB35D7C7CC6}" srcOrd="0" destOrd="2" presId="urn:microsoft.com/office/officeart/2005/8/layout/hList1"/>
    <dgm:cxn modelId="{E2A65846-E4C2-4D4B-9C92-FF66591291EE}" type="presParOf" srcId="{88C67868-2EAE-4766-963F-9D20AD72D61D}" destId="{0B7C602E-35C2-471D-8D66-37249258899F}" srcOrd="0" destOrd="0" presId="urn:microsoft.com/office/officeart/2005/8/layout/hList1"/>
    <dgm:cxn modelId="{317DEFB5-1EE2-43BC-AE86-0340687E82FE}" type="presParOf" srcId="{0B7C602E-35C2-471D-8D66-37249258899F}" destId="{8D29D556-B6F5-44A3-AD05-521BD063DD55}" srcOrd="0" destOrd="0" presId="urn:microsoft.com/office/officeart/2005/8/layout/hList1"/>
    <dgm:cxn modelId="{2F8A335A-DAEF-4D54-964C-E255BF0361DA}" type="presParOf" srcId="{0B7C602E-35C2-471D-8D66-37249258899F}" destId="{00EE8BF0-9D2F-4589-B44E-5DB35D7C7CC6}" srcOrd="1" destOrd="0" presId="urn:microsoft.com/office/officeart/2005/8/layout/hList1"/>
    <dgm:cxn modelId="{778BDBCD-A55F-4741-A0EE-11661890F34A}" type="presParOf" srcId="{88C67868-2EAE-4766-963F-9D20AD72D61D}" destId="{89F0821B-9307-4F28-9A49-047DC96092C5}" srcOrd="1" destOrd="0" presId="urn:microsoft.com/office/officeart/2005/8/layout/hList1"/>
    <dgm:cxn modelId="{88757663-838A-42C8-BEF2-BC599269EEAC}" type="presParOf" srcId="{88C67868-2EAE-4766-963F-9D20AD72D61D}" destId="{B5C0FDD1-A238-4038-A041-7874BC7BE3B0}" srcOrd="2" destOrd="0" presId="urn:microsoft.com/office/officeart/2005/8/layout/hList1"/>
    <dgm:cxn modelId="{D001E2E3-4CE1-46E7-B45D-3DD47B31BDD0}" type="presParOf" srcId="{B5C0FDD1-A238-4038-A041-7874BC7BE3B0}" destId="{65A4E8C9-E904-4CF1-A6DB-B65FB2A57285}" srcOrd="0" destOrd="0" presId="urn:microsoft.com/office/officeart/2005/8/layout/hList1"/>
    <dgm:cxn modelId="{C1B3D1AD-58B4-467F-B910-876ECAE66CB5}" type="presParOf" srcId="{B5C0FDD1-A238-4038-A041-7874BC7BE3B0}" destId="{82DB6B58-7AC4-4881-9E0B-2E4D99A44C73}" srcOrd="1" destOrd="0" presId="urn:microsoft.com/office/officeart/2005/8/layout/hList1"/>
    <dgm:cxn modelId="{F3F6A66D-C983-4825-AE95-83FFBECD146C}" type="presParOf" srcId="{88C67868-2EAE-4766-963F-9D20AD72D61D}" destId="{89B80AD6-14BC-4C9C-8347-CBA831C670DB}" srcOrd="3" destOrd="0" presId="urn:microsoft.com/office/officeart/2005/8/layout/hList1"/>
    <dgm:cxn modelId="{550B6B4B-3D20-4CBF-8A22-A0B04EFA7652}" type="presParOf" srcId="{88C67868-2EAE-4766-963F-9D20AD72D61D}" destId="{119707B1-BF0B-4436-BE1C-C753DE67B48F}" srcOrd="4" destOrd="0" presId="urn:microsoft.com/office/officeart/2005/8/layout/hList1"/>
    <dgm:cxn modelId="{5F2C25EC-977C-4668-9D4E-28EEB0F992D0}" type="presParOf" srcId="{119707B1-BF0B-4436-BE1C-C753DE67B48F}" destId="{C0311C0F-50D5-4A04-9475-55A5187EAA4B}" srcOrd="0" destOrd="0" presId="urn:microsoft.com/office/officeart/2005/8/layout/hList1"/>
    <dgm:cxn modelId="{54972379-C085-4B3B-8A08-520355A067B3}" type="presParOf" srcId="{119707B1-BF0B-4436-BE1C-C753DE67B48F}" destId="{2FF43FBC-AD31-42F7-AC54-E755E9D9B397}" srcOrd="1" destOrd="0" presId="urn:microsoft.com/office/officeart/2005/8/layout/hList1"/>
    <dgm:cxn modelId="{55752444-CC12-4A60-8E03-45A20C8D04A5}" type="presParOf" srcId="{88C67868-2EAE-4766-963F-9D20AD72D61D}" destId="{F032DDC3-938C-40A0-9845-90D061F001D2}" srcOrd="5" destOrd="0" presId="urn:microsoft.com/office/officeart/2005/8/layout/hList1"/>
    <dgm:cxn modelId="{ABD37F3B-46FE-4D45-B1EC-AB18782D39D3}" type="presParOf" srcId="{88C67868-2EAE-4766-963F-9D20AD72D61D}" destId="{9B53FB75-0A73-4B40-8118-0F6095FD4B8D}" srcOrd="6" destOrd="0" presId="urn:microsoft.com/office/officeart/2005/8/layout/hList1"/>
    <dgm:cxn modelId="{F8666AB7-E455-4EC6-8DC0-2254FA3A4AD8}" type="presParOf" srcId="{9B53FB75-0A73-4B40-8118-0F6095FD4B8D}" destId="{C26932A3-C136-4883-99C9-1F16736AECF8}" srcOrd="0" destOrd="0" presId="urn:microsoft.com/office/officeart/2005/8/layout/hList1"/>
    <dgm:cxn modelId="{FD85BD1D-2A6E-41F4-AE7F-99697631BE8E}" type="presParOf" srcId="{9B53FB75-0A73-4B40-8118-0F6095FD4B8D}" destId="{58D96091-DC67-4BCF-AC0E-F016AA40EF0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4C5424-CFD0-40EE-B460-583E8926D687}">
      <dsp:nvSpPr>
        <dsp:cNvPr id="0" name=""/>
        <dsp:cNvSpPr/>
      </dsp:nvSpPr>
      <dsp:spPr>
        <a:xfrm>
          <a:off x="1437179" y="2788146"/>
          <a:ext cx="1681296" cy="1449570"/>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0" tIns="22860" rIns="0" bIns="22860" numCol="1" spcCol="1270" anchor="ctr" anchorCtr="0">
          <a:noAutofit/>
        </a:bodyPr>
        <a:lstStyle/>
        <a:p>
          <a:pPr marL="0" lvl="0" indent="0" algn="ctr" defTabSz="800100" rtl="0">
            <a:lnSpc>
              <a:spcPct val="90000"/>
            </a:lnSpc>
            <a:spcBef>
              <a:spcPct val="0"/>
            </a:spcBef>
            <a:spcAft>
              <a:spcPct val="35000"/>
            </a:spcAft>
            <a:buNone/>
          </a:pPr>
          <a:r>
            <a:rPr lang="hr-HR" sz="1800" kern="1200" dirty="0"/>
            <a:t>Razvojna banka</a:t>
          </a:r>
        </a:p>
      </dsp:txBody>
      <dsp:txXfrm>
        <a:off x="1698085" y="3013092"/>
        <a:ext cx="1159485" cy="999678"/>
      </dsp:txXfrm>
    </dsp:sp>
    <dsp:sp modelId="{A8255CCE-E08F-431F-A066-C2F2042823D4}">
      <dsp:nvSpPr>
        <dsp:cNvPr id="0" name=""/>
        <dsp:cNvSpPr/>
      </dsp:nvSpPr>
      <dsp:spPr>
        <a:xfrm>
          <a:off x="1480856" y="3428102"/>
          <a:ext cx="196849" cy="169659"/>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0E20A13A-4F47-4700-A0F5-66A4B87D4975}">
      <dsp:nvSpPr>
        <dsp:cNvPr id="0" name=""/>
        <dsp:cNvSpPr/>
      </dsp:nvSpPr>
      <dsp:spPr>
        <a:xfrm>
          <a:off x="0" y="2009552"/>
          <a:ext cx="1681296" cy="1449570"/>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6000" r="-16000"/>
          </a:stretch>
        </a:blip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09467EE4-8D0B-4180-88BC-2532F706DD93}">
      <dsp:nvSpPr>
        <dsp:cNvPr id="0" name=""/>
        <dsp:cNvSpPr/>
      </dsp:nvSpPr>
      <dsp:spPr>
        <a:xfrm>
          <a:off x="1144597" y="3267634"/>
          <a:ext cx="196849" cy="169659"/>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F46A0CF9-A397-495D-BED0-E2D5CD742695}">
      <dsp:nvSpPr>
        <dsp:cNvPr id="0" name=""/>
        <dsp:cNvSpPr/>
      </dsp:nvSpPr>
      <dsp:spPr>
        <a:xfrm>
          <a:off x="2869571" y="1992318"/>
          <a:ext cx="1681296" cy="1449570"/>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0" tIns="22860" rIns="0" bIns="22860" numCol="1" spcCol="1270" anchor="ctr" anchorCtr="0">
          <a:noAutofit/>
        </a:bodyPr>
        <a:lstStyle/>
        <a:p>
          <a:pPr marL="0" lvl="0" indent="0" algn="ctr" defTabSz="800100" rtl="0">
            <a:lnSpc>
              <a:spcPct val="90000"/>
            </a:lnSpc>
            <a:spcBef>
              <a:spcPct val="0"/>
            </a:spcBef>
            <a:spcAft>
              <a:spcPct val="35000"/>
            </a:spcAft>
            <a:buNone/>
          </a:pPr>
          <a:r>
            <a:rPr lang="hr-HR" sz="1800" kern="1200" dirty="0"/>
            <a:t>Izvozna banka</a:t>
          </a:r>
        </a:p>
      </dsp:txBody>
      <dsp:txXfrm>
        <a:off x="3130477" y="2217264"/>
        <a:ext cx="1159485" cy="999678"/>
      </dsp:txXfrm>
    </dsp:sp>
    <dsp:sp modelId="{401627CB-A6E2-4DFF-918F-D43ECDB7E8B8}">
      <dsp:nvSpPr>
        <dsp:cNvPr id="0" name=""/>
        <dsp:cNvSpPr/>
      </dsp:nvSpPr>
      <dsp:spPr>
        <a:xfrm>
          <a:off x="4018955" y="3248868"/>
          <a:ext cx="196849" cy="169659"/>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362F0EB0-DF8E-4DA7-A751-B87497285E70}">
      <dsp:nvSpPr>
        <dsp:cNvPr id="0" name=""/>
        <dsp:cNvSpPr/>
      </dsp:nvSpPr>
      <dsp:spPr>
        <a:xfrm>
          <a:off x="4301963" y="2788146"/>
          <a:ext cx="1681296" cy="1449570"/>
        </a:xfrm>
        <a:prstGeom prst="hexagon">
          <a:avLst>
            <a:gd name="adj" fmla="val 25000"/>
            <a:gd name="vf" fmla="val 1154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8000" b="-8000"/>
          </a:stretch>
        </a:blip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AD1D7DEC-6B2D-45EC-A67C-6A4B02AD2219}">
      <dsp:nvSpPr>
        <dsp:cNvPr id="0" name=""/>
        <dsp:cNvSpPr/>
      </dsp:nvSpPr>
      <dsp:spPr>
        <a:xfrm>
          <a:off x="4345641" y="3428102"/>
          <a:ext cx="196849" cy="169659"/>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30DDEAA2-801C-4551-BF0F-45AC41873992}">
      <dsp:nvSpPr>
        <dsp:cNvPr id="0" name=""/>
        <dsp:cNvSpPr/>
      </dsp:nvSpPr>
      <dsp:spPr>
        <a:xfrm>
          <a:off x="1437179" y="1199937"/>
          <a:ext cx="1681296" cy="1449570"/>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0" tIns="22860" rIns="0" bIns="22860" numCol="1" spcCol="1270" anchor="ctr" anchorCtr="0">
          <a:noAutofit/>
        </a:bodyPr>
        <a:lstStyle/>
        <a:p>
          <a:pPr marL="0" lvl="0" indent="0" algn="ctr" defTabSz="800100" rtl="0">
            <a:lnSpc>
              <a:spcPct val="90000"/>
            </a:lnSpc>
            <a:spcBef>
              <a:spcPct val="0"/>
            </a:spcBef>
            <a:spcAft>
              <a:spcPct val="35000"/>
            </a:spcAft>
            <a:buNone/>
          </a:pPr>
          <a:r>
            <a:rPr lang="hr-HR" sz="1800" kern="1200" dirty="0"/>
            <a:t>Izvozno kreditna agencija</a:t>
          </a:r>
        </a:p>
      </dsp:txBody>
      <dsp:txXfrm>
        <a:off x="1698085" y="1424883"/>
        <a:ext cx="1159485" cy="999678"/>
      </dsp:txXfrm>
    </dsp:sp>
    <dsp:sp modelId="{7B697F36-30A2-4386-B9B9-0B5D4015730F}">
      <dsp:nvSpPr>
        <dsp:cNvPr id="0" name=""/>
        <dsp:cNvSpPr/>
      </dsp:nvSpPr>
      <dsp:spPr>
        <a:xfrm>
          <a:off x="2576990" y="1231342"/>
          <a:ext cx="196849" cy="169659"/>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 modelId="{E41B6358-3C00-47AB-A7C1-94845E2D3B74}">
      <dsp:nvSpPr>
        <dsp:cNvPr id="0" name=""/>
        <dsp:cNvSpPr/>
      </dsp:nvSpPr>
      <dsp:spPr>
        <a:xfrm>
          <a:off x="2869571" y="407940"/>
          <a:ext cx="1681296" cy="1449570"/>
        </a:xfrm>
        <a:prstGeom prst="hexagon">
          <a:avLst>
            <a:gd name="adj" fmla="val 25000"/>
            <a:gd name="vf" fmla="val 11547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15000" r="-15000"/>
          </a:stretch>
        </a:blip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CDDF4ADE-DCFA-458D-B588-C2584237BE7F}">
      <dsp:nvSpPr>
        <dsp:cNvPr id="0" name=""/>
        <dsp:cNvSpPr/>
      </dsp:nvSpPr>
      <dsp:spPr>
        <a:xfrm>
          <a:off x="2919232" y="1044449"/>
          <a:ext cx="196849" cy="169659"/>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1A785A-BA1F-4E5F-9120-95583688A1C7}">
      <dsp:nvSpPr>
        <dsp:cNvPr id="0" name=""/>
        <dsp:cNvSpPr/>
      </dsp:nvSpPr>
      <dsp:spPr>
        <a:xfrm>
          <a:off x="848475" y="632451"/>
          <a:ext cx="1774831" cy="177483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hr-HR" sz="1500" kern="1200" dirty="0"/>
            <a:t>Krediti</a:t>
          </a:r>
        </a:p>
      </dsp:txBody>
      <dsp:txXfrm>
        <a:off x="1368311" y="1152287"/>
        <a:ext cx="1254995" cy="1254995"/>
      </dsp:txXfrm>
    </dsp:sp>
    <dsp:sp modelId="{4360799B-754C-41D1-BB0A-EA075C3988D6}">
      <dsp:nvSpPr>
        <dsp:cNvPr id="0" name=""/>
        <dsp:cNvSpPr/>
      </dsp:nvSpPr>
      <dsp:spPr>
        <a:xfrm rot="5400000">
          <a:off x="2705285" y="632451"/>
          <a:ext cx="1774831" cy="177483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hr-HR" sz="1500" kern="1200" dirty="0"/>
            <a:t>Garancije i akreditivi</a:t>
          </a:r>
        </a:p>
      </dsp:txBody>
      <dsp:txXfrm rot="-5400000">
        <a:off x="2705285" y="1152287"/>
        <a:ext cx="1254995" cy="1254995"/>
      </dsp:txXfrm>
    </dsp:sp>
    <dsp:sp modelId="{7C7D93DF-3203-4A6B-8EB2-52BB2BA4A69B}">
      <dsp:nvSpPr>
        <dsp:cNvPr id="0" name=""/>
        <dsp:cNvSpPr/>
      </dsp:nvSpPr>
      <dsp:spPr>
        <a:xfrm rot="10800000">
          <a:off x="2705285" y="2489261"/>
          <a:ext cx="1774831" cy="177483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hr-HR" sz="1500" kern="1200" dirty="0"/>
            <a:t>Savjetovanje</a:t>
          </a:r>
        </a:p>
      </dsp:txBody>
      <dsp:txXfrm rot="10800000">
        <a:off x="2705285" y="2489261"/>
        <a:ext cx="1254995" cy="1254995"/>
      </dsp:txXfrm>
    </dsp:sp>
    <dsp:sp modelId="{C6CFE491-2D29-443A-82C4-EE4C25280235}">
      <dsp:nvSpPr>
        <dsp:cNvPr id="0" name=""/>
        <dsp:cNvSpPr/>
      </dsp:nvSpPr>
      <dsp:spPr>
        <a:xfrm rot="16200000">
          <a:off x="848475" y="2489261"/>
          <a:ext cx="1774831" cy="177483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hr-HR" sz="1600" b="1" kern="1200" dirty="0">
              <a:solidFill>
                <a:schemeClr val="bg1"/>
              </a:solidFill>
            </a:rPr>
            <a:t>Osiguranje</a:t>
          </a:r>
        </a:p>
      </dsp:txBody>
      <dsp:txXfrm rot="5400000">
        <a:off x="1368311" y="2489261"/>
        <a:ext cx="1254995" cy="1254995"/>
      </dsp:txXfrm>
    </dsp:sp>
    <dsp:sp modelId="{E664751C-9A95-45BC-ADC9-1211E7D2CF63}">
      <dsp:nvSpPr>
        <dsp:cNvPr id="0" name=""/>
        <dsp:cNvSpPr/>
      </dsp:nvSpPr>
      <dsp:spPr>
        <a:xfrm>
          <a:off x="2357901" y="2079369"/>
          <a:ext cx="612788" cy="532859"/>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C7207C-FDFA-4E16-92EB-01574225734A}">
      <dsp:nvSpPr>
        <dsp:cNvPr id="0" name=""/>
        <dsp:cNvSpPr/>
      </dsp:nvSpPr>
      <dsp:spPr>
        <a:xfrm rot="10800000">
          <a:off x="2357901" y="2284315"/>
          <a:ext cx="612788" cy="532859"/>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3FFCAE-84DC-48EE-B766-C2F879C7732B}">
      <dsp:nvSpPr>
        <dsp:cNvPr id="0" name=""/>
        <dsp:cNvSpPr/>
      </dsp:nvSpPr>
      <dsp:spPr>
        <a:xfrm>
          <a:off x="495672" y="0"/>
          <a:ext cx="4032448" cy="4032448"/>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0FCA23-22A4-4B57-8D7C-8C592BD4DE05}">
      <dsp:nvSpPr>
        <dsp:cNvPr id="0" name=""/>
        <dsp:cNvSpPr/>
      </dsp:nvSpPr>
      <dsp:spPr>
        <a:xfrm>
          <a:off x="878754" y="383082"/>
          <a:ext cx="1572654" cy="1572654"/>
        </a:xfrm>
        <a:prstGeom prst="round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hr-HR" sz="1800" kern="1200"/>
            <a:t>Izravno kreditiranje</a:t>
          </a:r>
        </a:p>
      </dsp:txBody>
      <dsp:txXfrm>
        <a:off x="955525" y="459853"/>
        <a:ext cx="1419112" cy="1419112"/>
      </dsp:txXfrm>
    </dsp:sp>
    <dsp:sp modelId="{81743D00-37E1-46E4-8555-B109507EF405}">
      <dsp:nvSpPr>
        <dsp:cNvPr id="0" name=""/>
        <dsp:cNvSpPr/>
      </dsp:nvSpPr>
      <dsp:spPr>
        <a:xfrm>
          <a:off x="2572382" y="383082"/>
          <a:ext cx="1572654" cy="157265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hr-HR" sz="1800" kern="1200" dirty="0"/>
            <a:t>Kreditiranje uz podjelu rizika s poslovnim bankama</a:t>
          </a:r>
        </a:p>
      </dsp:txBody>
      <dsp:txXfrm>
        <a:off x="2649153" y="459853"/>
        <a:ext cx="1419112" cy="1419112"/>
      </dsp:txXfrm>
    </dsp:sp>
    <dsp:sp modelId="{683017F7-6BE2-48F7-9C59-47D205CD52D9}">
      <dsp:nvSpPr>
        <dsp:cNvPr id="0" name=""/>
        <dsp:cNvSpPr/>
      </dsp:nvSpPr>
      <dsp:spPr>
        <a:xfrm>
          <a:off x="878754" y="2076710"/>
          <a:ext cx="1572654" cy="157265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hr-HR" sz="1800" kern="1200"/>
            <a:t>Kreditiranje putem poslovnih banaka</a:t>
          </a:r>
        </a:p>
      </dsp:txBody>
      <dsp:txXfrm>
        <a:off x="955525" y="2153481"/>
        <a:ext cx="1419112" cy="1419112"/>
      </dsp:txXfrm>
    </dsp:sp>
    <dsp:sp modelId="{0F2851E7-6FD9-413B-8B50-451CFB97F58C}">
      <dsp:nvSpPr>
        <dsp:cNvPr id="0" name=""/>
        <dsp:cNvSpPr/>
      </dsp:nvSpPr>
      <dsp:spPr>
        <a:xfrm>
          <a:off x="2572382" y="2076710"/>
          <a:ext cx="1572654" cy="1572654"/>
        </a:xfrm>
        <a:prstGeom prst="round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hr-HR" sz="1800" kern="1200"/>
            <a:t>Financiranje u suradnji s leasing društvima</a:t>
          </a:r>
        </a:p>
      </dsp:txBody>
      <dsp:txXfrm>
        <a:off x="2649153" y="2153481"/>
        <a:ext cx="1419112" cy="14191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E123E9-2334-477F-AEB4-DF0C34814F7E}">
      <dsp:nvSpPr>
        <dsp:cNvPr id="0" name=""/>
        <dsp:cNvSpPr/>
      </dsp:nvSpPr>
      <dsp:spPr>
        <a:xfrm>
          <a:off x="2163921" y="0"/>
          <a:ext cx="1863138" cy="1425203"/>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378B90-AED9-40F5-8F00-64412E4AD6F6}">
      <dsp:nvSpPr>
        <dsp:cNvPr id="0" name=""/>
        <dsp:cNvSpPr/>
      </dsp:nvSpPr>
      <dsp:spPr>
        <a:xfrm>
          <a:off x="2583610" y="516087"/>
          <a:ext cx="1023227" cy="397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kern="1200" dirty="0"/>
            <a:t>Privatni sektor</a:t>
          </a:r>
        </a:p>
      </dsp:txBody>
      <dsp:txXfrm>
        <a:off x="2583610" y="516087"/>
        <a:ext cx="1023227" cy="397365"/>
      </dsp:txXfrm>
    </dsp:sp>
    <dsp:sp modelId="{894FB522-EE0F-48FC-9048-097CCA33148D}">
      <dsp:nvSpPr>
        <dsp:cNvPr id="0" name=""/>
        <dsp:cNvSpPr/>
      </dsp:nvSpPr>
      <dsp:spPr>
        <a:xfrm>
          <a:off x="1729824" y="819126"/>
          <a:ext cx="1939549" cy="1425203"/>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8B9D26-5507-4E20-96D8-F799B0A35045}">
      <dsp:nvSpPr>
        <dsp:cNvPr id="0" name=""/>
        <dsp:cNvSpPr/>
      </dsp:nvSpPr>
      <dsp:spPr>
        <a:xfrm>
          <a:off x="2167628" y="1336839"/>
          <a:ext cx="1060198" cy="397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kern="1200" dirty="0"/>
            <a:t>Javni sektor</a:t>
          </a:r>
        </a:p>
      </dsp:txBody>
      <dsp:txXfrm>
        <a:off x="2167628" y="1336839"/>
        <a:ext cx="1060198" cy="397365"/>
      </dsp:txXfrm>
    </dsp:sp>
    <dsp:sp modelId="{86BCF518-D9C6-47FB-87D0-45FCC407B17F}">
      <dsp:nvSpPr>
        <dsp:cNvPr id="0" name=""/>
        <dsp:cNvSpPr/>
      </dsp:nvSpPr>
      <dsp:spPr>
        <a:xfrm>
          <a:off x="2183024" y="1640962"/>
          <a:ext cx="1824932" cy="1425203"/>
        </a:xfrm>
        <a:prstGeom prst="circularArrow">
          <a:avLst>
            <a:gd name="adj1" fmla="val 10980"/>
            <a:gd name="adj2" fmla="val 1142322"/>
            <a:gd name="adj3" fmla="val 4500000"/>
            <a:gd name="adj4" fmla="val 135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10F921-CC0A-48B2-A550-91C4DFB6E93D}">
      <dsp:nvSpPr>
        <dsp:cNvPr id="0" name=""/>
        <dsp:cNvSpPr/>
      </dsp:nvSpPr>
      <dsp:spPr>
        <a:xfrm>
          <a:off x="2448026" y="2157050"/>
          <a:ext cx="1294394" cy="397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kern="1200" dirty="0"/>
            <a:t>EU Programi</a:t>
          </a:r>
        </a:p>
      </dsp:txBody>
      <dsp:txXfrm>
        <a:off x="2448026" y="2157050"/>
        <a:ext cx="1294394" cy="397365"/>
      </dsp:txXfrm>
    </dsp:sp>
    <dsp:sp modelId="{DC2F6AE7-7870-471F-BF68-9D926441E4F5}">
      <dsp:nvSpPr>
        <dsp:cNvPr id="0" name=""/>
        <dsp:cNvSpPr/>
      </dsp:nvSpPr>
      <dsp:spPr>
        <a:xfrm>
          <a:off x="1685633" y="2461715"/>
          <a:ext cx="2027931" cy="1425203"/>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60B41B-C438-4D90-9ED7-CDA76C35752F}">
      <dsp:nvSpPr>
        <dsp:cNvPr id="0" name=""/>
        <dsp:cNvSpPr/>
      </dsp:nvSpPr>
      <dsp:spPr>
        <a:xfrm>
          <a:off x="1820124" y="2977802"/>
          <a:ext cx="1755206" cy="397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kern="1200" dirty="0"/>
            <a:t>Mladi, žene, početnici</a:t>
          </a:r>
        </a:p>
      </dsp:txBody>
      <dsp:txXfrm>
        <a:off x="1820124" y="2977802"/>
        <a:ext cx="1755206" cy="397365"/>
      </dsp:txXfrm>
    </dsp:sp>
    <dsp:sp modelId="{B5821CA9-9200-4D17-8932-3D3D305BCE1B}">
      <dsp:nvSpPr>
        <dsp:cNvPr id="0" name=""/>
        <dsp:cNvSpPr/>
      </dsp:nvSpPr>
      <dsp:spPr>
        <a:xfrm>
          <a:off x="2115976" y="3281383"/>
          <a:ext cx="1959029" cy="1425203"/>
        </a:xfrm>
        <a:prstGeom prst="circularArrow">
          <a:avLst>
            <a:gd name="adj1" fmla="val 10980"/>
            <a:gd name="adj2" fmla="val 1142322"/>
            <a:gd name="adj3" fmla="val 4500000"/>
            <a:gd name="adj4" fmla="val 135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7B5CA8-D154-49C0-927C-24B2A379670F}">
      <dsp:nvSpPr>
        <dsp:cNvPr id="0" name=""/>
        <dsp:cNvSpPr/>
      </dsp:nvSpPr>
      <dsp:spPr>
        <a:xfrm>
          <a:off x="2254810" y="3797470"/>
          <a:ext cx="1680826" cy="397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kern="1200" dirty="0"/>
            <a:t>Obrtna sredstva</a:t>
          </a:r>
        </a:p>
      </dsp:txBody>
      <dsp:txXfrm>
        <a:off x="2254810" y="3797470"/>
        <a:ext cx="1680826" cy="397365"/>
      </dsp:txXfrm>
    </dsp:sp>
    <dsp:sp modelId="{AA01F0AB-C629-49B7-9B24-E1182C5E7F70}">
      <dsp:nvSpPr>
        <dsp:cNvPr id="0" name=""/>
        <dsp:cNvSpPr/>
      </dsp:nvSpPr>
      <dsp:spPr>
        <a:xfrm>
          <a:off x="1781355" y="4195920"/>
          <a:ext cx="1838894" cy="1225165"/>
        </a:xfrm>
        <a:prstGeom prst="blockArc">
          <a:avLst>
            <a:gd name="adj1" fmla="val 0"/>
            <a:gd name="adj2" fmla="val 18900000"/>
            <a:gd name="adj3" fmla="val 1274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0015CE-9817-4130-9BC5-442EFD8001D3}">
      <dsp:nvSpPr>
        <dsp:cNvPr id="0" name=""/>
        <dsp:cNvSpPr/>
      </dsp:nvSpPr>
      <dsp:spPr>
        <a:xfrm>
          <a:off x="1889626" y="4618223"/>
          <a:ext cx="1616203" cy="397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kern="1200" dirty="0"/>
            <a:t>Financijsko restrukturiranje</a:t>
          </a:r>
        </a:p>
      </dsp:txBody>
      <dsp:txXfrm>
        <a:off x="1889626" y="4618223"/>
        <a:ext cx="1616203" cy="3973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29D556-B6F5-44A3-AD05-521BD063DD55}">
      <dsp:nvSpPr>
        <dsp:cNvPr id="0" name=""/>
        <dsp:cNvSpPr/>
      </dsp:nvSpPr>
      <dsp:spPr>
        <a:xfrm>
          <a:off x="4301" y="934913"/>
          <a:ext cx="2586432" cy="907041"/>
        </a:xfrm>
        <a:prstGeom prst="rect">
          <a:avLst/>
        </a:prstGeom>
        <a:solidFill>
          <a:srgbClr val="FF0000"/>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hr-HR" sz="1800" b="1" i="1" kern="1200" dirty="0">
              <a:solidFill>
                <a:schemeClr val="bg1"/>
              </a:solidFill>
            </a:rPr>
            <a:t>Izravni krediti za posebne ciljne skupine</a:t>
          </a:r>
          <a:endParaRPr lang="hr-HR" sz="1800" b="1" kern="1200" dirty="0">
            <a:solidFill>
              <a:schemeClr val="bg1"/>
            </a:solidFill>
          </a:endParaRPr>
        </a:p>
      </dsp:txBody>
      <dsp:txXfrm>
        <a:off x="4301" y="934913"/>
        <a:ext cx="2586432" cy="907041"/>
      </dsp:txXfrm>
    </dsp:sp>
    <dsp:sp modelId="{00EE8BF0-9D2F-4589-B44E-5DB35D7C7CC6}">
      <dsp:nvSpPr>
        <dsp:cNvPr id="0" name=""/>
        <dsp:cNvSpPr/>
      </dsp:nvSpPr>
      <dsp:spPr>
        <a:xfrm>
          <a:off x="4301" y="1841955"/>
          <a:ext cx="2586432" cy="1432889"/>
        </a:xfrm>
        <a:prstGeom prst="rect">
          <a:avLst/>
        </a:prstGeom>
        <a:solidFill>
          <a:schemeClr val="lt1">
            <a:alpha val="90000"/>
            <a:tint val="40000"/>
            <a:hueOff val="0"/>
            <a:satOff val="0"/>
            <a:lumOff val="0"/>
            <a:alphaOff val="0"/>
          </a:schemeClr>
        </a:solidFill>
        <a:ln w="12700" cap="flat" cmpd="sng" algn="ctr">
          <a:solidFill>
            <a:schemeClr val="accent3">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hr-HR" sz="1400" kern="1200" dirty="0"/>
            <a:t>Izravni krediti za početnike, mlade, žene, slabije razvijena područja i RDI po uzoru na kredite za OBS ruralni razvoj</a:t>
          </a:r>
        </a:p>
        <a:p>
          <a:pPr marL="114300" lvl="1" indent="-114300" algn="l" defTabSz="622300">
            <a:lnSpc>
              <a:spcPct val="90000"/>
            </a:lnSpc>
            <a:spcBef>
              <a:spcPct val="0"/>
            </a:spcBef>
            <a:spcAft>
              <a:spcPct val="15000"/>
            </a:spcAft>
            <a:buChar char="•"/>
          </a:pPr>
          <a:r>
            <a:rPr lang="hr-HR" sz="1400" kern="1200" dirty="0"/>
            <a:t>Niže kamatne stope</a:t>
          </a:r>
        </a:p>
        <a:p>
          <a:pPr marL="114300" lvl="1" indent="-114300" algn="l" defTabSz="622300">
            <a:lnSpc>
              <a:spcPct val="90000"/>
            </a:lnSpc>
            <a:spcBef>
              <a:spcPct val="0"/>
            </a:spcBef>
            <a:spcAft>
              <a:spcPct val="15000"/>
            </a:spcAft>
            <a:buChar char="•"/>
          </a:pPr>
          <a:r>
            <a:rPr lang="hr-HR" sz="1400" kern="1200" dirty="0"/>
            <a:t>Niža </a:t>
          </a:r>
          <a:r>
            <a:rPr lang="hr-HR" sz="1400" kern="1200" dirty="0" err="1"/>
            <a:t>kolateralizacija</a:t>
          </a:r>
          <a:endParaRPr lang="hr-HR" sz="1400" kern="1200" dirty="0"/>
        </a:p>
      </dsp:txBody>
      <dsp:txXfrm>
        <a:off x="4301" y="1841955"/>
        <a:ext cx="2586432" cy="1432889"/>
      </dsp:txXfrm>
    </dsp:sp>
    <dsp:sp modelId="{65A4E8C9-E904-4CF1-A6DB-B65FB2A57285}">
      <dsp:nvSpPr>
        <dsp:cNvPr id="0" name=""/>
        <dsp:cNvSpPr/>
      </dsp:nvSpPr>
      <dsp:spPr>
        <a:xfrm>
          <a:off x="2952834" y="934913"/>
          <a:ext cx="2586432" cy="907041"/>
        </a:xfrm>
        <a:prstGeom prst="rect">
          <a:avLst/>
        </a:prstGeom>
        <a:solidFill>
          <a:srgbClr val="FF0000"/>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hr-HR" sz="1800" b="1" i="1" kern="1200" dirty="0">
              <a:solidFill>
                <a:schemeClr val="bg1"/>
              </a:solidFill>
            </a:rPr>
            <a:t>Subvencije </a:t>
          </a:r>
          <a:r>
            <a:rPr lang="hr-HR" sz="1800" b="1" i="1" kern="1200" dirty="0" err="1">
              <a:solidFill>
                <a:schemeClr val="bg1"/>
              </a:solidFill>
            </a:rPr>
            <a:t>k.s</a:t>
          </a:r>
          <a:r>
            <a:rPr lang="hr-HR" sz="1800" b="1" i="1" kern="1200" dirty="0">
              <a:solidFill>
                <a:schemeClr val="bg1"/>
              </a:solidFill>
            </a:rPr>
            <a:t>. po programima HBOR-a </a:t>
          </a:r>
          <a:endParaRPr lang="hr-HR" sz="1800" b="1" kern="1200" dirty="0">
            <a:solidFill>
              <a:schemeClr val="bg1"/>
            </a:solidFill>
          </a:endParaRPr>
        </a:p>
      </dsp:txBody>
      <dsp:txXfrm>
        <a:off x="2952834" y="934913"/>
        <a:ext cx="2586432" cy="907041"/>
      </dsp:txXfrm>
    </dsp:sp>
    <dsp:sp modelId="{82DB6B58-7AC4-4881-9E0B-2E4D99A44C73}">
      <dsp:nvSpPr>
        <dsp:cNvPr id="0" name=""/>
        <dsp:cNvSpPr/>
      </dsp:nvSpPr>
      <dsp:spPr>
        <a:xfrm>
          <a:off x="2952834" y="1841955"/>
          <a:ext cx="2586432" cy="1432889"/>
        </a:xfrm>
        <a:prstGeom prst="rect">
          <a:avLst/>
        </a:prstGeom>
        <a:solidFill>
          <a:schemeClr val="lt1">
            <a:alpha val="90000"/>
            <a:tint val="40000"/>
            <a:hueOff val="0"/>
            <a:satOff val="0"/>
            <a:lumOff val="0"/>
            <a:alphaOff val="0"/>
          </a:schemeClr>
        </a:solidFill>
        <a:ln w="12700" cap="flat" cmpd="sng" algn="ctr">
          <a:solidFill>
            <a:schemeClr val="accent3">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hr-HR" sz="1400" i="1" kern="1200" dirty="0"/>
            <a:t>za SME</a:t>
          </a:r>
          <a:endParaRPr lang="hr-HR" sz="1400" kern="1200" dirty="0"/>
        </a:p>
        <a:p>
          <a:pPr marL="114300" lvl="1" indent="-114300" algn="l" defTabSz="622300">
            <a:lnSpc>
              <a:spcPct val="90000"/>
            </a:lnSpc>
            <a:spcBef>
              <a:spcPct val="0"/>
            </a:spcBef>
            <a:spcAft>
              <a:spcPct val="15000"/>
            </a:spcAft>
            <a:buChar char="•"/>
          </a:pPr>
          <a:r>
            <a:rPr lang="hr-HR" sz="1400" i="1" kern="1200" dirty="0"/>
            <a:t>za MidCap &amp; </a:t>
          </a:r>
          <a:r>
            <a:rPr lang="hr-HR" sz="1400" i="1" kern="1200" dirty="0" err="1"/>
            <a:t>Large</a:t>
          </a:r>
          <a:endParaRPr lang="hr-HR" sz="1400" kern="1200" dirty="0"/>
        </a:p>
        <a:p>
          <a:pPr marL="114300" lvl="1" indent="-114300" algn="l" defTabSz="622300">
            <a:lnSpc>
              <a:spcPct val="90000"/>
            </a:lnSpc>
            <a:spcBef>
              <a:spcPct val="0"/>
            </a:spcBef>
            <a:spcAft>
              <a:spcPct val="15000"/>
            </a:spcAft>
            <a:buChar char="•"/>
          </a:pPr>
          <a:r>
            <a:rPr lang="hr-HR" sz="1400" i="1" kern="1200" dirty="0"/>
            <a:t>za subjekte javnog sektora</a:t>
          </a:r>
          <a:endParaRPr lang="hr-HR" sz="1400" kern="1200" dirty="0"/>
        </a:p>
        <a:p>
          <a:pPr marL="114300" lvl="1" indent="-114300" algn="l" defTabSz="622300">
            <a:lnSpc>
              <a:spcPct val="90000"/>
            </a:lnSpc>
            <a:spcBef>
              <a:spcPct val="0"/>
            </a:spcBef>
            <a:spcAft>
              <a:spcPct val="15000"/>
            </a:spcAft>
            <a:buChar char="•"/>
          </a:pPr>
          <a:r>
            <a:rPr lang="hr-HR" sz="1400" kern="1200" dirty="0"/>
            <a:t>NOVI MODEL U PRISTUPU ODOBRENJA SUBVENCIJA</a:t>
          </a:r>
        </a:p>
      </dsp:txBody>
      <dsp:txXfrm>
        <a:off x="2952834" y="1841955"/>
        <a:ext cx="2586432" cy="1432889"/>
      </dsp:txXfrm>
    </dsp:sp>
    <dsp:sp modelId="{C0311C0F-50D5-4A04-9475-55A5187EAA4B}">
      <dsp:nvSpPr>
        <dsp:cNvPr id="0" name=""/>
        <dsp:cNvSpPr/>
      </dsp:nvSpPr>
      <dsp:spPr>
        <a:xfrm>
          <a:off x="5901366" y="934913"/>
          <a:ext cx="2586432" cy="907041"/>
        </a:xfrm>
        <a:prstGeom prst="rect">
          <a:avLst/>
        </a:prstGeom>
        <a:solidFill>
          <a:srgbClr val="FF0000"/>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hr-HR" sz="1800" b="1" i="1" kern="1200" dirty="0">
              <a:solidFill>
                <a:schemeClr val="bg1"/>
              </a:solidFill>
            </a:rPr>
            <a:t>Umbrella jamstveni fond za investicije MidCap i </a:t>
          </a:r>
          <a:r>
            <a:rPr lang="hr-HR" sz="1800" b="1" i="1" kern="1200" dirty="0" err="1">
              <a:solidFill>
                <a:schemeClr val="bg1"/>
              </a:solidFill>
            </a:rPr>
            <a:t>large</a:t>
          </a:r>
          <a:r>
            <a:rPr lang="hr-HR" sz="1800" b="1" i="1" kern="1200" dirty="0">
              <a:solidFill>
                <a:schemeClr val="bg1"/>
              </a:solidFill>
            </a:rPr>
            <a:t> klijenata</a:t>
          </a:r>
          <a:endParaRPr lang="hr-HR" sz="1800" b="1" kern="1200" dirty="0">
            <a:solidFill>
              <a:schemeClr val="bg1"/>
            </a:solidFill>
          </a:endParaRPr>
        </a:p>
      </dsp:txBody>
      <dsp:txXfrm>
        <a:off x="5901366" y="934913"/>
        <a:ext cx="2586432" cy="907041"/>
      </dsp:txXfrm>
    </dsp:sp>
    <dsp:sp modelId="{2FF43FBC-AD31-42F7-AC54-E755E9D9B397}">
      <dsp:nvSpPr>
        <dsp:cNvPr id="0" name=""/>
        <dsp:cNvSpPr/>
      </dsp:nvSpPr>
      <dsp:spPr>
        <a:xfrm>
          <a:off x="5901366" y="1841955"/>
          <a:ext cx="2586432" cy="1432889"/>
        </a:xfrm>
        <a:prstGeom prst="rect">
          <a:avLst/>
        </a:prstGeom>
        <a:solidFill>
          <a:schemeClr val="lt1">
            <a:alpha val="90000"/>
            <a:tint val="40000"/>
            <a:hueOff val="0"/>
            <a:satOff val="0"/>
            <a:lumOff val="0"/>
            <a:alphaOff val="0"/>
          </a:schemeClr>
        </a:solidFill>
        <a:ln w="12700" cap="flat" cmpd="sng" algn="ctr">
          <a:solidFill>
            <a:schemeClr val="accent3">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hr-HR" sz="1400" kern="1200" dirty="0"/>
            <a:t>Nova jamstvena shema za investicije </a:t>
          </a:r>
          <a:r>
            <a:rPr lang="hr-HR" sz="1400" kern="1200" dirty="0" err="1"/>
            <a:t>midcap</a:t>
          </a:r>
          <a:r>
            <a:rPr lang="hr-HR" sz="1400" kern="1200" dirty="0"/>
            <a:t> i velikih poduzeća </a:t>
          </a:r>
        </a:p>
        <a:p>
          <a:pPr marL="114300" lvl="1" indent="-114300" algn="l" defTabSz="622300">
            <a:lnSpc>
              <a:spcPct val="90000"/>
            </a:lnSpc>
            <a:spcBef>
              <a:spcPct val="0"/>
            </a:spcBef>
            <a:spcAft>
              <a:spcPct val="15000"/>
            </a:spcAft>
            <a:buChar char="•"/>
          </a:pPr>
          <a:r>
            <a:rPr lang="hr-HR" sz="1400" kern="1200" dirty="0"/>
            <a:t>Jamstva za kredite HBOR-a i poslovnih banaka</a:t>
          </a:r>
        </a:p>
      </dsp:txBody>
      <dsp:txXfrm>
        <a:off x="5901366" y="1841955"/>
        <a:ext cx="2586432" cy="1432889"/>
      </dsp:txXfrm>
    </dsp:sp>
    <dsp:sp modelId="{C26932A3-C136-4883-99C9-1F16736AECF8}">
      <dsp:nvSpPr>
        <dsp:cNvPr id="0" name=""/>
        <dsp:cNvSpPr/>
      </dsp:nvSpPr>
      <dsp:spPr>
        <a:xfrm>
          <a:off x="8849899" y="934913"/>
          <a:ext cx="2586432" cy="907041"/>
        </a:xfrm>
        <a:prstGeom prst="rect">
          <a:avLst/>
        </a:prstGeom>
        <a:solidFill>
          <a:srgbClr val="FF0000"/>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hr-HR" sz="1800" b="1" i="1" kern="1200" dirty="0">
              <a:solidFill>
                <a:schemeClr val="bg1"/>
              </a:solidFill>
            </a:rPr>
            <a:t>Equity ulaganja</a:t>
          </a:r>
          <a:endParaRPr lang="hr-HR" sz="1800" b="1" kern="1200" dirty="0">
            <a:solidFill>
              <a:schemeClr val="bg1"/>
            </a:solidFill>
          </a:endParaRPr>
        </a:p>
      </dsp:txBody>
      <dsp:txXfrm>
        <a:off x="8849899" y="934913"/>
        <a:ext cx="2586432" cy="907041"/>
      </dsp:txXfrm>
    </dsp:sp>
    <dsp:sp modelId="{58D96091-DC67-4BCF-AC0E-F016AA40EF0E}">
      <dsp:nvSpPr>
        <dsp:cNvPr id="0" name=""/>
        <dsp:cNvSpPr/>
      </dsp:nvSpPr>
      <dsp:spPr>
        <a:xfrm>
          <a:off x="8849899" y="1841955"/>
          <a:ext cx="2586432" cy="1432889"/>
        </a:xfrm>
        <a:prstGeom prst="rect">
          <a:avLst/>
        </a:prstGeom>
        <a:solidFill>
          <a:schemeClr val="lt1">
            <a:alpha val="90000"/>
            <a:tint val="40000"/>
            <a:hueOff val="0"/>
            <a:satOff val="0"/>
            <a:lumOff val="0"/>
            <a:alphaOff val="0"/>
          </a:schemeClr>
        </a:solidFill>
        <a:ln w="12700" cap="flat" cmpd="sng" algn="ctr">
          <a:solidFill>
            <a:schemeClr val="accent3">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hr-HR" sz="1400" kern="1200" dirty="0"/>
            <a:t>Dodatna sredstva za ulaganje u postojeće ili nove equity fondove</a:t>
          </a:r>
        </a:p>
      </dsp:txBody>
      <dsp:txXfrm>
        <a:off x="8849899" y="1841955"/>
        <a:ext cx="2586432" cy="1432889"/>
      </dsp:txXfrm>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507A4-A38B-4577-AC31-755C20024F28}" type="datetimeFigureOut">
              <a:rPr lang="hr-HR" smtClean="0"/>
              <a:t>2.3.2022.</a:t>
            </a:fld>
            <a:endParaRPr lang="hr-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37054B-17B5-449E-92D5-F97B370F36C6}" type="slidenum">
              <a:rPr lang="hr-HR" smtClean="0"/>
              <a:t>‹#›</a:t>
            </a:fld>
            <a:endParaRPr lang="hr-HR"/>
          </a:p>
        </p:txBody>
      </p:sp>
    </p:spTree>
    <p:extLst>
      <p:ext uri="{BB962C8B-B14F-4D97-AF65-F5344CB8AC3E}">
        <p14:creationId xmlns:p14="http://schemas.microsoft.com/office/powerpoint/2010/main" val="1083044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8137054B-17B5-449E-92D5-F97B370F36C6}" type="slidenum">
              <a:rPr lang="hr-HR" smtClean="0"/>
              <a:t>1</a:t>
            </a:fld>
            <a:endParaRPr lang="hr-HR"/>
          </a:p>
        </p:txBody>
      </p:sp>
    </p:spTree>
    <p:extLst>
      <p:ext uri="{BB962C8B-B14F-4D97-AF65-F5344CB8AC3E}">
        <p14:creationId xmlns:p14="http://schemas.microsoft.com/office/powerpoint/2010/main" val="3618689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8137054B-17B5-449E-92D5-F97B370F36C6}" type="slidenum">
              <a:rPr lang="hr-HR" smtClean="0"/>
              <a:t>2</a:t>
            </a:fld>
            <a:endParaRPr lang="hr-HR"/>
          </a:p>
        </p:txBody>
      </p:sp>
    </p:spTree>
    <p:extLst>
      <p:ext uri="{BB962C8B-B14F-4D97-AF65-F5344CB8AC3E}">
        <p14:creationId xmlns:p14="http://schemas.microsoft.com/office/powerpoint/2010/main" val="4224317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8137054B-17B5-449E-92D5-F97B370F36C6}" type="slidenum">
              <a:rPr lang="hr-HR" smtClean="0"/>
              <a:t>3</a:t>
            </a:fld>
            <a:endParaRPr lang="hr-HR"/>
          </a:p>
        </p:txBody>
      </p:sp>
    </p:spTree>
    <p:extLst>
      <p:ext uri="{BB962C8B-B14F-4D97-AF65-F5344CB8AC3E}">
        <p14:creationId xmlns:p14="http://schemas.microsoft.com/office/powerpoint/2010/main" val="38234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baseline="0" dirty="0"/>
              <a:t>.</a:t>
            </a:r>
          </a:p>
          <a:p>
            <a:endParaRPr lang="hr-HR" baseline="0" dirty="0"/>
          </a:p>
          <a:p>
            <a:endParaRPr lang="hr-HR" dirty="0"/>
          </a:p>
        </p:txBody>
      </p:sp>
      <p:sp>
        <p:nvSpPr>
          <p:cNvPr id="4" name="Slide Number Placeholder 3"/>
          <p:cNvSpPr>
            <a:spLocks noGrp="1"/>
          </p:cNvSpPr>
          <p:nvPr>
            <p:ph type="sldNum" sz="quarter" idx="5"/>
          </p:nvPr>
        </p:nvSpPr>
        <p:spPr/>
        <p:txBody>
          <a:bodyPr/>
          <a:lstStyle/>
          <a:p>
            <a:fld id="{8137054B-17B5-449E-92D5-F97B370F36C6}" type="slidenum">
              <a:rPr lang="hr-HR" smtClean="0"/>
              <a:t>4</a:t>
            </a:fld>
            <a:endParaRPr lang="hr-HR"/>
          </a:p>
        </p:txBody>
      </p:sp>
    </p:spTree>
    <p:extLst>
      <p:ext uri="{BB962C8B-B14F-4D97-AF65-F5344CB8AC3E}">
        <p14:creationId xmlns:p14="http://schemas.microsoft.com/office/powerpoint/2010/main" val="1365332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8137054B-17B5-449E-92D5-F97B370F36C6}" type="slidenum">
              <a:rPr lang="hr-HR" smtClean="0"/>
              <a:t>11</a:t>
            </a:fld>
            <a:endParaRPr lang="hr-HR"/>
          </a:p>
        </p:txBody>
      </p:sp>
    </p:spTree>
    <p:extLst>
      <p:ext uri="{BB962C8B-B14F-4D97-AF65-F5344CB8AC3E}">
        <p14:creationId xmlns:p14="http://schemas.microsoft.com/office/powerpoint/2010/main" val="3679558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7596E067-E806-4A4D-92CD-4B8DE05C9DE9}" type="slidenum">
              <a:rPr lang="hr-HR" smtClean="0"/>
              <a:pPr/>
              <a:t>12</a:t>
            </a:fld>
            <a:endParaRPr lang="hr-HR"/>
          </a:p>
        </p:txBody>
      </p:sp>
    </p:spTree>
    <p:extLst>
      <p:ext uri="{BB962C8B-B14F-4D97-AF65-F5344CB8AC3E}">
        <p14:creationId xmlns:p14="http://schemas.microsoft.com/office/powerpoint/2010/main" val="3704239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sz="1200" kern="1200" dirty="0">
              <a:solidFill>
                <a:schemeClr val="tx1"/>
              </a:solidFill>
              <a:effectLst/>
              <a:latin typeface="+mn-lt"/>
              <a:ea typeface="+mn-ea"/>
              <a:cs typeface="+mn-cs"/>
            </a:endParaRPr>
          </a:p>
          <a:p>
            <a:endParaRPr lang="hr-HR" sz="1200" b="0" i="0" kern="1200" dirty="0">
              <a:solidFill>
                <a:schemeClr val="tx1"/>
              </a:solidFill>
              <a:effectLst/>
              <a:latin typeface="+mn-lt"/>
              <a:ea typeface="+mn-ea"/>
              <a:cs typeface="+mn-cs"/>
            </a:endParaRPr>
          </a:p>
          <a:p>
            <a:r>
              <a:rPr lang="hr-HR" sz="1200" b="0" i="0" kern="1200" dirty="0">
                <a:solidFill>
                  <a:schemeClr val="tx1"/>
                </a:solidFill>
                <a:effectLst/>
                <a:latin typeface="+mn-lt"/>
                <a:ea typeface="+mn-ea"/>
                <a:cs typeface="+mn-cs"/>
              </a:rPr>
              <a:t> </a:t>
            </a:r>
          </a:p>
          <a:p>
            <a:endParaRPr lang="hr-HR" sz="1200" kern="1200" dirty="0">
              <a:solidFill>
                <a:schemeClr val="tx1"/>
              </a:solidFill>
              <a:effectLst/>
              <a:latin typeface="+mn-lt"/>
              <a:ea typeface="+mn-ea"/>
              <a:cs typeface="+mn-cs"/>
            </a:endParaRPr>
          </a:p>
          <a:p>
            <a:r>
              <a:rPr lang="hr-HR" sz="1200" kern="1200" dirty="0">
                <a:solidFill>
                  <a:schemeClr val="tx1"/>
                </a:solidFill>
                <a:effectLst/>
                <a:latin typeface="+mn-lt"/>
                <a:ea typeface="+mn-ea"/>
                <a:cs typeface="+mn-cs"/>
              </a:rPr>
              <a:t> </a:t>
            </a:r>
          </a:p>
          <a:p>
            <a:endParaRPr lang="hr-H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9E08B4-8B63-4C9B-A41F-A9287DF1D9ED}" type="slidenum">
              <a:rPr kumimoji="0" lang="hr-H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hr-H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43380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slovna stranic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5CDFE23-56EA-44F7-8DD4-18374FE0276A}"/>
              </a:ext>
            </a:extLst>
          </p:cNvPr>
          <p:cNvSpPr/>
          <p:nvPr userDrawn="1"/>
        </p:nvSpPr>
        <p:spPr>
          <a:xfrm>
            <a:off x="-1" y="2639504"/>
            <a:ext cx="6664751" cy="1734531"/>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pic>
        <p:nvPicPr>
          <p:cNvPr id="12" name="Picture 11">
            <a:extLst>
              <a:ext uri="{FF2B5EF4-FFF2-40B4-BE49-F238E27FC236}">
                <a16:creationId xmlns:a16="http://schemas.microsoft.com/office/drawing/2014/main" id="{EBC5C09F-DA33-43B7-B057-FDE7FADA5A8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61533" y="5133042"/>
            <a:ext cx="2193147" cy="604818"/>
          </a:xfrm>
          <a:prstGeom prst="rect">
            <a:avLst/>
          </a:prstGeom>
        </p:spPr>
      </p:pic>
      <p:sp>
        <p:nvSpPr>
          <p:cNvPr id="14" name="Text Placeholder 13">
            <a:extLst>
              <a:ext uri="{FF2B5EF4-FFF2-40B4-BE49-F238E27FC236}">
                <a16:creationId xmlns:a16="http://schemas.microsoft.com/office/drawing/2014/main" id="{AB06FEB7-3DAF-4329-861C-DCB7D80CD3EB}"/>
              </a:ext>
            </a:extLst>
          </p:cNvPr>
          <p:cNvSpPr>
            <a:spLocks noGrp="1"/>
          </p:cNvSpPr>
          <p:nvPr>
            <p:ph type="body" sz="quarter" idx="11" hasCustomPrompt="1"/>
          </p:nvPr>
        </p:nvSpPr>
        <p:spPr>
          <a:xfrm>
            <a:off x="858328" y="2959806"/>
            <a:ext cx="5099050" cy="725487"/>
          </a:xfrm>
          <a:prstGeom prst="rect">
            <a:avLst/>
          </a:prstGeom>
        </p:spPr>
        <p:txBody>
          <a:bodyPr/>
          <a:lstStyle>
            <a:lvl1pPr marL="0" indent="0">
              <a:buNone/>
              <a:defRPr sz="4000">
                <a:solidFill>
                  <a:srgbClr val="FF0000"/>
                </a:solidFill>
                <a:latin typeface="+mj-lt"/>
              </a:defRPr>
            </a:lvl1pPr>
          </a:lstStyle>
          <a:p>
            <a:pPr lvl="0"/>
            <a:r>
              <a:rPr lang="hr-HR" dirty="0"/>
              <a:t>Naslov prezentacije</a:t>
            </a:r>
            <a:endParaRPr lang="en-US" dirty="0"/>
          </a:p>
        </p:txBody>
      </p:sp>
      <p:sp>
        <p:nvSpPr>
          <p:cNvPr id="18" name="Text Placeholder 17">
            <a:extLst>
              <a:ext uri="{FF2B5EF4-FFF2-40B4-BE49-F238E27FC236}">
                <a16:creationId xmlns:a16="http://schemas.microsoft.com/office/drawing/2014/main" id="{F12D85AF-5269-4F06-8B59-6292225824AC}"/>
              </a:ext>
            </a:extLst>
          </p:cNvPr>
          <p:cNvSpPr>
            <a:spLocks noGrp="1"/>
          </p:cNvSpPr>
          <p:nvPr>
            <p:ph type="body" sz="quarter" idx="12" hasCustomPrompt="1"/>
          </p:nvPr>
        </p:nvSpPr>
        <p:spPr>
          <a:xfrm>
            <a:off x="858838" y="3590318"/>
            <a:ext cx="5099050" cy="396875"/>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7" name="TextBox 6">
            <a:extLst>
              <a:ext uri="{FF2B5EF4-FFF2-40B4-BE49-F238E27FC236}">
                <a16:creationId xmlns:a16="http://schemas.microsoft.com/office/drawing/2014/main" id="{580BC5E3-A76D-435E-98AB-5A3B8163864E}"/>
              </a:ext>
            </a:extLst>
          </p:cNvPr>
          <p:cNvSpPr txBox="1"/>
          <p:nvPr userDrawn="1"/>
        </p:nvSpPr>
        <p:spPr>
          <a:xfrm>
            <a:off x="9851424"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Tree>
    <p:extLst>
      <p:ext uri="{BB962C8B-B14F-4D97-AF65-F5344CB8AC3E}">
        <p14:creationId xmlns:p14="http://schemas.microsoft.com/office/powerpoint/2010/main" val="3379618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 samo teks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CBE3DF7-3894-4A0F-8A8A-3F0C2236E653}"/>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pic>
        <p:nvPicPr>
          <p:cNvPr id="8" name="Picture 7">
            <a:extLst>
              <a:ext uri="{FF2B5EF4-FFF2-40B4-BE49-F238E27FC236}">
                <a16:creationId xmlns:a16="http://schemas.microsoft.com/office/drawing/2014/main" id="{517B9278-9098-4A17-8BE2-93B2FA8EEF9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2" name="Text Placeholder 11">
            <a:extLst>
              <a:ext uri="{FF2B5EF4-FFF2-40B4-BE49-F238E27FC236}">
                <a16:creationId xmlns:a16="http://schemas.microsoft.com/office/drawing/2014/main" id="{8F906662-D61E-46D6-828D-24A59A7872D0}"/>
              </a:ext>
            </a:extLst>
          </p:cNvPr>
          <p:cNvSpPr>
            <a:spLocks noGrp="1"/>
          </p:cNvSpPr>
          <p:nvPr>
            <p:ph type="body" sz="quarter" idx="10" hasCustomPrompt="1"/>
          </p:nvPr>
        </p:nvSpPr>
        <p:spPr>
          <a:xfrm>
            <a:off x="649663" y="744538"/>
            <a:ext cx="10876030"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praznog slidea</a:t>
            </a:r>
            <a:endParaRPr lang="en-US" dirty="0"/>
          </a:p>
        </p:txBody>
      </p:sp>
      <p:sp>
        <p:nvSpPr>
          <p:cNvPr id="21" name="Text Placeholder 20">
            <a:extLst>
              <a:ext uri="{FF2B5EF4-FFF2-40B4-BE49-F238E27FC236}">
                <a16:creationId xmlns:a16="http://schemas.microsoft.com/office/drawing/2014/main" id="{092393F8-781B-41F6-A182-8CB6629288AB}"/>
              </a:ext>
            </a:extLst>
          </p:cNvPr>
          <p:cNvSpPr>
            <a:spLocks noGrp="1"/>
          </p:cNvSpPr>
          <p:nvPr>
            <p:ph type="body" sz="quarter" idx="14" hasCustomPrompt="1"/>
          </p:nvPr>
        </p:nvSpPr>
        <p:spPr>
          <a:xfrm>
            <a:off x="649288" y="1536700"/>
            <a:ext cx="10876030"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22" name="Text Placeholder 16">
            <a:extLst>
              <a:ext uri="{FF2B5EF4-FFF2-40B4-BE49-F238E27FC236}">
                <a16:creationId xmlns:a16="http://schemas.microsoft.com/office/drawing/2014/main" id="{21F1C4B3-7595-4FEF-B74E-5B24E9688329}"/>
              </a:ext>
            </a:extLst>
          </p:cNvPr>
          <p:cNvSpPr>
            <a:spLocks noGrp="1"/>
          </p:cNvSpPr>
          <p:nvPr>
            <p:ph type="body" sz="quarter" idx="16" hasCustomPrompt="1"/>
          </p:nvPr>
        </p:nvSpPr>
        <p:spPr>
          <a:xfrm>
            <a:off x="649288" y="3765158"/>
            <a:ext cx="5402720" cy="2628900"/>
          </a:xfrm>
          <a:prstGeom prst="rect">
            <a:avLst/>
          </a:prstGeom>
        </p:spPr>
        <p:txBody>
          <a:bodyPr/>
          <a:lstStyle>
            <a:lvl1pPr marL="0" indent="0">
              <a:buNone/>
              <a:defRPr sz="1200">
                <a:solidFill>
                  <a:schemeClr val="bg2">
                    <a:lumMod val="50000"/>
                  </a:schemeClr>
                </a:solidFill>
                <a:latin typeface="+mj-lt"/>
              </a:defRPr>
            </a:lvl1pPr>
          </a:lstStyle>
          <a:p>
            <a:pPr algn="just"/>
            <a:r>
              <a:rPr lang="hr-HR" sz="1200" dirty="0">
                <a:solidFill>
                  <a:schemeClr val="bg2">
                    <a:lumMod val="50000"/>
                  </a:schemeClr>
                </a:solidFill>
                <a:latin typeface="+mj-lt"/>
              </a:rPr>
              <a:t>Lorem ipsum dolor sit amet, consectetur adipiscing elit. Vivamus in eros libero. Etiam finibus ipsum felis. Duis ut aliquam sem. Mauris fringilla eros laoreet eros lacinia, eu accumsan libero rutrum. Sed venenatis fringilla arcu. Vivamus tempor magna eget magna scelerisque, non ullamcorper orci semper. </a:t>
            </a:r>
          </a:p>
          <a:p>
            <a:pPr algn="just"/>
            <a:r>
              <a:rPr lang="hr-HR" sz="1200" dirty="0">
                <a:solidFill>
                  <a:schemeClr val="bg2">
                    <a:lumMod val="50000"/>
                  </a:schemeClr>
                </a:solidFill>
                <a:latin typeface="+mj-lt"/>
              </a:rPr>
              <a:t>Maecenas luctus faucibus mattis. Quisque pellentesque mauris quis mauris placerat posuere. Proin aliquam suscipit nulla, ac ultricies leo tincidunt ut. Ut quis sem dignissim tellus congue tristique. Nulla commodo augue non lorem accumsan pulvinar. Pellentesque auctor sed tortor eget rutrum. Morbi tristique faucibus convallis. Fusce eget sollicitudin lacus. Curabitur cursus suscipit lectus non efficitur.</a:t>
            </a:r>
          </a:p>
          <a:p>
            <a:pPr lvl="0"/>
            <a:endParaRPr lang="hr-HR" dirty="0"/>
          </a:p>
        </p:txBody>
      </p:sp>
      <p:sp>
        <p:nvSpPr>
          <p:cNvPr id="24" name="TextBox 23">
            <a:extLst>
              <a:ext uri="{FF2B5EF4-FFF2-40B4-BE49-F238E27FC236}">
                <a16:creationId xmlns:a16="http://schemas.microsoft.com/office/drawing/2014/main" id="{F5A4682D-9938-4E26-B773-B6E14A056A34}"/>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Tree>
    <p:extLst>
      <p:ext uri="{BB962C8B-B14F-4D97-AF65-F5344CB8AC3E}">
        <p14:creationId xmlns:p14="http://schemas.microsoft.com/office/powerpoint/2010/main" val="2941016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 tekst i fotografij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C2FCFE49-0E9E-455F-8EE8-36C53C76B6C3}"/>
              </a:ext>
            </a:extLst>
          </p:cNvPr>
          <p:cNvSpPr>
            <a:spLocks noGrp="1"/>
          </p:cNvSpPr>
          <p:nvPr>
            <p:ph type="body" sz="quarter" idx="10" hasCustomPrompt="1"/>
          </p:nvPr>
        </p:nvSpPr>
        <p:spPr>
          <a:xfrm>
            <a:off x="649663" y="744538"/>
            <a:ext cx="6400800"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fotografijom</a:t>
            </a:r>
            <a:endParaRPr lang="en-US" dirty="0"/>
          </a:p>
        </p:txBody>
      </p:sp>
      <p:sp>
        <p:nvSpPr>
          <p:cNvPr id="12" name="Picture Placeholder 11">
            <a:extLst>
              <a:ext uri="{FF2B5EF4-FFF2-40B4-BE49-F238E27FC236}">
                <a16:creationId xmlns:a16="http://schemas.microsoft.com/office/drawing/2014/main" id="{15F48499-AEB5-476F-80BE-FA6F51A8627C}"/>
              </a:ext>
            </a:extLst>
          </p:cNvPr>
          <p:cNvSpPr>
            <a:spLocks noGrp="1"/>
          </p:cNvSpPr>
          <p:nvPr>
            <p:ph type="pic" sz="quarter" idx="13"/>
          </p:nvPr>
        </p:nvSpPr>
        <p:spPr>
          <a:xfrm>
            <a:off x="7050088" y="0"/>
            <a:ext cx="5141912" cy="3854450"/>
          </a:xfrm>
          <a:prstGeom prst="rect">
            <a:avLst/>
          </a:prstGeom>
        </p:spPr>
        <p:txBody>
          <a:bodyPr/>
          <a:lstStyle/>
          <a:p>
            <a:endParaRPr lang="hr-HR"/>
          </a:p>
        </p:txBody>
      </p:sp>
      <p:sp>
        <p:nvSpPr>
          <p:cNvPr id="13" name="TextBox 12">
            <a:extLst>
              <a:ext uri="{FF2B5EF4-FFF2-40B4-BE49-F238E27FC236}">
                <a16:creationId xmlns:a16="http://schemas.microsoft.com/office/drawing/2014/main" id="{50654ED6-6AC6-4966-A6B9-914E345DE064}"/>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pic>
        <p:nvPicPr>
          <p:cNvPr id="14" name="Picture 13">
            <a:extLst>
              <a:ext uri="{FF2B5EF4-FFF2-40B4-BE49-F238E27FC236}">
                <a16:creationId xmlns:a16="http://schemas.microsoft.com/office/drawing/2014/main" id="{42982232-FE49-43F2-962F-A8101316DC1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8" name="Text Placeholder 20">
            <a:extLst>
              <a:ext uri="{FF2B5EF4-FFF2-40B4-BE49-F238E27FC236}">
                <a16:creationId xmlns:a16="http://schemas.microsoft.com/office/drawing/2014/main" id="{E1F32CAE-A707-48BE-9231-076881656635}"/>
              </a:ext>
            </a:extLst>
          </p:cNvPr>
          <p:cNvSpPr>
            <a:spLocks noGrp="1"/>
          </p:cNvSpPr>
          <p:nvPr>
            <p:ph type="body" sz="quarter" idx="15" hasCustomPrompt="1"/>
          </p:nvPr>
        </p:nvSpPr>
        <p:spPr>
          <a:xfrm>
            <a:off x="649288" y="1536700"/>
            <a:ext cx="6400800"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19" name="Text Placeholder 16">
            <a:extLst>
              <a:ext uri="{FF2B5EF4-FFF2-40B4-BE49-F238E27FC236}">
                <a16:creationId xmlns:a16="http://schemas.microsoft.com/office/drawing/2014/main" id="{D3A328DE-9F68-42FC-9A0A-B747D0769EAE}"/>
              </a:ext>
            </a:extLst>
          </p:cNvPr>
          <p:cNvSpPr>
            <a:spLocks noGrp="1"/>
          </p:cNvSpPr>
          <p:nvPr>
            <p:ph type="body" sz="quarter" idx="16" hasCustomPrompt="1"/>
          </p:nvPr>
        </p:nvSpPr>
        <p:spPr>
          <a:xfrm>
            <a:off x="649288" y="3765158"/>
            <a:ext cx="5402720" cy="2628900"/>
          </a:xfrm>
          <a:prstGeom prst="rect">
            <a:avLst/>
          </a:prstGeom>
        </p:spPr>
        <p:txBody>
          <a:bodyPr/>
          <a:lstStyle>
            <a:lvl1pPr marL="0" indent="0">
              <a:buNone/>
              <a:defRPr sz="1200">
                <a:solidFill>
                  <a:schemeClr val="bg2">
                    <a:lumMod val="50000"/>
                  </a:schemeClr>
                </a:solidFill>
                <a:latin typeface="+mj-lt"/>
              </a:defRPr>
            </a:lvl1pPr>
          </a:lstStyle>
          <a:p>
            <a:pPr algn="just"/>
            <a:r>
              <a:rPr lang="hr-HR" sz="1200" dirty="0">
                <a:solidFill>
                  <a:schemeClr val="bg2">
                    <a:lumMod val="50000"/>
                  </a:schemeClr>
                </a:solidFill>
                <a:latin typeface="+mj-lt"/>
              </a:rPr>
              <a:t>Lorem ipsum dolor sit amet, consectetur adipiscing elit. Vivamus in eros libero. Etiam finibus ipsum felis. Duis ut aliquam sem. Mauris fringilla eros laoreet eros lacinia, eu accumsan libero rutrum. Sed venenatis fringilla arcu. Vivamus tempor magna eget magna scelerisque, non ullamcorper orci semper. </a:t>
            </a:r>
          </a:p>
          <a:p>
            <a:pPr algn="just"/>
            <a:r>
              <a:rPr lang="hr-HR" sz="1200" dirty="0">
                <a:solidFill>
                  <a:schemeClr val="bg2">
                    <a:lumMod val="50000"/>
                  </a:schemeClr>
                </a:solidFill>
                <a:latin typeface="+mj-lt"/>
              </a:rPr>
              <a:t>Maecenas luctus faucibus mattis. Quisque pellentesque mauris quis mauris placerat posuere. Proin aliquam suscipit nulla, ac ultricies leo tincidunt ut. Ut quis sem dignissim tellus congue tristique. Nulla commodo augue non lorem accumsan pulvinar. Pellentesque auctor sed tortor eget rutrum. Morbi tristique faucibus convallis. Fusce eget sollicitudin lacus. Curabitur cursus suscipit lectus non efficitur.</a:t>
            </a:r>
          </a:p>
          <a:p>
            <a:pPr lvl="0"/>
            <a:endParaRPr lang="hr-HR" dirty="0"/>
          </a:p>
        </p:txBody>
      </p:sp>
      <p:sp>
        <p:nvSpPr>
          <p:cNvPr id="21" name="TextBox 20">
            <a:extLst>
              <a:ext uri="{FF2B5EF4-FFF2-40B4-BE49-F238E27FC236}">
                <a16:creationId xmlns:a16="http://schemas.microsoft.com/office/drawing/2014/main" id="{18CC1EE0-7F8B-4677-BDC8-BAA77FD43475}"/>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Tree>
    <p:extLst>
      <p:ext uri="{BB962C8B-B14F-4D97-AF65-F5344CB8AC3E}">
        <p14:creationId xmlns:p14="http://schemas.microsoft.com/office/powerpoint/2010/main" val="3769223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 tablic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ext Placeholder 11">
            <a:extLst>
              <a:ext uri="{FF2B5EF4-FFF2-40B4-BE49-F238E27FC236}">
                <a16:creationId xmlns:a16="http://schemas.microsoft.com/office/drawing/2014/main" id="{0A9A114F-DDE9-49B1-A70D-86110FCC9E40}"/>
              </a:ext>
            </a:extLst>
          </p:cNvPr>
          <p:cNvSpPr>
            <a:spLocks noGrp="1"/>
          </p:cNvSpPr>
          <p:nvPr>
            <p:ph type="body" sz="quarter" idx="10" hasCustomPrompt="1"/>
          </p:nvPr>
        </p:nvSpPr>
        <p:spPr>
          <a:xfrm>
            <a:off x="649663" y="744538"/>
            <a:ext cx="1075907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tablicom</a:t>
            </a:r>
            <a:endParaRPr lang="en-US" dirty="0"/>
          </a:p>
        </p:txBody>
      </p:sp>
      <p:pic>
        <p:nvPicPr>
          <p:cNvPr id="10" name="Picture 9">
            <a:extLst>
              <a:ext uri="{FF2B5EF4-FFF2-40B4-BE49-F238E27FC236}">
                <a16:creationId xmlns:a16="http://schemas.microsoft.com/office/drawing/2014/main" id="{9E03A1D3-B7B9-4DF1-A7F2-6AECDDED9F6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2" name="TextBox 11">
            <a:extLst>
              <a:ext uri="{FF2B5EF4-FFF2-40B4-BE49-F238E27FC236}">
                <a16:creationId xmlns:a16="http://schemas.microsoft.com/office/drawing/2014/main" id="{58CA56F1-1399-4F56-827A-C1EAA30F86ED}"/>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
        <p:nvSpPr>
          <p:cNvPr id="14" name="Table Placeholder 13">
            <a:extLst>
              <a:ext uri="{FF2B5EF4-FFF2-40B4-BE49-F238E27FC236}">
                <a16:creationId xmlns:a16="http://schemas.microsoft.com/office/drawing/2014/main" id="{A0F7F14E-0CD8-40AA-AECF-D8B22BA4E502}"/>
              </a:ext>
            </a:extLst>
          </p:cNvPr>
          <p:cNvSpPr>
            <a:spLocks noGrp="1"/>
          </p:cNvSpPr>
          <p:nvPr>
            <p:ph type="tbl" sz="quarter" idx="12"/>
          </p:nvPr>
        </p:nvSpPr>
        <p:spPr>
          <a:xfrm>
            <a:off x="744030" y="2479676"/>
            <a:ext cx="7758947" cy="3280102"/>
          </a:xfrm>
          <a:prstGeom prst="rect">
            <a:avLst/>
          </a:prstGeom>
        </p:spPr>
        <p:txBody>
          <a:bodyPr/>
          <a:lstStyle/>
          <a:p>
            <a:endParaRPr lang="hr-HR" dirty="0"/>
          </a:p>
        </p:txBody>
      </p:sp>
      <p:sp>
        <p:nvSpPr>
          <p:cNvPr id="17" name="Text Placeholder 20">
            <a:extLst>
              <a:ext uri="{FF2B5EF4-FFF2-40B4-BE49-F238E27FC236}">
                <a16:creationId xmlns:a16="http://schemas.microsoft.com/office/drawing/2014/main" id="{7DA24261-9611-4BE2-8FA0-79E75DCF8EFB}"/>
              </a:ext>
            </a:extLst>
          </p:cNvPr>
          <p:cNvSpPr>
            <a:spLocks noGrp="1"/>
          </p:cNvSpPr>
          <p:nvPr>
            <p:ph type="body" sz="quarter" idx="15" hasCustomPrompt="1"/>
          </p:nvPr>
        </p:nvSpPr>
        <p:spPr>
          <a:xfrm>
            <a:off x="649288" y="1536700"/>
            <a:ext cx="10759072"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19" name="TextBox 18">
            <a:extLst>
              <a:ext uri="{FF2B5EF4-FFF2-40B4-BE49-F238E27FC236}">
                <a16:creationId xmlns:a16="http://schemas.microsoft.com/office/drawing/2014/main" id="{0D8446C4-1063-4011-B212-8A3CDF2CE961}"/>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Tree>
    <p:extLst>
      <p:ext uri="{BB962C8B-B14F-4D97-AF65-F5344CB8AC3E}">
        <p14:creationId xmlns:p14="http://schemas.microsoft.com/office/powerpoint/2010/main" val="308904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 graf">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54A0EFD-FACE-44D0-B11E-1492FA0486D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2" name="TextBox 11">
            <a:extLst>
              <a:ext uri="{FF2B5EF4-FFF2-40B4-BE49-F238E27FC236}">
                <a16:creationId xmlns:a16="http://schemas.microsoft.com/office/drawing/2014/main" id="{EA98EC07-E117-45CB-97AC-073CCEAE874E}"/>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
        <p:nvSpPr>
          <p:cNvPr id="16" name="Chart Placeholder 15">
            <a:extLst>
              <a:ext uri="{FF2B5EF4-FFF2-40B4-BE49-F238E27FC236}">
                <a16:creationId xmlns:a16="http://schemas.microsoft.com/office/drawing/2014/main" id="{46F01548-D374-4A9E-B311-52E082332DC1}"/>
              </a:ext>
            </a:extLst>
          </p:cNvPr>
          <p:cNvSpPr>
            <a:spLocks noGrp="1"/>
          </p:cNvSpPr>
          <p:nvPr>
            <p:ph type="chart" sz="quarter" idx="14"/>
          </p:nvPr>
        </p:nvSpPr>
        <p:spPr>
          <a:xfrm>
            <a:off x="866775" y="2338388"/>
            <a:ext cx="4289425" cy="3478212"/>
          </a:xfrm>
          <a:prstGeom prst="rect">
            <a:avLst/>
          </a:prstGeom>
        </p:spPr>
        <p:txBody>
          <a:bodyPr/>
          <a:lstStyle/>
          <a:p>
            <a:endParaRPr lang="hr-HR"/>
          </a:p>
        </p:txBody>
      </p:sp>
      <p:sp>
        <p:nvSpPr>
          <p:cNvPr id="19" name="Chart Placeholder 15">
            <a:extLst>
              <a:ext uri="{FF2B5EF4-FFF2-40B4-BE49-F238E27FC236}">
                <a16:creationId xmlns:a16="http://schemas.microsoft.com/office/drawing/2014/main" id="{60EC42A3-DF8D-46E6-BC17-468322A239D7}"/>
              </a:ext>
            </a:extLst>
          </p:cNvPr>
          <p:cNvSpPr>
            <a:spLocks noGrp="1"/>
          </p:cNvSpPr>
          <p:nvPr>
            <p:ph type="chart" sz="quarter" idx="15"/>
          </p:nvPr>
        </p:nvSpPr>
        <p:spPr>
          <a:xfrm>
            <a:off x="5336651" y="2338388"/>
            <a:ext cx="4289425" cy="3478212"/>
          </a:xfrm>
          <a:prstGeom prst="rect">
            <a:avLst/>
          </a:prstGeom>
        </p:spPr>
        <p:txBody>
          <a:bodyPr/>
          <a:lstStyle/>
          <a:p>
            <a:endParaRPr lang="hr-HR"/>
          </a:p>
        </p:txBody>
      </p:sp>
      <p:sp>
        <p:nvSpPr>
          <p:cNvPr id="23" name="TextBox 22">
            <a:extLst>
              <a:ext uri="{FF2B5EF4-FFF2-40B4-BE49-F238E27FC236}">
                <a16:creationId xmlns:a16="http://schemas.microsoft.com/office/drawing/2014/main" id="{15B3B89E-F399-4AFC-BB76-D546D0C42817}"/>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
        <p:nvSpPr>
          <p:cNvPr id="9" name="Text Placeholder 11">
            <a:extLst>
              <a:ext uri="{FF2B5EF4-FFF2-40B4-BE49-F238E27FC236}">
                <a16:creationId xmlns:a16="http://schemas.microsoft.com/office/drawing/2014/main" id="{36E56C62-6825-4B02-95A5-CA5A7F6AD072}"/>
              </a:ext>
            </a:extLst>
          </p:cNvPr>
          <p:cNvSpPr>
            <a:spLocks noGrp="1"/>
          </p:cNvSpPr>
          <p:nvPr>
            <p:ph type="body" sz="quarter" idx="10" hasCustomPrompt="1"/>
          </p:nvPr>
        </p:nvSpPr>
        <p:spPr>
          <a:xfrm>
            <a:off x="649663" y="744538"/>
            <a:ext cx="1075907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grafom</a:t>
            </a:r>
            <a:endParaRPr lang="en-US" dirty="0"/>
          </a:p>
        </p:txBody>
      </p:sp>
      <p:sp>
        <p:nvSpPr>
          <p:cNvPr id="10" name="Text Placeholder 20">
            <a:extLst>
              <a:ext uri="{FF2B5EF4-FFF2-40B4-BE49-F238E27FC236}">
                <a16:creationId xmlns:a16="http://schemas.microsoft.com/office/drawing/2014/main" id="{28302C6F-A8FC-4ED0-A2D7-E77CD84C8814}"/>
              </a:ext>
            </a:extLst>
          </p:cNvPr>
          <p:cNvSpPr>
            <a:spLocks noGrp="1"/>
          </p:cNvSpPr>
          <p:nvPr>
            <p:ph type="body" sz="quarter" idx="16" hasCustomPrompt="1"/>
          </p:nvPr>
        </p:nvSpPr>
        <p:spPr>
          <a:xfrm>
            <a:off x="649288" y="1536700"/>
            <a:ext cx="10759072"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Tree>
    <p:extLst>
      <p:ext uri="{BB962C8B-B14F-4D97-AF65-F5344CB8AC3E}">
        <p14:creationId xmlns:p14="http://schemas.microsoft.com/office/powerpoint/2010/main" val="2749280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 bulleti">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62CCFEE-8405-48C1-A8AB-936E6F3FA19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8" name="TextBox 7">
            <a:extLst>
              <a:ext uri="{FF2B5EF4-FFF2-40B4-BE49-F238E27FC236}">
                <a16:creationId xmlns:a16="http://schemas.microsoft.com/office/drawing/2014/main" id="{79177A66-FC6B-43AF-AFAB-F0C1A69C689C}"/>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
        <p:nvSpPr>
          <p:cNvPr id="19" name="Text Placeholder 18">
            <a:extLst>
              <a:ext uri="{FF2B5EF4-FFF2-40B4-BE49-F238E27FC236}">
                <a16:creationId xmlns:a16="http://schemas.microsoft.com/office/drawing/2014/main" id="{7190CEFC-43F8-46B8-A137-BAC032ACBED5}"/>
              </a:ext>
            </a:extLst>
          </p:cNvPr>
          <p:cNvSpPr>
            <a:spLocks noGrp="1"/>
          </p:cNvSpPr>
          <p:nvPr>
            <p:ph type="body" sz="quarter" idx="16" hasCustomPrompt="1"/>
          </p:nvPr>
        </p:nvSpPr>
        <p:spPr>
          <a:xfrm>
            <a:off x="744538" y="3365500"/>
            <a:ext cx="7559490" cy="2667000"/>
          </a:xfrm>
          <a:prstGeom prst="rect">
            <a:avLst/>
          </a:prstGeom>
        </p:spPr>
        <p:txBody>
          <a:bodyPr/>
          <a:lstStyle>
            <a:lvl1pPr>
              <a:buClr>
                <a:srgbClr val="FF0000"/>
              </a:buClr>
              <a:defRPr sz="1800">
                <a:solidFill>
                  <a:schemeClr val="bg2">
                    <a:lumMod val="50000"/>
                  </a:schemeClr>
                </a:solidFill>
                <a:latin typeface="+mj-lt"/>
              </a:defRPr>
            </a:lvl1pPr>
            <a:lvl2pPr>
              <a:buClr>
                <a:srgbClr val="FF0000"/>
              </a:buClr>
              <a:defRPr sz="1400">
                <a:solidFill>
                  <a:schemeClr val="bg2">
                    <a:lumMod val="50000"/>
                  </a:schemeClr>
                </a:solidFill>
                <a:latin typeface="+mj-lt"/>
              </a:defRPr>
            </a:lvl2pPr>
          </a:lstStyle>
          <a:p>
            <a:pPr lvl="0"/>
            <a:r>
              <a:rPr lang="hr-HR" dirty="0"/>
              <a:t>Važnija natuknica</a:t>
            </a:r>
          </a:p>
          <a:p>
            <a:pPr lvl="1"/>
            <a:r>
              <a:rPr lang="hr-HR" dirty="0"/>
              <a:t>Manje važna natuknica</a:t>
            </a:r>
          </a:p>
          <a:p>
            <a:pPr lvl="0"/>
            <a:r>
              <a:rPr lang="hr-HR" dirty="0"/>
              <a:t>Važnija natuknica</a:t>
            </a:r>
          </a:p>
          <a:p>
            <a:pPr lvl="0"/>
            <a:endParaRPr lang="hr-HR" dirty="0"/>
          </a:p>
        </p:txBody>
      </p:sp>
      <p:sp>
        <p:nvSpPr>
          <p:cNvPr id="21" name="TextBox 20">
            <a:extLst>
              <a:ext uri="{FF2B5EF4-FFF2-40B4-BE49-F238E27FC236}">
                <a16:creationId xmlns:a16="http://schemas.microsoft.com/office/drawing/2014/main" id="{DC825A9E-5C7D-4724-B05D-10A9F39FE3DE}"/>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
        <p:nvSpPr>
          <p:cNvPr id="10" name="Text Placeholder 11">
            <a:extLst>
              <a:ext uri="{FF2B5EF4-FFF2-40B4-BE49-F238E27FC236}">
                <a16:creationId xmlns:a16="http://schemas.microsoft.com/office/drawing/2014/main" id="{0BCBCF9D-9F07-427E-A977-FD72C201EA06}"/>
              </a:ext>
            </a:extLst>
          </p:cNvPr>
          <p:cNvSpPr>
            <a:spLocks noGrp="1"/>
          </p:cNvSpPr>
          <p:nvPr>
            <p:ph type="body" sz="quarter" idx="10" hasCustomPrompt="1"/>
          </p:nvPr>
        </p:nvSpPr>
        <p:spPr>
          <a:xfrm>
            <a:off x="649663" y="744538"/>
            <a:ext cx="1075907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bulletima</a:t>
            </a:r>
            <a:endParaRPr lang="en-US" dirty="0"/>
          </a:p>
        </p:txBody>
      </p:sp>
      <p:sp>
        <p:nvSpPr>
          <p:cNvPr id="11" name="Text Placeholder 20">
            <a:extLst>
              <a:ext uri="{FF2B5EF4-FFF2-40B4-BE49-F238E27FC236}">
                <a16:creationId xmlns:a16="http://schemas.microsoft.com/office/drawing/2014/main" id="{388757DC-BE46-4F95-BC83-634A9F54DF22}"/>
              </a:ext>
            </a:extLst>
          </p:cNvPr>
          <p:cNvSpPr>
            <a:spLocks noGrp="1"/>
          </p:cNvSpPr>
          <p:nvPr>
            <p:ph type="body" sz="quarter" idx="15" hasCustomPrompt="1"/>
          </p:nvPr>
        </p:nvSpPr>
        <p:spPr>
          <a:xfrm>
            <a:off x="649288" y="1536700"/>
            <a:ext cx="10759072"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Tree>
    <p:extLst>
      <p:ext uri="{BB962C8B-B14F-4D97-AF65-F5344CB8AC3E}">
        <p14:creationId xmlns:p14="http://schemas.microsoft.com/office/powerpoint/2010/main" val="1607756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5" y="275167"/>
            <a:ext cx="10799233" cy="1143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85805" y="1786468"/>
            <a:ext cx="10799233" cy="4131733"/>
          </a:xfrm>
          <a:prstGeom prst="rect">
            <a:avLst/>
          </a:prstGeom>
        </p:spPr>
        <p:txBody>
          <a:bodyPr/>
          <a:lstStyle>
            <a:lvl1pPr>
              <a:lnSpc>
                <a:spcPts val="3113"/>
              </a:lnSpc>
              <a:defRPr/>
            </a:lvl1pPr>
            <a:lvl2pPr marL="494291" indent="-328559">
              <a:buClr>
                <a:srgbClr val="008FFF"/>
              </a:buClr>
              <a:buFont typeface="Wingdings" panose="05000000000000000000" pitchFamily="2" charset="2"/>
              <a:buChar char="q"/>
              <a:defRPr/>
            </a:lvl2pPr>
            <a:lvl3pPr marL="1046733" indent="-209347">
              <a:buClr>
                <a:srgbClr val="FF0000"/>
              </a:buClr>
              <a:buFont typeface="Wingdings" panose="05000000000000000000" pitchFamily="2" charset="2"/>
              <a:buChar char="q"/>
              <a:defRPr/>
            </a:lvl3pPr>
            <a:lvl4pPr marL="1465427" indent="-209347">
              <a:buClr>
                <a:srgbClr val="008F43"/>
              </a:buClr>
              <a:buFont typeface="Wingdings" panose="05000000000000000000" pitchFamily="2" charset="2"/>
              <a:buChar char="q"/>
              <a:defRPr/>
            </a:lvl4pPr>
            <a:lvl5pPr marL="1884119" indent="-209347">
              <a:buClr>
                <a:srgbClr val="448CA9"/>
              </a:buClr>
              <a:buFont typeface="Wingdings" panose="05000000000000000000" pitchFamily="2" charset="2"/>
              <a:buChar char="q"/>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44617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4558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hbor.h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BC9B56-2572-45C2-8930-DD29841866E9}"/>
              </a:ext>
            </a:extLst>
          </p:cNvPr>
          <p:cNvSpPr>
            <a:spLocks noGrp="1"/>
          </p:cNvSpPr>
          <p:nvPr>
            <p:ph type="body" sz="quarter" idx="11"/>
          </p:nvPr>
        </p:nvSpPr>
        <p:spPr/>
        <p:txBody>
          <a:bodyPr/>
          <a:lstStyle/>
          <a:p>
            <a:r>
              <a:rPr lang="hr-HR" b="1" dirty="0">
                <a:ln w="0"/>
              </a:rPr>
              <a:t>FINANCIRANJE PODUZETNIKA</a:t>
            </a:r>
          </a:p>
          <a:p>
            <a:endParaRPr lang="hr-HR" dirty="0"/>
          </a:p>
        </p:txBody>
      </p:sp>
      <p:sp>
        <p:nvSpPr>
          <p:cNvPr id="3" name="Text Placeholder 2">
            <a:extLst>
              <a:ext uri="{FF2B5EF4-FFF2-40B4-BE49-F238E27FC236}">
                <a16:creationId xmlns:a16="http://schemas.microsoft.com/office/drawing/2014/main" id="{06529C3E-6702-48D7-9D70-97B8DE53ED4F}"/>
              </a:ext>
            </a:extLst>
          </p:cNvPr>
          <p:cNvSpPr>
            <a:spLocks noGrp="1"/>
          </p:cNvSpPr>
          <p:nvPr>
            <p:ph type="body" sz="quarter" idx="12"/>
          </p:nvPr>
        </p:nvSpPr>
        <p:spPr>
          <a:xfrm>
            <a:off x="3887264" y="5301672"/>
            <a:ext cx="5099050" cy="396875"/>
          </a:xfrm>
        </p:spPr>
        <p:txBody>
          <a:bodyPr/>
          <a:lstStyle/>
          <a:p>
            <a:pPr algn="ctr"/>
            <a:r>
              <a:rPr lang="hr-HR" b="1" dirty="0"/>
              <a:t>Crikvenica,  ožujak 2022.</a:t>
            </a:r>
          </a:p>
          <a:p>
            <a:endParaRPr lang="hr-HR" dirty="0"/>
          </a:p>
        </p:txBody>
      </p:sp>
    </p:spTree>
    <p:extLst>
      <p:ext uri="{BB962C8B-B14F-4D97-AF65-F5344CB8AC3E}">
        <p14:creationId xmlns:p14="http://schemas.microsoft.com/office/powerpoint/2010/main" val="1916835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BC4688E-08CA-48BE-A4B0-499AF7D6FBEE}"/>
              </a:ext>
            </a:extLst>
          </p:cNvPr>
          <p:cNvSpPr>
            <a:spLocks noGrp="1"/>
          </p:cNvSpPr>
          <p:nvPr>
            <p:ph type="body" sz="quarter" idx="10"/>
          </p:nvPr>
        </p:nvSpPr>
        <p:spPr>
          <a:xfrm>
            <a:off x="507050" y="299922"/>
            <a:ext cx="10759072" cy="792031"/>
          </a:xfrm>
        </p:spPr>
        <p:txBody>
          <a:bodyPr/>
          <a:lstStyle/>
          <a:p>
            <a:pPr algn="ctr"/>
            <a:r>
              <a:rPr lang="hr-HR" altLang="sr-Latn-RS" b="1" dirty="0"/>
              <a:t>Investicije privatnog sektora</a:t>
            </a:r>
          </a:p>
          <a:p>
            <a:endParaRPr lang="hr-HR" dirty="0"/>
          </a:p>
        </p:txBody>
      </p:sp>
      <p:graphicFrame>
        <p:nvGraphicFramePr>
          <p:cNvPr id="5" name="Table Placeholder 4">
            <a:extLst>
              <a:ext uri="{FF2B5EF4-FFF2-40B4-BE49-F238E27FC236}">
                <a16:creationId xmlns:a16="http://schemas.microsoft.com/office/drawing/2014/main" id="{D1D5E1F7-C32D-4950-8E51-B322785B7248}"/>
              </a:ext>
            </a:extLst>
          </p:cNvPr>
          <p:cNvGraphicFramePr>
            <a:graphicFrameLocks/>
          </p:cNvGraphicFramePr>
          <p:nvPr>
            <p:extLst>
              <p:ext uri="{D42A27DB-BD31-4B8C-83A1-F6EECF244321}">
                <p14:modId xmlns:p14="http://schemas.microsoft.com/office/powerpoint/2010/main" val="4152842956"/>
              </p:ext>
            </p:extLst>
          </p:nvPr>
        </p:nvGraphicFramePr>
        <p:xfrm>
          <a:off x="1753169" y="1152002"/>
          <a:ext cx="8685662" cy="5052305"/>
        </p:xfrm>
        <a:graphic>
          <a:graphicData uri="http://schemas.openxmlformats.org/drawingml/2006/table">
            <a:tbl>
              <a:tblPr firstRow="1" bandRow="1">
                <a:tableStyleId>{5C22544A-7EE6-4342-B048-85BDC9FD1C3A}</a:tableStyleId>
              </a:tblPr>
              <a:tblGrid>
                <a:gridCol w="2138599">
                  <a:extLst>
                    <a:ext uri="{9D8B030D-6E8A-4147-A177-3AD203B41FA5}">
                      <a16:colId xmlns:a16="http://schemas.microsoft.com/office/drawing/2014/main" val="20000"/>
                    </a:ext>
                  </a:extLst>
                </a:gridCol>
                <a:gridCol w="6547063">
                  <a:extLst>
                    <a:ext uri="{9D8B030D-6E8A-4147-A177-3AD203B41FA5}">
                      <a16:colId xmlns:a16="http://schemas.microsoft.com/office/drawing/2014/main" val="20001"/>
                    </a:ext>
                  </a:extLst>
                </a:gridCol>
              </a:tblGrid>
              <a:tr h="497826">
                <a:tc>
                  <a:txBody>
                    <a:bodyPr/>
                    <a:lstStyle/>
                    <a:p>
                      <a:r>
                        <a:rPr lang="hr-HR" sz="1400" b="1" dirty="0"/>
                        <a:t>Cilj</a:t>
                      </a:r>
                      <a:r>
                        <a:rPr lang="hr-HR" sz="1400" b="1" baseline="0" dirty="0"/>
                        <a:t> </a:t>
                      </a:r>
                      <a:endParaRPr lang="hr-HR" sz="1400" b="1" dirty="0"/>
                    </a:p>
                  </a:txBody>
                  <a:tcPr anchor="ctr"/>
                </a:tc>
                <a:tc>
                  <a:txBody>
                    <a:bodyPr/>
                    <a:lstStyle/>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hr-HR" altLang="x-none" sz="1400" b="1" i="0" u="none" strike="noStrike" cap="none" normalizeH="0" baseline="0" dirty="0">
                          <a:ln>
                            <a:noFill/>
                          </a:ln>
                          <a:solidFill>
                            <a:schemeClr val="tx1"/>
                          </a:solidFill>
                          <a:effectLst/>
                          <a:latin typeface="Calibri" pitchFamily="34" charset="0"/>
                          <a:cs typeface="Times New Roman" pitchFamily="18" charset="0"/>
                        </a:rPr>
                        <a:t>Ulaganje u modernizaciju proizvodnje, uvođenje novih tehnologija i proizvoda, pokretanje novih proizvodnja, širenje postojećeg poslovanja  i izgradnju novih proizvođačkih kapaciteta</a:t>
                      </a:r>
                    </a:p>
                  </a:txBody>
                  <a:tcPr anchor="ctr">
                    <a:solidFill>
                      <a:schemeClr val="accent1">
                        <a:lumMod val="20000"/>
                        <a:lumOff val="80000"/>
                      </a:schemeClr>
                    </a:solidFill>
                  </a:tcPr>
                </a:tc>
                <a:extLst>
                  <a:ext uri="{0D108BD9-81ED-4DB2-BD59-A6C34878D82A}">
                    <a16:rowId xmlns:a16="http://schemas.microsoft.com/office/drawing/2014/main" val="10000"/>
                  </a:ext>
                </a:extLst>
              </a:tr>
              <a:tr h="478678">
                <a:tc>
                  <a:txBody>
                    <a:bodyPr/>
                    <a:lstStyle/>
                    <a:p>
                      <a:r>
                        <a:rPr lang="hr-HR" sz="1400" b="1" dirty="0">
                          <a:solidFill>
                            <a:schemeClr val="bg1"/>
                          </a:solidFill>
                        </a:rPr>
                        <a:t>Korisnici kredita</a:t>
                      </a:r>
                    </a:p>
                  </a:txBody>
                  <a:tcPr anchor="ctr">
                    <a:solidFill>
                      <a:schemeClr val="accent1"/>
                    </a:solidFill>
                  </a:tcPr>
                </a:tc>
                <a:tc>
                  <a:txBody>
                    <a:bodyPr/>
                    <a:lstStyle/>
                    <a:p>
                      <a:pPr marL="0" indent="0" algn="just">
                        <a:buNone/>
                      </a:pPr>
                      <a:r>
                        <a:rPr lang="hr-HR" sz="1400" b="1" baseline="0" dirty="0">
                          <a:solidFill>
                            <a:schemeClr val="tx1"/>
                          </a:solidFill>
                        </a:rPr>
                        <a:t>Poslovni subjekti privatnog sektora -  obrti, trgovačka društva, zadruge</a:t>
                      </a:r>
                      <a:endParaRPr lang="hr-HR" sz="1400" b="1" dirty="0">
                        <a:solidFill>
                          <a:schemeClr val="tx1"/>
                        </a:solidFill>
                      </a:endParaRPr>
                    </a:p>
                  </a:txBody>
                  <a:tcPr anchor="ctr">
                    <a:solidFill>
                      <a:schemeClr val="accent1">
                        <a:lumMod val="20000"/>
                        <a:lumOff val="80000"/>
                      </a:schemeClr>
                    </a:solidFill>
                  </a:tcPr>
                </a:tc>
                <a:extLst>
                  <a:ext uri="{0D108BD9-81ED-4DB2-BD59-A6C34878D82A}">
                    <a16:rowId xmlns:a16="http://schemas.microsoft.com/office/drawing/2014/main" val="10001"/>
                  </a:ext>
                </a:extLst>
              </a:tr>
              <a:tr h="744797">
                <a:tc>
                  <a:txBody>
                    <a:bodyPr/>
                    <a:lstStyle/>
                    <a:p>
                      <a:r>
                        <a:rPr lang="hr-HR" sz="1400" b="1" dirty="0">
                          <a:solidFill>
                            <a:schemeClr val="bg1"/>
                          </a:solidFill>
                        </a:rPr>
                        <a:t>Namjena</a:t>
                      </a:r>
                    </a:p>
                  </a:txBody>
                  <a:tcPr anchor="ctr">
                    <a:solidFill>
                      <a:schemeClr val="accent1"/>
                    </a:solidFill>
                  </a:tcPr>
                </a:tc>
                <a:tc>
                  <a:txBody>
                    <a:body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osnovna sredstva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trajna obrtna sredstva do 30 % iznosa kredita</a:t>
                      </a:r>
                    </a:p>
                  </a:txBody>
                  <a:tcPr anchor="ctr">
                    <a:solidFill>
                      <a:schemeClr val="accent1">
                        <a:lumMod val="20000"/>
                        <a:lumOff val="80000"/>
                      </a:schemeClr>
                    </a:solidFill>
                  </a:tcPr>
                </a:tc>
                <a:extLst>
                  <a:ext uri="{0D108BD9-81ED-4DB2-BD59-A6C34878D82A}">
                    <a16:rowId xmlns:a16="http://schemas.microsoft.com/office/drawing/2014/main" val="10002"/>
                  </a:ext>
                </a:extLst>
              </a:tr>
              <a:tr h="545026">
                <a:tc>
                  <a:txBody>
                    <a:bodyPr/>
                    <a:lstStyle/>
                    <a:p>
                      <a:r>
                        <a:rPr lang="hr-HR" sz="1400" b="1" dirty="0">
                          <a:solidFill>
                            <a:schemeClr val="bg1"/>
                          </a:solidFill>
                        </a:rPr>
                        <a:t>Iznos</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400" b="1" dirty="0">
                          <a:solidFill>
                            <a:schemeClr val="tx1"/>
                          </a:solidFill>
                        </a:rPr>
                        <a:t>Najniži iznos kredita je 200.000,00 kuna. Najviši iznos kredita nije ograničen. </a:t>
                      </a:r>
                      <a:r>
                        <a:rPr kumimoji="0" lang="pl-PL"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(kreditira se do 75% ukupne predračunske vrijed)</a:t>
                      </a:r>
                      <a:endPar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endParaRPr>
                    </a:p>
                    <a:p>
                      <a:r>
                        <a:rPr lang="hr-HR" sz="1400" b="1" dirty="0">
                          <a:solidFill>
                            <a:schemeClr val="tx1"/>
                          </a:solidFill>
                        </a:rPr>
                        <a:t>Krediti se odobravaju u kunama, uz valutnu klauzulu u EUR</a:t>
                      </a:r>
                    </a:p>
                  </a:txBody>
                  <a:tcPr anchor="ctr">
                    <a:solidFill>
                      <a:schemeClr val="accent1">
                        <a:lumMod val="20000"/>
                        <a:lumOff val="80000"/>
                      </a:schemeClr>
                    </a:solidFill>
                  </a:tcPr>
                </a:tc>
                <a:extLst>
                  <a:ext uri="{0D108BD9-81ED-4DB2-BD59-A6C34878D82A}">
                    <a16:rowId xmlns:a16="http://schemas.microsoft.com/office/drawing/2014/main" val="10003"/>
                  </a:ext>
                </a:extLst>
              </a:tr>
              <a:tr h="497826">
                <a:tc>
                  <a:txBody>
                    <a:bodyPr/>
                    <a:lstStyle/>
                    <a:p>
                      <a:r>
                        <a:rPr lang="hr-HR" sz="1400" b="1" dirty="0">
                          <a:solidFill>
                            <a:schemeClr val="bg1"/>
                          </a:solidFill>
                        </a:rPr>
                        <a:t>Kamatna</a:t>
                      </a:r>
                      <a:r>
                        <a:rPr lang="hr-HR" sz="1400" b="1" baseline="0" dirty="0">
                          <a:solidFill>
                            <a:schemeClr val="bg1"/>
                          </a:solidFill>
                        </a:rPr>
                        <a:t> stopa</a:t>
                      </a:r>
                      <a:endParaRPr lang="hr-HR" sz="1400" b="1" dirty="0">
                        <a:solidFill>
                          <a:schemeClr val="bg1"/>
                        </a:solidFill>
                      </a:endParaRPr>
                    </a:p>
                  </a:txBody>
                  <a:tcPr anchor="ctr">
                    <a:solidFill>
                      <a:schemeClr val="accent1"/>
                    </a:solidFill>
                  </a:tcPr>
                </a:tc>
                <a:tc>
                  <a:txBody>
                    <a:bodyPr/>
                    <a:lstStyle/>
                    <a:p>
                      <a:pPr algn="just"/>
                      <a:r>
                        <a:rPr lang="hr-HR" sz="1400" b="1" dirty="0">
                          <a:solidFill>
                            <a:schemeClr val="tx1"/>
                          </a:solidFill>
                        </a:rPr>
                        <a:t>1,5% godišnje za tržišno-konkurentne subjekte koji ulažu u prioritetne djelatnosti</a:t>
                      </a:r>
                    </a:p>
                    <a:p>
                      <a:pPr algn="just"/>
                      <a:r>
                        <a:rPr lang="hr-HR" sz="1400" b="1" dirty="0">
                          <a:solidFill>
                            <a:schemeClr val="tx1"/>
                          </a:solidFill>
                        </a:rPr>
                        <a:t>2% godišnje za tržišno-konkurentne subjekte koji ulažu na posebnim područjima RH</a:t>
                      </a:r>
                    </a:p>
                    <a:p>
                      <a:pPr algn="just"/>
                      <a:r>
                        <a:rPr lang="hr-HR" sz="1400" b="1" dirty="0">
                          <a:solidFill>
                            <a:schemeClr val="tx1"/>
                          </a:solidFill>
                        </a:rPr>
                        <a:t>3% godišnje za sve ostale </a:t>
                      </a:r>
                    </a:p>
                  </a:txBody>
                  <a:tcPr anchor="ctr">
                    <a:solidFill>
                      <a:schemeClr val="accent1">
                        <a:lumMod val="20000"/>
                        <a:lumOff val="80000"/>
                      </a:schemeClr>
                    </a:solidFill>
                  </a:tcPr>
                </a:tc>
                <a:extLst>
                  <a:ext uri="{0D108BD9-81ED-4DB2-BD59-A6C34878D82A}">
                    <a16:rowId xmlns:a16="http://schemas.microsoft.com/office/drawing/2014/main" val="10004"/>
                  </a:ext>
                </a:extLst>
              </a:tr>
              <a:tr h="855135">
                <a:tc>
                  <a:txBody>
                    <a:bodyPr/>
                    <a:lstStyle/>
                    <a:p>
                      <a:r>
                        <a:rPr lang="hr-HR" sz="1400" b="1" dirty="0">
                          <a:solidFill>
                            <a:schemeClr val="bg1"/>
                          </a:solidFill>
                        </a:rPr>
                        <a:t>Rok otplate</a:t>
                      </a:r>
                    </a:p>
                  </a:txBody>
                  <a:tcPr anchor="ctr">
                    <a:solidFill>
                      <a:schemeClr val="accent1"/>
                    </a:solidFill>
                  </a:tcPr>
                </a:tc>
                <a:tc>
                  <a:txBody>
                    <a:bodyPr/>
                    <a:lstStyle/>
                    <a:p>
                      <a:r>
                        <a:rPr lang="hr-HR" sz="1400" b="1" dirty="0">
                          <a:solidFill>
                            <a:schemeClr val="tx1"/>
                          </a:solidFill>
                        </a:rPr>
                        <a:t>Do 15 godina, uključujući do 3 god počeka </a:t>
                      </a:r>
                    </a:p>
                    <a:p>
                      <a:r>
                        <a:rPr lang="hr-HR" sz="1400" b="1" baseline="0" dirty="0">
                          <a:solidFill>
                            <a:schemeClr val="tx1"/>
                          </a:solidFill>
                        </a:rPr>
                        <a:t>Do 17 godina, uključujući do 4 god počeka za turizam ili ukoliko je isto opravdano inv. studijom</a:t>
                      </a:r>
                      <a:endParaRPr lang="hr-HR" sz="1400" b="1" dirty="0">
                        <a:solidFill>
                          <a:schemeClr val="tx1"/>
                        </a:solidFill>
                      </a:endParaRPr>
                    </a:p>
                  </a:txBody>
                  <a:tcPr anchor="ctr">
                    <a:solidFill>
                      <a:schemeClr val="accent1">
                        <a:lumMod val="20000"/>
                        <a:lumOff val="80000"/>
                      </a:schemeClr>
                    </a:solidFill>
                  </a:tcPr>
                </a:tc>
                <a:extLst>
                  <a:ext uri="{0D108BD9-81ED-4DB2-BD59-A6C34878D82A}">
                    <a16:rowId xmlns:a16="http://schemas.microsoft.com/office/drawing/2014/main" val="10005"/>
                  </a:ext>
                </a:extLst>
              </a:tr>
              <a:tr h="779135">
                <a:tc>
                  <a:txBody>
                    <a:bodyPr/>
                    <a:lstStyle/>
                    <a:p>
                      <a:r>
                        <a:rPr lang="hr-HR" sz="1400" b="1" dirty="0">
                          <a:solidFill>
                            <a:schemeClr val="bg1"/>
                          </a:solidFill>
                        </a:rPr>
                        <a:t>Način kreditiranja</a:t>
                      </a:r>
                    </a:p>
                    <a:p>
                      <a:endParaRPr lang="hr-HR" sz="1400" b="1" dirty="0">
                        <a:solidFill>
                          <a:schemeClr val="bg1"/>
                        </a:solidFill>
                      </a:endParaRPr>
                    </a:p>
                    <a:p>
                      <a:endParaRPr lang="hr-HR" sz="1400" b="1" dirty="0">
                        <a:solidFill>
                          <a:schemeClr val="bg1"/>
                        </a:solidFill>
                      </a:endParaRPr>
                    </a:p>
                  </a:txBody>
                  <a:tcPr anchor="ctr">
                    <a:solidFill>
                      <a:schemeClr val="accent1"/>
                    </a:solidFill>
                  </a:tcPr>
                </a:tc>
                <a:tc>
                  <a:txBody>
                    <a:bodyPr/>
                    <a:lstStyle/>
                    <a:p>
                      <a:pPr marL="396000" marR="0" lvl="0" indent="-360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izravno </a:t>
                      </a:r>
                    </a:p>
                    <a:p>
                      <a:pPr marL="396000" marR="0" lvl="0" indent="-360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po Modelu podjele rizika</a:t>
                      </a:r>
                    </a:p>
                    <a:p>
                      <a:pPr marL="396000" marR="0" lvl="0" indent="-360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putem poslovnih banaka</a:t>
                      </a:r>
                      <a:endParaRPr lang="hr-HR" sz="1400" b="1" dirty="0">
                        <a:solidFill>
                          <a:schemeClr val="tx1"/>
                        </a:solidFill>
                      </a:endParaRPr>
                    </a:p>
                  </a:txBody>
                  <a:tcPr anchor="ctr">
                    <a:solidFill>
                      <a:schemeClr val="accent1">
                        <a:lumMod val="20000"/>
                        <a:lumOff val="8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296318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D46B5C3-7F26-4F8E-9085-5046E02C4C42}"/>
              </a:ext>
            </a:extLst>
          </p:cNvPr>
          <p:cNvSpPr>
            <a:spLocks noGrp="1"/>
          </p:cNvSpPr>
          <p:nvPr>
            <p:ph type="body" sz="quarter" idx="10"/>
          </p:nvPr>
        </p:nvSpPr>
        <p:spPr>
          <a:xfrm>
            <a:off x="716464" y="116690"/>
            <a:ext cx="10759072" cy="792031"/>
          </a:xfrm>
        </p:spPr>
        <p:txBody>
          <a:bodyPr/>
          <a:lstStyle/>
          <a:p>
            <a:pPr algn="ctr"/>
            <a:r>
              <a:rPr lang="hr-HR" altLang="sr-Latn-RS" b="1" dirty="0"/>
              <a:t>EU projekti</a:t>
            </a:r>
          </a:p>
          <a:p>
            <a:endParaRPr lang="hr-HR" dirty="0"/>
          </a:p>
        </p:txBody>
      </p:sp>
      <p:graphicFrame>
        <p:nvGraphicFramePr>
          <p:cNvPr id="5" name="Table Placeholder 4">
            <a:extLst>
              <a:ext uri="{FF2B5EF4-FFF2-40B4-BE49-F238E27FC236}">
                <a16:creationId xmlns:a16="http://schemas.microsoft.com/office/drawing/2014/main" id="{3616246A-2290-4DF7-B181-7FA47AE2816E}"/>
              </a:ext>
            </a:extLst>
          </p:cNvPr>
          <p:cNvGraphicFramePr>
            <a:graphicFrameLocks/>
          </p:cNvGraphicFramePr>
          <p:nvPr>
            <p:extLst>
              <p:ext uri="{D42A27DB-BD31-4B8C-83A1-F6EECF244321}">
                <p14:modId xmlns:p14="http://schemas.microsoft.com/office/powerpoint/2010/main" val="3072202821"/>
              </p:ext>
            </p:extLst>
          </p:nvPr>
        </p:nvGraphicFramePr>
        <p:xfrm>
          <a:off x="1876188" y="799664"/>
          <a:ext cx="8685662" cy="5443418"/>
        </p:xfrm>
        <a:graphic>
          <a:graphicData uri="http://schemas.openxmlformats.org/drawingml/2006/table">
            <a:tbl>
              <a:tblPr firstRow="1" bandRow="1">
                <a:tableStyleId>{5C22544A-7EE6-4342-B048-85BDC9FD1C3A}</a:tableStyleId>
              </a:tblPr>
              <a:tblGrid>
                <a:gridCol w="2138599">
                  <a:extLst>
                    <a:ext uri="{9D8B030D-6E8A-4147-A177-3AD203B41FA5}">
                      <a16:colId xmlns:a16="http://schemas.microsoft.com/office/drawing/2014/main" val="20000"/>
                    </a:ext>
                  </a:extLst>
                </a:gridCol>
                <a:gridCol w="6547063">
                  <a:extLst>
                    <a:ext uri="{9D8B030D-6E8A-4147-A177-3AD203B41FA5}">
                      <a16:colId xmlns:a16="http://schemas.microsoft.com/office/drawing/2014/main" val="20001"/>
                    </a:ext>
                  </a:extLst>
                </a:gridCol>
              </a:tblGrid>
              <a:tr h="497826">
                <a:tc>
                  <a:txBody>
                    <a:bodyPr/>
                    <a:lstStyle/>
                    <a:p>
                      <a:r>
                        <a:rPr lang="hr-HR" sz="1400" b="1" dirty="0"/>
                        <a:t>Cilj</a:t>
                      </a:r>
                      <a:r>
                        <a:rPr lang="hr-HR" sz="1400" b="1" baseline="0" dirty="0"/>
                        <a:t> </a:t>
                      </a:r>
                      <a:endParaRPr lang="hr-HR" sz="1400" b="1" dirty="0"/>
                    </a:p>
                  </a:txBody>
                  <a:tcPr anchor="ctr"/>
                </a:tc>
                <a:tc>
                  <a:txBody>
                    <a:bodyPr/>
                    <a:lstStyle/>
                    <a:p>
                      <a:r>
                        <a:rPr lang="hr-HR" sz="1400" b="1" dirty="0">
                          <a:solidFill>
                            <a:schemeClr val="tx1"/>
                          </a:solidFill>
                        </a:rPr>
                        <a:t>Kreditiranje projekata privatnog</a:t>
                      </a:r>
                      <a:r>
                        <a:rPr lang="hr-HR" sz="1400" b="1" baseline="0" dirty="0">
                          <a:solidFill>
                            <a:schemeClr val="tx1"/>
                          </a:solidFill>
                        </a:rPr>
                        <a:t> i javnog </a:t>
                      </a:r>
                      <a:r>
                        <a:rPr lang="hr-HR" sz="1400" b="1" dirty="0">
                          <a:solidFill>
                            <a:schemeClr val="tx1"/>
                          </a:solidFill>
                        </a:rPr>
                        <a:t>sektora koji se sufinanciraju sredstvima ESI fondova</a:t>
                      </a:r>
                    </a:p>
                  </a:txBody>
                  <a:tcPr anchor="ctr">
                    <a:solidFill>
                      <a:schemeClr val="accent1">
                        <a:lumMod val="20000"/>
                        <a:lumOff val="80000"/>
                      </a:schemeClr>
                    </a:solidFill>
                  </a:tcPr>
                </a:tc>
                <a:extLst>
                  <a:ext uri="{0D108BD9-81ED-4DB2-BD59-A6C34878D82A}">
                    <a16:rowId xmlns:a16="http://schemas.microsoft.com/office/drawing/2014/main" val="10000"/>
                  </a:ext>
                </a:extLst>
              </a:tr>
              <a:tr h="539906">
                <a:tc>
                  <a:txBody>
                    <a:bodyPr/>
                    <a:lstStyle/>
                    <a:p>
                      <a:r>
                        <a:rPr lang="hr-HR" sz="1400" b="1" dirty="0">
                          <a:solidFill>
                            <a:schemeClr val="bg1"/>
                          </a:solidFill>
                        </a:rPr>
                        <a:t>Korisnici kredita</a:t>
                      </a:r>
                    </a:p>
                  </a:txBody>
                  <a:tcPr anchor="ctr">
                    <a:solidFill>
                      <a:schemeClr val="accent1"/>
                    </a:solidFill>
                  </a:tcPr>
                </a:tc>
                <a:tc>
                  <a:txBody>
                    <a:bodyPr/>
                    <a:lstStyle/>
                    <a:p>
                      <a:pPr marL="0" indent="0" algn="just">
                        <a:buNone/>
                      </a:pPr>
                      <a:r>
                        <a:rPr lang="hr-HR" sz="1400" b="1" baseline="0" dirty="0">
                          <a:solidFill>
                            <a:schemeClr val="tx1"/>
                          </a:solidFill>
                        </a:rPr>
                        <a:t>Svi korisnici, bez obzira na njihov pravni oblik, pod uvjetom da istovremeno zadovoljavaju uvjete ESI fondova</a:t>
                      </a:r>
                      <a:endParaRPr lang="hr-HR" sz="1400" b="1" dirty="0">
                        <a:solidFill>
                          <a:schemeClr val="tx1"/>
                        </a:solidFill>
                      </a:endParaRPr>
                    </a:p>
                  </a:txBody>
                  <a:tcPr anchor="ctr">
                    <a:solidFill>
                      <a:schemeClr val="accent1">
                        <a:lumMod val="20000"/>
                        <a:lumOff val="80000"/>
                      </a:schemeClr>
                    </a:solidFill>
                  </a:tcPr>
                </a:tc>
                <a:extLst>
                  <a:ext uri="{0D108BD9-81ED-4DB2-BD59-A6C34878D82A}">
                    <a16:rowId xmlns:a16="http://schemas.microsoft.com/office/drawing/2014/main" val="10001"/>
                  </a:ext>
                </a:extLst>
              </a:tr>
              <a:tr h="907800">
                <a:tc>
                  <a:txBody>
                    <a:bodyPr/>
                    <a:lstStyle/>
                    <a:p>
                      <a:r>
                        <a:rPr lang="hr-HR" sz="1400" b="1" dirty="0">
                          <a:solidFill>
                            <a:schemeClr val="bg1"/>
                          </a:solidFill>
                        </a:rPr>
                        <a:t>Namjena</a:t>
                      </a:r>
                    </a:p>
                  </a:txBody>
                  <a:tcPr anchor="ctr">
                    <a:solidFill>
                      <a:schemeClr val="accent1"/>
                    </a:solidFill>
                  </a:tcPr>
                </a:tc>
                <a:tc>
                  <a:txBody>
                    <a:bodyPr/>
                    <a:lstStyle/>
                    <a:p>
                      <a:r>
                        <a:rPr lang="hr-HR" sz="1400" b="1" dirty="0">
                          <a:solidFill>
                            <a:schemeClr val="tx1"/>
                          </a:solidFill>
                        </a:rPr>
                        <a:t>Financiranje troškova provedbe projekta, koji obuhvaćaju:</a:t>
                      </a:r>
                    </a:p>
                    <a:p>
                      <a:pPr marL="285750" indent="-285750">
                        <a:buFont typeface="Symbol" panose="05050102010706020507" pitchFamily="18" charset="2"/>
                        <a:buChar char=""/>
                      </a:pPr>
                      <a:r>
                        <a:rPr lang="hr-HR" sz="1400" b="1" dirty="0">
                          <a:solidFill>
                            <a:schemeClr val="tx1"/>
                          </a:solidFill>
                        </a:rPr>
                        <a:t>dio projekta koji će se financirati sredstvima ESI fondova - prihvatljivi izdaci </a:t>
                      </a:r>
                    </a:p>
                    <a:p>
                      <a:pPr marL="285750" indent="-285750">
                        <a:buFont typeface="Symbol" panose="05050102010706020507" pitchFamily="18" charset="2"/>
                        <a:buChar char=""/>
                      </a:pPr>
                      <a:r>
                        <a:rPr lang="hr-HR" sz="1400" b="1" dirty="0">
                          <a:solidFill>
                            <a:schemeClr val="tx1"/>
                          </a:solidFill>
                        </a:rPr>
                        <a:t>izdatke koji su dio projekta, a koje nije moguće kandidirati za ESI fondove</a:t>
                      </a:r>
                    </a:p>
                    <a:p>
                      <a:pPr marL="285750" indent="-285750">
                        <a:buFont typeface="Symbol" panose="05050102010706020507" pitchFamily="18" charset="2"/>
                        <a:buChar char=""/>
                      </a:pPr>
                      <a:r>
                        <a:rPr lang="hr-HR" sz="1400" b="1" dirty="0">
                          <a:solidFill>
                            <a:schemeClr val="tx1"/>
                          </a:solidFill>
                        </a:rPr>
                        <a:t>obrtna sredstva</a:t>
                      </a:r>
                    </a:p>
                  </a:txBody>
                  <a:tcPr anchor="ctr">
                    <a:solidFill>
                      <a:schemeClr val="accent1">
                        <a:lumMod val="20000"/>
                        <a:lumOff val="80000"/>
                      </a:schemeClr>
                    </a:solidFill>
                  </a:tcPr>
                </a:tc>
                <a:extLst>
                  <a:ext uri="{0D108BD9-81ED-4DB2-BD59-A6C34878D82A}">
                    <a16:rowId xmlns:a16="http://schemas.microsoft.com/office/drawing/2014/main" val="10002"/>
                  </a:ext>
                </a:extLst>
              </a:tr>
              <a:tr h="545026">
                <a:tc>
                  <a:txBody>
                    <a:bodyPr/>
                    <a:lstStyle/>
                    <a:p>
                      <a:r>
                        <a:rPr lang="hr-HR" sz="1400" b="1" dirty="0">
                          <a:solidFill>
                            <a:schemeClr val="bg1"/>
                          </a:solidFill>
                        </a:rPr>
                        <a:t>Iznos</a:t>
                      </a:r>
                    </a:p>
                  </a:txBody>
                  <a:tcPr anchor="ctr">
                    <a:solidFill>
                      <a:schemeClr val="accent1"/>
                    </a:solidFill>
                  </a:tcPr>
                </a:tc>
                <a:tc>
                  <a:txBody>
                    <a:bodyPr/>
                    <a:lstStyle/>
                    <a:p>
                      <a:r>
                        <a:rPr lang="hr-HR" sz="1400" b="1" dirty="0">
                          <a:solidFill>
                            <a:schemeClr val="tx1"/>
                          </a:solidFill>
                        </a:rPr>
                        <a:t>Najniži iznos kredita je 200.000,00 kuna. Najviši iznos kredita nije ograničen.</a:t>
                      </a:r>
                    </a:p>
                    <a:p>
                      <a:r>
                        <a:rPr lang="hr-HR" sz="1400" b="1" dirty="0">
                          <a:solidFill>
                            <a:schemeClr val="tx1"/>
                          </a:solidFill>
                        </a:rPr>
                        <a:t>Krediti se odobravaju u kunama, uz valutnu klauzulu u EUR</a:t>
                      </a:r>
                    </a:p>
                  </a:txBody>
                  <a:tcPr anchor="ctr">
                    <a:solidFill>
                      <a:schemeClr val="accent1">
                        <a:lumMod val="20000"/>
                        <a:lumOff val="80000"/>
                      </a:schemeClr>
                    </a:solidFill>
                  </a:tcPr>
                </a:tc>
                <a:extLst>
                  <a:ext uri="{0D108BD9-81ED-4DB2-BD59-A6C34878D82A}">
                    <a16:rowId xmlns:a16="http://schemas.microsoft.com/office/drawing/2014/main" val="10003"/>
                  </a:ext>
                </a:extLst>
              </a:tr>
              <a:tr h="497826">
                <a:tc>
                  <a:txBody>
                    <a:bodyPr/>
                    <a:lstStyle/>
                    <a:p>
                      <a:r>
                        <a:rPr lang="hr-HR" sz="1400" b="1" dirty="0">
                          <a:solidFill>
                            <a:schemeClr val="bg1"/>
                          </a:solidFill>
                        </a:rPr>
                        <a:t>Kamatna</a:t>
                      </a:r>
                      <a:r>
                        <a:rPr lang="hr-HR" sz="1400" b="1" baseline="0" dirty="0">
                          <a:solidFill>
                            <a:schemeClr val="bg1"/>
                          </a:solidFill>
                        </a:rPr>
                        <a:t> stopa</a:t>
                      </a:r>
                      <a:endParaRPr lang="hr-HR" sz="1400" b="1" dirty="0">
                        <a:solidFill>
                          <a:schemeClr val="bg1"/>
                        </a:solidFill>
                      </a:endParaRPr>
                    </a:p>
                  </a:txBody>
                  <a:tcPr anchor="ctr">
                    <a:solidFill>
                      <a:schemeClr val="accent1"/>
                    </a:solidFill>
                  </a:tcPr>
                </a:tc>
                <a:tc>
                  <a:txBody>
                    <a:bodyPr/>
                    <a:lstStyle/>
                    <a:p>
                      <a:pPr algn="just"/>
                      <a:r>
                        <a:rPr lang="hr-HR" sz="1400" b="1" dirty="0">
                          <a:solidFill>
                            <a:schemeClr val="tx1"/>
                          </a:solidFill>
                        </a:rPr>
                        <a:t>Najmanje</a:t>
                      </a:r>
                      <a:r>
                        <a:rPr lang="hr-HR" sz="1400" b="1" baseline="0" dirty="0">
                          <a:solidFill>
                            <a:schemeClr val="tx1"/>
                          </a:solidFill>
                        </a:rPr>
                        <a:t> 1,7</a:t>
                      </a:r>
                      <a:r>
                        <a:rPr lang="hr-HR" sz="1400" b="1" dirty="0">
                          <a:solidFill>
                            <a:schemeClr val="tx1"/>
                          </a:solidFill>
                        </a:rPr>
                        <a:t>% godišnje odnosno 1,9%, ovisno o kreditnom</a:t>
                      </a:r>
                      <a:r>
                        <a:rPr lang="hr-HR" sz="1400" b="1" baseline="0" dirty="0">
                          <a:solidFill>
                            <a:schemeClr val="tx1"/>
                          </a:solidFill>
                        </a:rPr>
                        <a:t> rangu klijenta i </a:t>
                      </a:r>
                      <a:r>
                        <a:rPr lang="hr-HR" sz="1400" b="1" baseline="0" dirty="0" err="1">
                          <a:solidFill>
                            <a:schemeClr val="tx1"/>
                          </a:solidFill>
                        </a:rPr>
                        <a:t>kolateralizaciji</a:t>
                      </a:r>
                      <a:r>
                        <a:rPr lang="hr-HR" sz="1400" b="1" baseline="0" dirty="0">
                          <a:solidFill>
                            <a:schemeClr val="tx1"/>
                          </a:solidFill>
                        </a:rPr>
                        <a:t> i roku otplate kredita.</a:t>
                      </a:r>
                      <a:endParaRPr lang="hr-HR" sz="1400" b="1" dirty="0">
                        <a:solidFill>
                          <a:schemeClr val="tx1"/>
                        </a:solidFill>
                      </a:endParaRPr>
                    </a:p>
                  </a:txBody>
                  <a:tcPr anchor="ctr">
                    <a:solidFill>
                      <a:schemeClr val="accent1">
                        <a:lumMod val="20000"/>
                        <a:lumOff val="80000"/>
                      </a:schemeClr>
                    </a:solidFill>
                  </a:tcPr>
                </a:tc>
                <a:extLst>
                  <a:ext uri="{0D108BD9-81ED-4DB2-BD59-A6C34878D82A}">
                    <a16:rowId xmlns:a16="http://schemas.microsoft.com/office/drawing/2014/main" val="10004"/>
                  </a:ext>
                </a:extLst>
              </a:tr>
              <a:tr h="907800">
                <a:tc>
                  <a:txBody>
                    <a:bodyPr/>
                    <a:lstStyle/>
                    <a:p>
                      <a:r>
                        <a:rPr lang="hr-HR" sz="1400" b="1" dirty="0">
                          <a:solidFill>
                            <a:schemeClr val="bg1"/>
                          </a:solidFill>
                        </a:rPr>
                        <a:t>Rok otplate</a:t>
                      </a:r>
                    </a:p>
                  </a:txBody>
                  <a:tcPr anchor="ctr">
                    <a:solidFill>
                      <a:schemeClr val="accent1"/>
                    </a:solidFill>
                  </a:tcPr>
                </a:tc>
                <a:tc>
                  <a:txBody>
                    <a:bodyPr/>
                    <a:lstStyle/>
                    <a:p>
                      <a:pPr marL="285750" indent="-285750">
                        <a:buFont typeface="Arial" panose="020B0604020202020204" pitchFamily="34" charset="0"/>
                        <a:buChar char="•"/>
                      </a:pPr>
                      <a:r>
                        <a:rPr lang="hr-HR" sz="1400" b="1" dirty="0">
                          <a:solidFill>
                            <a:schemeClr val="tx1"/>
                          </a:solidFill>
                        </a:rPr>
                        <a:t>Do 15 godina, uključujući do 3 godina počeka (do 5 godina počeka za dugogodišnje nasade) </a:t>
                      </a:r>
                    </a:p>
                    <a:p>
                      <a:pPr marL="285750" indent="-285750">
                        <a:buFont typeface="Arial" panose="020B0604020202020204" pitchFamily="34" charset="0"/>
                        <a:buChar char="•"/>
                      </a:pPr>
                      <a:r>
                        <a:rPr lang="hr-HR" sz="1400" b="1" dirty="0">
                          <a:solidFill>
                            <a:schemeClr val="tx1"/>
                          </a:solidFill>
                        </a:rPr>
                        <a:t>Do 17 godina </a:t>
                      </a:r>
                      <a:r>
                        <a:rPr lang="hr-HR" sz="1400" b="1" baseline="0" dirty="0">
                          <a:solidFill>
                            <a:schemeClr val="tx1"/>
                          </a:solidFill>
                        </a:rPr>
                        <a:t> uključujući do 4 godina počeka, za turizam ili ukoliko je isto opravdano inv. studijom</a:t>
                      </a:r>
                      <a:endParaRPr lang="hr-HR" sz="1400" b="1" dirty="0">
                        <a:solidFill>
                          <a:schemeClr val="tx1"/>
                        </a:solidFill>
                      </a:endParaRPr>
                    </a:p>
                  </a:txBody>
                  <a:tcPr anchor="ctr">
                    <a:solidFill>
                      <a:schemeClr val="accent1">
                        <a:lumMod val="20000"/>
                        <a:lumOff val="80000"/>
                      </a:schemeClr>
                    </a:solidFill>
                  </a:tcPr>
                </a:tc>
                <a:extLst>
                  <a:ext uri="{0D108BD9-81ED-4DB2-BD59-A6C34878D82A}">
                    <a16:rowId xmlns:a16="http://schemas.microsoft.com/office/drawing/2014/main" val="10005"/>
                  </a:ext>
                </a:extLst>
              </a:tr>
              <a:tr h="779135">
                <a:tc>
                  <a:txBody>
                    <a:bodyPr/>
                    <a:lstStyle/>
                    <a:p>
                      <a:r>
                        <a:rPr lang="hr-HR" sz="1400" b="1" dirty="0">
                          <a:solidFill>
                            <a:schemeClr val="bg1"/>
                          </a:solidFill>
                        </a:rPr>
                        <a:t>Način kreditiranja</a:t>
                      </a:r>
                    </a:p>
                    <a:p>
                      <a:endParaRPr lang="hr-HR" sz="1400" b="1" dirty="0">
                        <a:solidFill>
                          <a:schemeClr val="bg1"/>
                        </a:solidFill>
                      </a:endParaRPr>
                    </a:p>
                    <a:p>
                      <a:endParaRPr lang="hr-HR" sz="1400" b="1" dirty="0">
                        <a:solidFill>
                          <a:schemeClr val="bg1"/>
                        </a:solidFill>
                      </a:endParaRPr>
                    </a:p>
                  </a:txBody>
                  <a:tcPr anchor="ctr">
                    <a:solidFill>
                      <a:schemeClr val="accent1"/>
                    </a:solidFill>
                  </a:tcPr>
                </a:tc>
                <a:tc>
                  <a:txBody>
                    <a:bodyPr/>
                    <a:lstStyle/>
                    <a:p>
                      <a:pPr marL="396000" marR="0" lvl="0" indent="-360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izravno </a:t>
                      </a:r>
                    </a:p>
                    <a:p>
                      <a:pPr marL="396000" marR="0" lvl="0" indent="-360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po Modelu podjele rizika</a:t>
                      </a:r>
                    </a:p>
                    <a:p>
                      <a:pPr marL="396000" marR="0" lvl="0" indent="-360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putem poslovnih banaka</a:t>
                      </a:r>
                      <a:endParaRPr lang="hr-HR" sz="1400" b="1" dirty="0">
                        <a:solidFill>
                          <a:schemeClr val="tx1"/>
                        </a:solidFill>
                      </a:endParaRPr>
                    </a:p>
                  </a:txBody>
                  <a:tcPr anchor="ctr">
                    <a:solidFill>
                      <a:schemeClr val="accent1">
                        <a:lumMod val="20000"/>
                        <a:lumOff val="80000"/>
                      </a:schemeClr>
                    </a:solidFill>
                  </a:tcPr>
                </a:tc>
                <a:extLst>
                  <a:ext uri="{0D108BD9-81ED-4DB2-BD59-A6C34878D82A}">
                    <a16:rowId xmlns:a16="http://schemas.microsoft.com/office/drawing/2014/main" val="10006"/>
                  </a:ext>
                </a:extLst>
              </a:tr>
              <a:tr h="653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400" b="1" dirty="0">
                          <a:solidFill>
                            <a:schemeClr val="bg1"/>
                          </a:solidFill>
                        </a:rPr>
                        <a:t>Ostalo</a:t>
                      </a:r>
                    </a:p>
                    <a:p>
                      <a:endParaRPr lang="hr-HR" sz="1400" b="1" dirty="0">
                        <a:solidFill>
                          <a:schemeClr val="bg1"/>
                        </a:solidFill>
                      </a:endParaRPr>
                    </a:p>
                  </a:txBody>
                  <a:tcPr anchor="ctr">
                    <a:solidFill>
                      <a:schemeClr val="accent1"/>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hr-HR" sz="1400" b="1" dirty="0">
                          <a:solidFill>
                            <a:schemeClr val="tx1"/>
                          </a:solidFill>
                        </a:rPr>
                        <a:t>Predviđena je mogućnost izdavanja bankarske garancije za povrat predujma iz EU darovnice</a:t>
                      </a:r>
                    </a:p>
                  </a:txBody>
                  <a:tcPr anchor="ctr">
                    <a:solidFill>
                      <a:schemeClr val="accent1">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544319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bwMode="auto">
          <a:xfrm>
            <a:off x="1156771" y="347987"/>
            <a:ext cx="7636392" cy="4905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r"/>
            <a:r>
              <a:rPr lang="hr-HR" sz="4000" b="1">
                <a:solidFill>
                  <a:srgbClr val="FF0000"/>
                </a:solidFill>
              </a:rPr>
              <a:t>Program obrtna sredstva </a:t>
            </a:r>
            <a:br>
              <a:rPr lang="en-US" sz="3600" b="1">
                <a:solidFill>
                  <a:srgbClr val="FF0000"/>
                </a:solidFill>
              </a:rPr>
            </a:br>
            <a:endParaRPr lang="hr-HR" altLang="sr-Latn-RS" sz="2400" b="1" dirty="0">
              <a:solidFill>
                <a:schemeClr val="bg1"/>
              </a:solidFill>
            </a:endParaRPr>
          </a:p>
        </p:txBody>
      </p:sp>
      <p:graphicFrame>
        <p:nvGraphicFramePr>
          <p:cNvPr id="98333" name="Group 29"/>
          <p:cNvGraphicFramePr>
            <a:graphicFrameLocks noGrp="1"/>
          </p:cNvGraphicFramePr>
          <p:nvPr>
            <p:ph type="body" idx="1"/>
            <p:extLst>
              <p:ext uri="{D42A27DB-BD31-4B8C-83A1-F6EECF244321}">
                <p14:modId xmlns:p14="http://schemas.microsoft.com/office/powerpoint/2010/main" val="3876141226"/>
              </p:ext>
            </p:extLst>
          </p:nvPr>
        </p:nvGraphicFramePr>
        <p:xfrm>
          <a:off x="1651888" y="1216652"/>
          <a:ext cx="9125815" cy="4842372"/>
        </p:xfrm>
        <a:graphic>
          <a:graphicData uri="http://schemas.openxmlformats.org/drawingml/2006/table">
            <a:tbl>
              <a:tblPr/>
              <a:tblGrid>
                <a:gridCol w="1731148">
                  <a:extLst>
                    <a:ext uri="{9D8B030D-6E8A-4147-A177-3AD203B41FA5}">
                      <a16:colId xmlns:a16="http://schemas.microsoft.com/office/drawing/2014/main" val="20000"/>
                    </a:ext>
                  </a:extLst>
                </a:gridCol>
                <a:gridCol w="7394667">
                  <a:extLst>
                    <a:ext uri="{9D8B030D-6E8A-4147-A177-3AD203B41FA5}">
                      <a16:colId xmlns:a16="http://schemas.microsoft.com/office/drawing/2014/main" val="20001"/>
                    </a:ext>
                  </a:extLst>
                </a:gridCol>
              </a:tblGrid>
              <a:tr h="991518">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Cilj/namjena</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indent="-285750" algn="just">
                        <a:buFont typeface="Arial" panose="020B0604020202020204" pitchFamily="34" charset="0"/>
                        <a:buChar char="•"/>
                      </a:pPr>
                      <a:r>
                        <a:rPr kumimoji="0" lang="hr-HR" sz="1400" b="1" i="0" u="none" strike="noStrike" kern="1200" cap="none" normalizeH="0" baseline="0" dirty="0">
                          <a:ln>
                            <a:noFill/>
                          </a:ln>
                          <a:solidFill>
                            <a:schemeClr val="tx1"/>
                          </a:solidFill>
                          <a:effectLst/>
                          <a:latin typeface="Calibri" pitchFamily="34" charset="0"/>
                          <a:ea typeface="+mn-ea"/>
                          <a:cs typeface="Times New Roman" pitchFamily="18" charset="0"/>
                        </a:rPr>
                        <a:t> Financiranje tekućeg poslovanja (nabava sirovina, materijala, sitnog inventara, troškovi rada, režijski troškovi, dobavljači)</a:t>
                      </a:r>
                    </a:p>
                    <a:p>
                      <a:pPr marL="285750" indent="-285750" algn="just">
                        <a:buFont typeface="Arial" panose="020B0604020202020204" pitchFamily="34" charset="0"/>
                        <a:buChar char="•"/>
                      </a:pPr>
                      <a:r>
                        <a:rPr kumimoji="0" lang="hr-HR" sz="1400" b="1" i="0" u="none" strike="noStrike" kern="1200" cap="none" normalizeH="0" baseline="0" dirty="0">
                          <a:ln>
                            <a:noFill/>
                          </a:ln>
                          <a:solidFill>
                            <a:schemeClr val="tx1"/>
                          </a:solidFill>
                          <a:effectLst/>
                          <a:latin typeface="Calibri" pitchFamily="34" charset="0"/>
                          <a:ea typeface="+mn-ea"/>
                          <a:cs typeface="Times New Roman" pitchFamily="18" charset="0"/>
                        </a:rPr>
                        <a:t>Podmirenje kratkoročnih obaveza prema financijskim institucijama, državi, osim povrata pozajmica vlasniku/povezanim osobama (rok otplate do najviše 12 mjeseci)</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0"/>
                  </a:ext>
                </a:extLst>
              </a:tr>
              <a:tr h="775429">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Korisnici kredita</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hr-HR" altLang="x-none" sz="1400" b="1" i="0" u="none" strike="noStrike" cap="none" normalizeH="0" baseline="0" dirty="0">
                          <a:ln>
                            <a:noFill/>
                          </a:ln>
                          <a:solidFill>
                            <a:schemeClr val="tx1"/>
                          </a:solidFill>
                          <a:effectLst/>
                          <a:latin typeface="Calibri" pitchFamily="34" charset="0"/>
                          <a:cs typeface="Times New Roman" pitchFamily="18" charset="0"/>
                        </a:rPr>
                        <a:t>Trgovačka društva, obrtnici, fizičke osobe – obiteljska poljoprivredna gospodarstva u sustavu PDV-a, zadruge i ustanove</a:t>
                      </a:r>
                      <a:endParaRPr kumimoji="0" lang="vi-VN" altLang="x-none" sz="1400" b="1" i="0" u="none" strike="noStrike" cap="none" normalizeH="0" baseline="0" dirty="0">
                        <a:ln>
                          <a:noFill/>
                        </a:ln>
                        <a:solidFill>
                          <a:schemeClr val="tx1"/>
                        </a:solidFill>
                        <a:effectLst/>
                        <a:latin typeface="Calibri" pitchFamily="34" charset="0"/>
                        <a:cs typeface="Times New Roman" pitchFamily="18" charset="0"/>
                      </a:endParaRP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1"/>
                  </a:ext>
                </a:extLst>
              </a:tr>
              <a:tr h="84539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Način provođenja</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hr-HR" altLang="x-none" sz="1400" b="1" i="0" u="none" strike="noStrike" cap="none" normalizeH="0" baseline="0" dirty="0">
                          <a:ln>
                            <a:noFill/>
                          </a:ln>
                          <a:solidFill>
                            <a:schemeClr val="tx1"/>
                          </a:solidFill>
                          <a:effectLst/>
                          <a:latin typeface="Calibri" pitchFamily="34" charset="0"/>
                          <a:cs typeface="Times New Roman" pitchFamily="18" charset="0"/>
                        </a:rPr>
                        <a:t>Putem poslovnih banaka</a:t>
                      </a:r>
                    </a:p>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hr-HR" altLang="x-none" sz="1400" b="1" i="0" u="none" strike="noStrike" cap="none" normalizeH="0" baseline="0" dirty="0">
                          <a:ln>
                            <a:noFill/>
                          </a:ln>
                          <a:solidFill>
                            <a:schemeClr val="tx1"/>
                          </a:solidFill>
                          <a:effectLst/>
                          <a:latin typeface="Calibri" pitchFamily="34" charset="0"/>
                          <a:cs typeface="Times New Roman" pitchFamily="18" charset="0"/>
                        </a:rPr>
                        <a:t>Po modelu podjele rizika</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2"/>
                  </a:ext>
                </a:extLst>
              </a:tr>
              <a:tr h="777567">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Visina kredita</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pl-PL" altLang="x-none" sz="1400" b="1" i="0" u="none" strike="noStrike" cap="none" normalizeH="0" baseline="0" dirty="0">
                          <a:ln>
                            <a:noFill/>
                          </a:ln>
                          <a:solidFill>
                            <a:schemeClr val="tx1"/>
                          </a:solidFill>
                          <a:effectLst/>
                          <a:latin typeface="Calibri" pitchFamily="34" charset="0"/>
                          <a:cs typeface="Times New Roman" pitchFamily="18" charset="0"/>
                        </a:rPr>
                        <a:t>Najviši iznos kredita nije ograničen</a:t>
                      </a:r>
                    </a:p>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pl-PL" altLang="x-none" sz="1400" b="1" i="0" u="none" strike="noStrike" cap="none" normalizeH="0" baseline="0" dirty="0">
                          <a:ln>
                            <a:noFill/>
                          </a:ln>
                          <a:solidFill>
                            <a:schemeClr val="tx1"/>
                          </a:solidFill>
                          <a:effectLst/>
                          <a:latin typeface="Calibri" pitchFamily="34" charset="0"/>
                          <a:cs typeface="Times New Roman" pitchFamily="18" charset="0"/>
                        </a:rPr>
                        <a:t>Krediti se odobravaju u kunama bez valutne klauzule</a:t>
                      </a:r>
                      <a:endParaRPr kumimoji="0" lang="hr-HR" altLang="x-none" sz="1400" b="1" i="0" u="none" strike="noStrike" cap="none" normalizeH="0" baseline="0" dirty="0">
                        <a:ln>
                          <a:noFill/>
                        </a:ln>
                        <a:solidFill>
                          <a:schemeClr val="tx1"/>
                        </a:solidFill>
                        <a:effectLst/>
                        <a:latin typeface="Calibri" pitchFamily="34" charset="0"/>
                        <a:cs typeface="Times New Roman" pitchFamily="18" charset="0"/>
                      </a:endParaRP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3"/>
                  </a:ext>
                </a:extLst>
              </a:tr>
              <a:tr h="694784">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Kamatna stopa</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2% godišnje (kratkoročni kredit do 1 godine), 3,5% za kredite 2-6 godina </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4"/>
                  </a:ext>
                </a:extLst>
              </a:tr>
              <a:tr h="757681">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Rok otplate</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Kratkoročni kredit – do 12 mjeseci</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Dugoročni kredit – od 2 do 6 godina uključujući do 2 godina počeka</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5"/>
                  </a:ext>
                </a:extLst>
              </a:tr>
            </a:tbl>
          </a:graphicData>
        </a:graphic>
      </p:graphicFrame>
      <p:sp>
        <p:nvSpPr>
          <p:cNvPr id="4" name="Slide Number Placeholder 1"/>
          <p:cNvSpPr>
            <a:spLocks noGrp="1"/>
          </p:cNvSpPr>
          <p:nvPr>
            <p:ph type="sldNum" sz="quarter" idx="4294967295"/>
          </p:nvPr>
        </p:nvSpPr>
        <p:spPr>
          <a:xfrm>
            <a:off x="6732588" y="6381750"/>
            <a:ext cx="2060575" cy="365125"/>
          </a:xfrm>
          <a:prstGeom prst="rect">
            <a:avLst/>
          </a:prstGeom>
        </p:spPr>
        <p:txBody>
          <a:bodyPr vert="horz" wrap="square" lIns="91440" tIns="45720" rIns="91440" bIns="45720" numCol="1" anchor="t" anchorCtr="0" compatLnSpc="1">
            <a:prstTxWarp prst="textNoShape">
              <a:avLst/>
            </a:prstTxWarp>
          </a:bodyPr>
          <a:lstStyle>
            <a:defPPr>
              <a:defRPr lang="sr-Latn-RS"/>
            </a:defPPr>
            <a:lvl1pPr algn="r" rtl="0" eaLnBrk="1" fontAlgn="base" hangingPunct="1">
              <a:spcBef>
                <a:spcPct val="0"/>
              </a:spcBef>
              <a:spcAft>
                <a:spcPct val="0"/>
              </a:spcAft>
              <a:defRPr sz="1000" kern="1200">
                <a:solidFill>
                  <a:schemeClr val="bg1"/>
                </a:solidFill>
                <a:latin typeface="Calibri"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fld id="{CF890390-CA33-41CD-B7D2-C60FD1944AB6}" type="slidenum">
              <a:rPr lang="hr-HR" smtClean="0"/>
              <a:pPr algn="r"/>
              <a:t>12</a:t>
            </a:fld>
            <a:endParaRPr lang="hr-HR" sz="1000" dirty="0">
              <a:solidFill>
                <a:schemeClr val="bg1"/>
              </a:solidFill>
            </a:endParaRPr>
          </a:p>
        </p:txBody>
      </p:sp>
    </p:spTree>
    <p:extLst>
      <p:ext uri="{BB962C8B-B14F-4D97-AF65-F5344CB8AC3E}">
        <p14:creationId xmlns:p14="http://schemas.microsoft.com/office/powerpoint/2010/main" val="257469957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909EF081-8AEE-46CA-A22F-DA2CA9E108EA}"/>
              </a:ext>
            </a:extLst>
          </p:cNvPr>
          <p:cNvSpPr>
            <a:spLocks noGrp="1"/>
          </p:cNvSpPr>
          <p:nvPr>
            <p:ph type="body" sz="quarter" idx="10"/>
          </p:nvPr>
        </p:nvSpPr>
        <p:spPr>
          <a:xfrm>
            <a:off x="465666" y="294878"/>
            <a:ext cx="10379401" cy="792031"/>
          </a:xfrm>
        </p:spPr>
        <p:txBody>
          <a:bodyPr/>
          <a:lstStyle/>
          <a:p>
            <a:r>
              <a:rPr lang="hr-HR" b="1" dirty="0"/>
              <a:t>Mjere COVID-19 – ukratko </a:t>
            </a:r>
          </a:p>
        </p:txBody>
      </p:sp>
      <p:graphicFrame>
        <p:nvGraphicFramePr>
          <p:cNvPr id="9" name="Table 8">
            <a:extLst>
              <a:ext uri="{FF2B5EF4-FFF2-40B4-BE49-F238E27FC236}">
                <a16:creationId xmlns:a16="http://schemas.microsoft.com/office/drawing/2014/main" id="{F8652D11-D5D7-4DE6-976C-12D2A74B6766}"/>
              </a:ext>
            </a:extLst>
          </p:cNvPr>
          <p:cNvGraphicFramePr>
            <a:graphicFrameLocks noGrp="1"/>
          </p:cNvGraphicFramePr>
          <p:nvPr>
            <p:extLst>
              <p:ext uri="{D42A27DB-BD31-4B8C-83A1-F6EECF244321}">
                <p14:modId xmlns:p14="http://schemas.microsoft.com/office/powerpoint/2010/main" val="3273687848"/>
              </p:ext>
            </p:extLst>
          </p:nvPr>
        </p:nvGraphicFramePr>
        <p:xfrm>
          <a:off x="602946" y="956499"/>
          <a:ext cx="11163277" cy="4919825"/>
        </p:xfrm>
        <a:graphic>
          <a:graphicData uri="http://schemas.openxmlformats.org/drawingml/2006/table">
            <a:tbl>
              <a:tblPr firstRow="1" firstCol="1" bandRow="1">
                <a:tableStyleId>{7DF18680-E054-41AD-8BC1-D1AEF772440D}</a:tableStyleId>
              </a:tblPr>
              <a:tblGrid>
                <a:gridCol w="1941483">
                  <a:extLst>
                    <a:ext uri="{9D8B030D-6E8A-4147-A177-3AD203B41FA5}">
                      <a16:colId xmlns:a16="http://schemas.microsoft.com/office/drawing/2014/main" val="2475907539"/>
                    </a:ext>
                  </a:extLst>
                </a:gridCol>
                <a:gridCol w="1443355">
                  <a:extLst>
                    <a:ext uri="{9D8B030D-6E8A-4147-A177-3AD203B41FA5}">
                      <a16:colId xmlns:a16="http://schemas.microsoft.com/office/drawing/2014/main" val="3846736156"/>
                    </a:ext>
                  </a:extLst>
                </a:gridCol>
                <a:gridCol w="2395851">
                  <a:extLst>
                    <a:ext uri="{9D8B030D-6E8A-4147-A177-3AD203B41FA5}">
                      <a16:colId xmlns:a16="http://schemas.microsoft.com/office/drawing/2014/main" val="2907719678"/>
                    </a:ext>
                  </a:extLst>
                </a:gridCol>
                <a:gridCol w="1802880">
                  <a:extLst>
                    <a:ext uri="{9D8B030D-6E8A-4147-A177-3AD203B41FA5}">
                      <a16:colId xmlns:a16="http://schemas.microsoft.com/office/drawing/2014/main" val="2171665308"/>
                    </a:ext>
                  </a:extLst>
                </a:gridCol>
                <a:gridCol w="1941483">
                  <a:extLst>
                    <a:ext uri="{9D8B030D-6E8A-4147-A177-3AD203B41FA5}">
                      <a16:colId xmlns:a16="http://schemas.microsoft.com/office/drawing/2014/main" val="2340323864"/>
                    </a:ext>
                  </a:extLst>
                </a:gridCol>
                <a:gridCol w="1638225">
                  <a:extLst>
                    <a:ext uri="{9D8B030D-6E8A-4147-A177-3AD203B41FA5}">
                      <a16:colId xmlns:a16="http://schemas.microsoft.com/office/drawing/2014/main" val="3988512597"/>
                    </a:ext>
                  </a:extLst>
                </a:gridCol>
              </a:tblGrid>
              <a:tr h="552966">
                <a:tc>
                  <a:txBody>
                    <a:bodyPr/>
                    <a:lstStyle/>
                    <a:p>
                      <a:pPr marL="194310" algn="ctr">
                        <a:lnSpc>
                          <a:spcPct val="115000"/>
                        </a:lnSpc>
                        <a:spcBef>
                          <a:spcPts val="500"/>
                        </a:spcBef>
                        <a:spcAft>
                          <a:spcPts val="0"/>
                        </a:spcAft>
                      </a:pPr>
                      <a:r>
                        <a:rPr lang="hr-HR" sz="1400">
                          <a:effectLst/>
                        </a:rPr>
                        <a:t>Program</a:t>
                      </a:r>
                      <a:endParaRPr lang="hr-HR"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tabLst>
                          <a:tab pos="1133475" algn="l"/>
                        </a:tabLst>
                      </a:pPr>
                      <a:r>
                        <a:rPr lang="hr-HR" sz="1400" dirty="0">
                          <a:effectLst/>
                        </a:rPr>
                        <a:t>Kreditni potencijal,</a:t>
                      </a:r>
                    </a:p>
                    <a:p>
                      <a:pPr algn="ctr">
                        <a:lnSpc>
                          <a:spcPct val="115000"/>
                        </a:lnSpc>
                        <a:spcBef>
                          <a:spcPts val="500"/>
                        </a:spcBef>
                        <a:spcAft>
                          <a:spcPts val="0"/>
                        </a:spcAft>
                        <a:tabLst>
                          <a:tab pos="1133475" algn="l"/>
                        </a:tabLst>
                      </a:pPr>
                      <a:r>
                        <a:rPr lang="hr-HR" sz="1400" dirty="0">
                          <a:effectLst/>
                        </a:rPr>
                        <a:t>u </a:t>
                      </a:r>
                      <a:r>
                        <a:rPr lang="hr-HR" sz="1400" dirty="0" err="1">
                          <a:effectLst/>
                        </a:rPr>
                        <a:t>mil</a:t>
                      </a:r>
                      <a:r>
                        <a:rPr lang="hr-HR" sz="1400" dirty="0">
                          <a:effectLst/>
                        </a:rPr>
                        <a:t>. kn</a:t>
                      </a:r>
                      <a:endParaRPr lang="hr-HR"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0000"/>
                        </a:lnSpc>
                        <a:spcBef>
                          <a:spcPts val="0"/>
                        </a:spcBef>
                        <a:spcAft>
                          <a:spcPts val="0"/>
                        </a:spcAft>
                      </a:pPr>
                      <a:r>
                        <a:rPr lang="hr-HR" sz="1400" dirty="0">
                          <a:effectLst/>
                        </a:rPr>
                        <a:t>Pogodnosti</a:t>
                      </a:r>
                      <a:endParaRPr lang="hr-HR"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dirty="0">
                          <a:effectLst/>
                        </a:rPr>
                        <a:t>Uvedeno</a:t>
                      </a:r>
                      <a:endParaRPr lang="hr-HR"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a:effectLst/>
                        </a:rPr>
                        <a:t>Odobrenje</a:t>
                      </a:r>
                      <a:endParaRPr lang="hr-HR"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5000"/>
                        </a:lnSpc>
                        <a:spcBef>
                          <a:spcPts val="500"/>
                        </a:spcBef>
                        <a:spcAft>
                          <a:spcPts val="0"/>
                        </a:spcAft>
                      </a:pPr>
                      <a:r>
                        <a:rPr lang="hr-HR" sz="1400" dirty="0">
                          <a:effectLst/>
                        </a:rPr>
                        <a:t>Status</a:t>
                      </a:r>
                      <a:endParaRPr lang="hr-HR"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81881845"/>
                  </a:ext>
                </a:extLst>
              </a:tr>
              <a:tr h="505633">
                <a:tc>
                  <a:txBody>
                    <a:bodyPr/>
                    <a:lstStyle/>
                    <a:p>
                      <a:pPr>
                        <a:lnSpc>
                          <a:spcPct val="115000"/>
                        </a:lnSpc>
                        <a:spcBef>
                          <a:spcPts val="500"/>
                        </a:spcBef>
                        <a:spcAft>
                          <a:spcPts val="0"/>
                        </a:spcAft>
                      </a:pPr>
                      <a:r>
                        <a:rPr lang="hr-HR" sz="1400">
                          <a:effectLst/>
                        </a:rPr>
                        <a:t>Moratorij i reprogram kredita </a:t>
                      </a:r>
                      <a:endParaRPr lang="hr-HR"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 </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0000"/>
                        </a:lnSpc>
                        <a:spcBef>
                          <a:spcPts val="0"/>
                        </a:spcBef>
                        <a:spcAft>
                          <a:spcPts val="0"/>
                        </a:spcAft>
                      </a:pPr>
                      <a:r>
                        <a:rPr lang="hr-HR" sz="1400" b="1" dirty="0">
                          <a:effectLst/>
                        </a:rPr>
                        <a:t>Trajanje moratorija</a:t>
                      </a:r>
                    </a:p>
                    <a:p>
                      <a:pPr algn="ctr">
                        <a:lnSpc>
                          <a:spcPct val="100000"/>
                        </a:lnSpc>
                        <a:spcBef>
                          <a:spcPts val="0"/>
                        </a:spcBef>
                        <a:spcAft>
                          <a:spcPts val="0"/>
                        </a:spcAft>
                      </a:pPr>
                      <a:r>
                        <a:rPr lang="hr-HR" sz="1400" b="1" dirty="0">
                          <a:effectLst/>
                        </a:rPr>
                        <a:t>do 16 mjeseci</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indent="-67945" algn="ctr">
                        <a:lnSpc>
                          <a:spcPct val="115000"/>
                        </a:lnSpc>
                        <a:spcBef>
                          <a:spcPts val="500"/>
                        </a:spcBef>
                        <a:spcAft>
                          <a:spcPts val="0"/>
                        </a:spcAft>
                      </a:pPr>
                      <a:r>
                        <a:rPr lang="hr-HR" sz="1400" b="1" dirty="0">
                          <a:effectLst/>
                        </a:rPr>
                        <a:t>27. 3. 2020.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a:effectLst/>
                        </a:rPr>
                        <a:t>Izravno i putem banaka</a:t>
                      </a:r>
                      <a:endParaRPr lang="hr-HR"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5000"/>
                        </a:lnSpc>
                        <a:spcBef>
                          <a:spcPts val="500"/>
                        </a:spcBef>
                        <a:spcAft>
                          <a:spcPts val="0"/>
                        </a:spcAft>
                      </a:pPr>
                      <a:r>
                        <a:rPr lang="hr-HR" sz="1400" b="1" dirty="0">
                          <a:effectLst/>
                        </a:rPr>
                        <a:t>Aktivno </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967102111"/>
                  </a:ext>
                </a:extLst>
              </a:tr>
              <a:tr h="617006">
                <a:tc>
                  <a:txBody>
                    <a:bodyPr/>
                    <a:lstStyle/>
                    <a:p>
                      <a:pPr>
                        <a:lnSpc>
                          <a:spcPct val="115000"/>
                        </a:lnSpc>
                        <a:spcBef>
                          <a:spcPts val="500"/>
                        </a:spcBef>
                        <a:spcAft>
                          <a:spcPts val="0"/>
                        </a:spcAft>
                      </a:pPr>
                      <a:r>
                        <a:rPr lang="hr-HR" sz="1400" dirty="0">
                          <a:effectLst/>
                        </a:rPr>
                        <a:t>Obrtna sredstva (OBS) COVID-19</a:t>
                      </a:r>
                      <a:endParaRPr lang="hr-HR"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1.500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0000"/>
                        </a:lnSpc>
                        <a:spcBef>
                          <a:spcPts val="0"/>
                        </a:spcBef>
                        <a:spcAft>
                          <a:spcPts val="0"/>
                        </a:spcAft>
                      </a:pPr>
                      <a:r>
                        <a:rPr lang="hr-HR" sz="1400" b="1" dirty="0">
                          <a:effectLst/>
                        </a:rPr>
                        <a:t>Kamatna stopa </a:t>
                      </a:r>
                    </a:p>
                    <a:p>
                      <a:pPr algn="ctr">
                        <a:lnSpc>
                          <a:spcPct val="100000"/>
                        </a:lnSpc>
                        <a:spcBef>
                          <a:spcPts val="0"/>
                        </a:spcBef>
                        <a:spcAft>
                          <a:spcPts val="0"/>
                        </a:spcAft>
                      </a:pPr>
                      <a:r>
                        <a:rPr lang="hr-HR" sz="1400" b="1" dirty="0">
                          <a:effectLst/>
                        </a:rPr>
                        <a:t>od 0% </a:t>
                      </a:r>
                    </a:p>
                    <a:p>
                      <a:pPr algn="ctr">
                        <a:lnSpc>
                          <a:spcPct val="100000"/>
                        </a:lnSpc>
                        <a:spcBef>
                          <a:spcPts val="0"/>
                        </a:spcBef>
                        <a:spcAft>
                          <a:spcPts val="0"/>
                        </a:spcAft>
                      </a:pPr>
                      <a:r>
                        <a:rPr lang="hr-HR" sz="1400" b="1" dirty="0">
                          <a:effectLst/>
                        </a:rPr>
                        <a:t>na HBOR-ov udio</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indent="-67945" algn="ctr">
                        <a:lnSpc>
                          <a:spcPct val="115000"/>
                        </a:lnSpc>
                        <a:spcBef>
                          <a:spcPts val="500"/>
                        </a:spcBef>
                        <a:spcAft>
                          <a:spcPts val="0"/>
                        </a:spcAft>
                      </a:pPr>
                      <a:r>
                        <a:rPr lang="hr-HR" sz="1400" b="1" dirty="0">
                          <a:effectLst/>
                        </a:rPr>
                        <a:t>30. 3. 2020.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Putem 14 banaka</a:t>
                      </a:r>
                    </a:p>
                    <a:p>
                      <a:pPr algn="ctr">
                        <a:lnSpc>
                          <a:spcPct val="115000"/>
                        </a:lnSpc>
                        <a:spcBef>
                          <a:spcPts val="500"/>
                        </a:spcBef>
                        <a:spcAft>
                          <a:spcPts val="0"/>
                        </a:spcAft>
                      </a:pPr>
                      <a:r>
                        <a:rPr lang="hr-HR" sz="1400" b="1" dirty="0">
                          <a:effectLst/>
                        </a:rPr>
                        <a:t>Izravno iznad 37 </a:t>
                      </a:r>
                      <a:r>
                        <a:rPr lang="hr-HR" sz="1400" b="1" dirty="0" err="1">
                          <a:effectLst/>
                        </a:rPr>
                        <a:t>mil</a:t>
                      </a:r>
                      <a:r>
                        <a:rPr lang="hr-HR" sz="1400" b="1" dirty="0">
                          <a:effectLst/>
                        </a:rPr>
                        <a:t>. kuna</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5000"/>
                        </a:lnSpc>
                        <a:spcBef>
                          <a:spcPts val="500"/>
                        </a:spcBef>
                        <a:spcAft>
                          <a:spcPts val="0"/>
                        </a:spcAft>
                      </a:pPr>
                      <a:r>
                        <a:rPr lang="hr-HR" sz="1400" b="1" dirty="0">
                          <a:effectLst/>
                        </a:rPr>
                        <a:t>Aktivno </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21046742"/>
                  </a:ext>
                </a:extLst>
              </a:tr>
              <a:tr h="617006">
                <a:tc>
                  <a:txBody>
                    <a:bodyPr/>
                    <a:lstStyle/>
                    <a:p>
                      <a:pPr>
                        <a:lnSpc>
                          <a:spcPct val="115000"/>
                        </a:lnSpc>
                        <a:spcBef>
                          <a:spcPts val="500"/>
                        </a:spcBef>
                        <a:spcAft>
                          <a:spcPts val="0"/>
                        </a:spcAft>
                      </a:pPr>
                      <a:r>
                        <a:rPr lang="hr-HR" sz="1400">
                          <a:effectLst/>
                        </a:rPr>
                        <a:t>OBS prerada drva i proizvodnja namještaja</a:t>
                      </a:r>
                      <a:endParaRPr lang="hr-HR"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a:effectLst/>
                        </a:rPr>
                        <a:t>220</a:t>
                      </a:r>
                      <a:endParaRPr lang="hr-HR"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0000"/>
                        </a:lnSpc>
                        <a:spcBef>
                          <a:spcPts val="0"/>
                        </a:spcBef>
                        <a:spcAft>
                          <a:spcPts val="0"/>
                        </a:spcAft>
                      </a:pPr>
                      <a:r>
                        <a:rPr lang="hr-HR" sz="1400" b="1" dirty="0">
                          <a:effectLst/>
                        </a:rPr>
                        <a:t>Kamatna stopa </a:t>
                      </a:r>
                    </a:p>
                    <a:p>
                      <a:pPr algn="ctr">
                        <a:lnSpc>
                          <a:spcPct val="100000"/>
                        </a:lnSpc>
                        <a:spcBef>
                          <a:spcPts val="0"/>
                        </a:spcBef>
                        <a:spcAft>
                          <a:spcPts val="0"/>
                        </a:spcAft>
                      </a:pPr>
                      <a:r>
                        <a:rPr lang="hr-HR" sz="1400" b="1" dirty="0">
                          <a:effectLst/>
                        </a:rPr>
                        <a:t>od 0%</a:t>
                      </a:r>
                    </a:p>
                    <a:p>
                      <a:pPr algn="ctr">
                        <a:lnSpc>
                          <a:spcPct val="100000"/>
                        </a:lnSpc>
                        <a:spcBef>
                          <a:spcPts val="0"/>
                        </a:spcBef>
                        <a:spcAft>
                          <a:spcPts val="0"/>
                        </a:spcAft>
                      </a:pPr>
                      <a:r>
                        <a:rPr lang="hr-HR" sz="1400" b="1" dirty="0">
                          <a:effectLst/>
                        </a:rPr>
                        <a:t>na HBOR-ov udio </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indent="-67945" algn="ctr">
                        <a:lnSpc>
                          <a:spcPct val="115000"/>
                        </a:lnSpc>
                        <a:spcBef>
                          <a:spcPts val="500"/>
                        </a:spcBef>
                        <a:spcAft>
                          <a:spcPts val="0"/>
                        </a:spcAft>
                      </a:pPr>
                      <a:r>
                        <a:rPr lang="hr-HR" sz="1400" b="1" dirty="0">
                          <a:effectLst/>
                        </a:rPr>
                        <a:t>19 .5. 2020.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a:effectLst/>
                        </a:rPr>
                        <a:t>Putem 14 banaka</a:t>
                      </a:r>
                      <a:endParaRPr lang="hr-HR"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5000"/>
                        </a:lnSpc>
                        <a:spcBef>
                          <a:spcPts val="500"/>
                        </a:spcBef>
                        <a:spcAft>
                          <a:spcPts val="0"/>
                        </a:spcAft>
                      </a:pPr>
                      <a:r>
                        <a:rPr lang="hr-HR" sz="1400" b="1" dirty="0">
                          <a:effectLst/>
                        </a:rPr>
                        <a:t>Zahtjevi zaprimani do 30.06.2021. </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899164623"/>
                  </a:ext>
                </a:extLst>
              </a:tr>
              <a:tr h="500064">
                <a:tc>
                  <a:txBody>
                    <a:bodyPr/>
                    <a:lstStyle/>
                    <a:p>
                      <a:pPr>
                        <a:lnSpc>
                          <a:spcPct val="115000"/>
                        </a:lnSpc>
                        <a:spcBef>
                          <a:spcPts val="500"/>
                        </a:spcBef>
                        <a:spcAft>
                          <a:spcPts val="0"/>
                        </a:spcAft>
                      </a:pPr>
                      <a:r>
                        <a:rPr lang="hr-HR" sz="1400">
                          <a:effectLst/>
                        </a:rPr>
                        <a:t>OBS putem okvira bankama</a:t>
                      </a:r>
                      <a:endParaRPr lang="hr-HR"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a:effectLst/>
                        </a:rPr>
                        <a:t>1.200</a:t>
                      </a:r>
                      <a:endParaRPr lang="hr-HR"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0000"/>
                        </a:lnSpc>
                        <a:spcBef>
                          <a:spcPts val="0"/>
                        </a:spcBef>
                        <a:spcAft>
                          <a:spcPts val="0"/>
                        </a:spcAft>
                      </a:pPr>
                      <a:r>
                        <a:rPr lang="hr-HR" sz="1400" b="1" dirty="0">
                          <a:effectLst/>
                        </a:rPr>
                        <a:t>Kamatna stopa </a:t>
                      </a:r>
                    </a:p>
                    <a:p>
                      <a:pPr algn="ctr">
                        <a:lnSpc>
                          <a:spcPct val="100000"/>
                        </a:lnSpc>
                        <a:spcBef>
                          <a:spcPts val="0"/>
                        </a:spcBef>
                        <a:spcAft>
                          <a:spcPts val="0"/>
                        </a:spcAft>
                      </a:pPr>
                      <a:r>
                        <a:rPr lang="hr-HR" sz="1400" b="1" dirty="0">
                          <a:effectLst/>
                        </a:rPr>
                        <a:t>umanjena za 0,75 </a:t>
                      </a:r>
                      <a:r>
                        <a:rPr lang="hr-HR" sz="1400" b="1" dirty="0" err="1">
                          <a:effectLst/>
                        </a:rPr>
                        <a:t>p.b</a:t>
                      </a:r>
                      <a:r>
                        <a:rPr lang="hr-HR" sz="1400" b="1" dirty="0">
                          <a:effectLst/>
                        </a:rPr>
                        <a:t>.</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indent="-67945" algn="ctr">
                        <a:lnSpc>
                          <a:spcPct val="115000"/>
                        </a:lnSpc>
                        <a:spcBef>
                          <a:spcPts val="500"/>
                        </a:spcBef>
                        <a:spcAft>
                          <a:spcPts val="0"/>
                        </a:spcAft>
                      </a:pPr>
                      <a:r>
                        <a:rPr lang="hr-HR" sz="1400" b="1" dirty="0">
                          <a:effectLst/>
                        </a:rPr>
                        <a:t>22 .5. 2020.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a:effectLst/>
                        </a:rPr>
                        <a:t>Putem 8 banaka</a:t>
                      </a:r>
                      <a:endParaRPr lang="hr-HR"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5000"/>
                        </a:lnSpc>
                        <a:spcBef>
                          <a:spcPts val="500"/>
                        </a:spcBef>
                        <a:spcAft>
                          <a:spcPts val="0"/>
                        </a:spcAft>
                      </a:pPr>
                      <a:r>
                        <a:rPr lang="hr-HR" sz="1400" b="1" dirty="0">
                          <a:effectLst/>
                        </a:rPr>
                        <a:t>Aktivno </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663233070"/>
                  </a:ext>
                </a:extLst>
              </a:tr>
              <a:tr h="552966">
                <a:tc>
                  <a:txBody>
                    <a:bodyPr/>
                    <a:lstStyle/>
                    <a:p>
                      <a:pPr>
                        <a:lnSpc>
                          <a:spcPct val="115000"/>
                        </a:lnSpc>
                        <a:spcBef>
                          <a:spcPts val="500"/>
                        </a:spcBef>
                        <a:spcAft>
                          <a:spcPts val="0"/>
                        </a:spcAft>
                      </a:pPr>
                      <a:r>
                        <a:rPr lang="hr-HR" sz="1400" dirty="0">
                          <a:effectLst/>
                        </a:rPr>
                        <a:t>OBS za turističke djelatnosti </a:t>
                      </a:r>
                      <a:endParaRPr lang="hr-HR"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600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0000"/>
                        </a:lnSpc>
                        <a:spcBef>
                          <a:spcPts val="0"/>
                        </a:spcBef>
                        <a:spcAft>
                          <a:spcPts val="0"/>
                        </a:spcAft>
                      </a:pPr>
                      <a:r>
                        <a:rPr lang="hr-HR" sz="1400" b="1" dirty="0">
                          <a:effectLst/>
                        </a:rPr>
                        <a:t>Kamatna stopa </a:t>
                      </a:r>
                    </a:p>
                    <a:p>
                      <a:pPr algn="ctr">
                        <a:lnSpc>
                          <a:spcPct val="100000"/>
                        </a:lnSpc>
                        <a:spcBef>
                          <a:spcPts val="0"/>
                        </a:spcBef>
                        <a:spcAft>
                          <a:spcPts val="0"/>
                        </a:spcAft>
                      </a:pPr>
                      <a:r>
                        <a:rPr lang="hr-HR" sz="1400" b="1" dirty="0">
                          <a:effectLst/>
                        </a:rPr>
                        <a:t>od 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indent="-67945" algn="ctr">
                        <a:lnSpc>
                          <a:spcPct val="115000"/>
                        </a:lnSpc>
                        <a:spcBef>
                          <a:spcPts val="500"/>
                        </a:spcBef>
                        <a:spcAft>
                          <a:spcPts val="0"/>
                        </a:spcAft>
                      </a:pPr>
                      <a:r>
                        <a:rPr lang="hr-HR" sz="1400" b="1" dirty="0">
                          <a:effectLst/>
                        </a:rPr>
                        <a:t>15. 4. 2020.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Izravno</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5000"/>
                        </a:lnSpc>
                        <a:spcBef>
                          <a:spcPts val="500"/>
                        </a:spcBef>
                        <a:spcAft>
                          <a:spcPts val="0"/>
                        </a:spcAft>
                      </a:pPr>
                      <a:r>
                        <a:rPr lang="hr-HR" sz="1400" b="1" dirty="0">
                          <a:effectLst/>
                        </a:rPr>
                        <a:t>Zahtjevi zaprimani </a:t>
                      </a:r>
                    </a:p>
                    <a:p>
                      <a:pPr algn="ctr">
                        <a:lnSpc>
                          <a:spcPct val="115000"/>
                        </a:lnSpc>
                        <a:spcBef>
                          <a:spcPts val="500"/>
                        </a:spcBef>
                        <a:spcAft>
                          <a:spcPts val="0"/>
                        </a:spcAft>
                      </a:pPr>
                      <a:r>
                        <a:rPr lang="hr-HR" sz="1400" b="1" dirty="0">
                          <a:effectLst/>
                        </a:rPr>
                        <a:t>do 05.06.2020. </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43109057"/>
                  </a:ext>
                </a:extLst>
              </a:tr>
              <a:tr h="500064">
                <a:tc>
                  <a:txBody>
                    <a:bodyPr/>
                    <a:lstStyle/>
                    <a:p>
                      <a:pPr>
                        <a:lnSpc>
                          <a:spcPct val="115000"/>
                        </a:lnSpc>
                        <a:spcBef>
                          <a:spcPts val="500"/>
                        </a:spcBef>
                        <a:spcAft>
                          <a:spcPts val="0"/>
                        </a:spcAft>
                      </a:pPr>
                      <a:r>
                        <a:rPr lang="hr-HR" sz="1400" dirty="0">
                          <a:effectLst/>
                        </a:rPr>
                        <a:t>OBS ruralni razvoj </a:t>
                      </a:r>
                      <a:endParaRPr lang="hr-HR"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a:effectLst/>
                        </a:rPr>
                        <a:t>130</a:t>
                      </a:r>
                      <a:endParaRPr lang="hr-HR" sz="1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0000"/>
                        </a:lnSpc>
                        <a:spcBef>
                          <a:spcPts val="0"/>
                        </a:spcBef>
                        <a:spcAft>
                          <a:spcPts val="0"/>
                        </a:spcAft>
                      </a:pPr>
                      <a:r>
                        <a:rPr lang="hr-HR" sz="1400" b="1" dirty="0">
                          <a:effectLst/>
                        </a:rPr>
                        <a:t>Kamatna stopa </a:t>
                      </a:r>
                    </a:p>
                    <a:p>
                      <a:pPr algn="ctr">
                        <a:lnSpc>
                          <a:spcPct val="100000"/>
                        </a:lnSpc>
                        <a:spcBef>
                          <a:spcPts val="0"/>
                        </a:spcBef>
                        <a:spcAft>
                          <a:spcPts val="0"/>
                        </a:spcAft>
                      </a:pPr>
                      <a:r>
                        <a:rPr lang="hr-HR" sz="1400" b="1" dirty="0">
                          <a:effectLst/>
                        </a:rPr>
                        <a:t>0,5%</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indent="-67945" algn="ctr">
                        <a:lnSpc>
                          <a:spcPct val="115000"/>
                        </a:lnSpc>
                        <a:spcBef>
                          <a:spcPts val="500"/>
                        </a:spcBef>
                        <a:spcAft>
                          <a:spcPts val="0"/>
                        </a:spcAft>
                      </a:pPr>
                      <a:r>
                        <a:rPr lang="hr-HR" sz="1400" b="1" dirty="0">
                          <a:effectLst/>
                        </a:rPr>
                        <a:t>1. 6. 2020.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Izravno</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5000"/>
                        </a:lnSpc>
                        <a:spcBef>
                          <a:spcPts val="500"/>
                        </a:spcBef>
                        <a:spcAft>
                          <a:spcPts val="0"/>
                        </a:spcAft>
                      </a:pPr>
                      <a:r>
                        <a:rPr lang="hr-HR" sz="1400" b="1" dirty="0">
                          <a:effectLst/>
                        </a:rPr>
                        <a:t>Aktivno </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320067710"/>
                  </a:ext>
                </a:extLst>
              </a:tr>
              <a:tr h="505633">
                <a:tc>
                  <a:txBody>
                    <a:bodyPr/>
                    <a:lstStyle/>
                    <a:p>
                      <a:pPr>
                        <a:lnSpc>
                          <a:spcPct val="115000"/>
                        </a:lnSpc>
                        <a:spcBef>
                          <a:spcPts val="500"/>
                        </a:spcBef>
                        <a:spcAft>
                          <a:spcPts val="0"/>
                        </a:spcAft>
                      </a:pPr>
                      <a:r>
                        <a:rPr lang="hr-HR" sz="1400">
                          <a:effectLst/>
                        </a:rPr>
                        <a:t>Osiguranje portfelja kredita za likvidnost</a:t>
                      </a:r>
                      <a:endParaRPr lang="hr-HR"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5.561</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0000"/>
                        </a:lnSpc>
                        <a:spcBef>
                          <a:spcPts val="0"/>
                        </a:spcBef>
                        <a:spcAft>
                          <a:spcPts val="0"/>
                        </a:spcAft>
                      </a:pPr>
                      <a:r>
                        <a:rPr lang="hr-HR" sz="1400" b="1" dirty="0">
                          <a:effectLst/>
                        </a:rPr>
                        <a:t>Osiguranje 50% iznosa odobrenog kredita</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indent="-67945" algn="ctr">
                        <a:lnSpc>
                          <a:spcPct val="115000"/>
                        </a:lnSpc>
                        <a:spcBef>
                          <a:spcPts val="500"/>
                        </a:spcBef>
                        <a:spcAft>
                          <a:spcPts val="0"/>
                        </a:spcAft>
                      </a:pPr>
                      <a:r>
                        <a:rPr lang="hr-HR" sz="1400" b="1" dirty="0">
                          <a:effectLst/>
                        </a:rPr>
                        <a:t>8. 4. 2020.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Putem 13 banaka</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5000"/>
                        </a:lnSpc>
                        <a:spcBef>
                          <a:spcPts val="500"/>
                        </a:spcBef>
                        <a:spcAft>
                          <a:spcPts val="0"/>
                        </a:spcAft>
                      </a:pPr>
                      <a:r>
                        <a:rPr lang="hr-HR" sz="1400" b="1" dirty="0">
                          <a:effectLst/>
                        </a:rPr>
                        <a:t>Aktivno </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524344953"/>
                  </a:ext>
                </a:extLst>
              </a:tr>
              <a:tr h="505633">
                <a:tc>
                  <a:txBody>
                    <a:bodyPr/>
                    <a:lstStyle/>
                    <a:p>
                      <a:pPr>
                        <a:lnSpc>
                          <a:spcPct val="115000"/>
                        </a:lnSpc>
                        <a:spcBef>
                          <a:spcPts val="500"/>
                        </a:spcBef>
                        <a:spcAft>
                          <a:spcPts val="0"/>
                        </a:spcAft>
                      </a:pPr>
                      <a:r>
                        <a:rPr lang="hr-HR" sz="1400" dirty="0">
                          <a:effectLst/>
                        </a:rPr>
                        <a:t>Jamstvena shema - promet</a:t>
                      </a:r>
                      <a:endParaRPr lang="hr-HR"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666,67</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00000"/>
                        </a:lnSpc>
                        <a:spcBef>
                          <a:spcPts val="0"/>
                        </a:spcBef>
                        <a:spcAft>
                          <a:spcPts val="0"/>
                        </a:spcAft>
                      </a:pPr>
                      <a:r>
                        <a:rPr lang="hr-HR" sz="1400" b="1" dirty="0">
                          <a:effectLst/>
                        </a:rPr>
                        <a:t>Jamstvo do 90% glavnice</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indent="-67945" algn="ctr">
                        <a:lnSpc>
                          <a:spcPct val="115000"/>
                        </a:lnSpc>
                        <a:spcBef>
                          <a:spcPts val="500"/>
                        </a:spcBef>
                        <a:spcAft>
                          <a:spcPts val="0"/>
                        </a:spcAft>
                      </a:pPr>
                      <a:r>
                        <a:rPr lang="hr-HR" sz="1400" b="1" dirty="0">
                          <a:effectLst/>
                        </a:rPr>
                        <a:t>21. 7. 2020.</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141" marR="60141" marT="8353" marB="0" anchor="ctr"/>
                </a:tc>
                <a:tc>
                  <a:txBody>
                    <a:bodyPr/>
                    <a:lstStyle/>
                    <a:p>
                      <a:pPr algn="ctr">
                        <a:lnSpc>
                          <a:spcPct val="115000"/>
                        </a:lnSpc>
                        <a:spcBef>
                          <a:spcPts val="500"/>
                        </a:spcBef>
                        <a:spcAft>
                          <a:spcPts val="0"/>
                        </a:spcAft>
                      </a:pPr>
                      <a:r>
                        <a:rPr lang="hr-HR" sz="1400" b="1" dirty="0">
                          <a:effectLst/>
                        </a:rPr>
                        <a:t>Putem svih banaka</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lnSpc>
                          <a:spcPct val="115000"/>
                        </a:lnSpc>
                        <a:spcBef>
                          <a:spcPts val="500"/>
                        </a:spcBef>
                        <a:spcAft>
                          <a:spcPts val="0"/>
                        </a:spcAft>
                      </a:pPr>
                      <a:r>
                        <a:rPr lang="hr-HR" sz="1400" b="1" dirty="0">
                          <a:effectLst/>
                        </a:rPr>
                        <a:t>Aktivno</a:t>
                      </a:r>
                      <a:endParaRPr lang="hr-HR"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520936099"/>
                  </a:ext>
                </a:extLst>
              </a:tr>
            </a:tbl>
          </a:graphicData>
        </a:graphic>
      </p:graphicFrame>
    </p:spTree>
    <p:extLst>
      <p:ext uri="{BB962C8B-B14F-4D97-AF65-F5344CB8AC3E}">
        <p14:creationId xmlns:p14="http://schemas.microsoft.com/office/powerpoint/2010/main" val="27755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482981D-2487-4E0B-82D1-73AFD726E4DA}"/>
              </a:ext>
            </a:extLst>
          </p:cNvPr>
          <p:cNvSpPr txBox="1">
            <a:spLocks/>
          </p:cNvSpPr>
          <p:nvPr/>
        </p:nvSpPr>
        <p:spPr>
          <a:xfrm>
            <a:off x="568383" y="690228"/>
            <a:ext cx="10759072" cy="792031"/>
          </a:xfrm>
          <a:prstGeom prst="rect">
            <a:avLst/>
          </a:prstGeom>
          <a:ln>
            <a:noFill/>
          </a:ln>
        </p:spPr>
        <p:style>
          <a:lnRef idx="2">
            <a:schemeClr val="accent1"/>
          </a:lnRef>
          <a:fillRef idx="1">
            <a:schemeClr val="lt1"/>
          </a:fillRef>
          <a:effectRef idx="0">
            <a:schemeClr val="accent1"/>
          </a:effectRef>
          <a:fontRef idx="minor">
            <a:schemeClr val="dk1"/>
          </a:fontRef>
        </p:style>
        <p:txBody>
          <a:bodyPr/>
          <a:lstStyle>
            <a:lvl1pPr marL="0" indent="0" algn="l" defTabSz="914400" rtl="0" eaLnBrk="1" latinLnBrk="0" hangingPunct="1">
              <a:lnSpc>
                <a:spcPct val="90000"/>
              </a:lnSpc>
              <a:spcBef>
                <a:spcPts val="1000"/>
              </a:spcBef>
              <a:buFont typeface="Arial" panose="020B0604020202020204" pitchFamily="34" charset="0"/>
              <a:buNone/>
              <a:defRPr sz="4000" kern="1200">
                <a:solidFill>
                  <a:srgbClr val="FF0000"/>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800" kern="1200">
                <a:solidFill>
                  <a:schemeClr val="bg2">
                    <a:lumMod val="50000"/>
                  </a:schemeClr>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r-HR" b="1" dirty="0"/>
              <a:t>Struktura NPOO-a u komponenti Gospodarstva</a:t>
            </a:r>
          </a:p>
        </p:txBody>
      </p:sp>
      <p:graphicFrame>
        <p:nvGraphicFramePr>
          <p:cNvPr id="2" name="Table 1">
            <a:extLst>
              <a:ext uri="{FF2B5EF4-FFF2-40B4-BE49-F238E27FC236}">
                <a16:creationId xmlns:a16="http://schemas.microsoft.com/office/drawing/2014/main" id="{B5CA9EA6-C0FD-42CE-B29F-3B2D183D7B3B}"/>
              </a:ext>
            </a:extLst>
          </p:cNvPr>
          <p:cNvGraphicFramePr>
            <a:graphicFrameLocks noGrp="1"/>
          </p:cNvGraphicFramePr>
          <p:nvPr/>
        </p:nvGraphicFramePr>
        <p:xfrm>
          <a:off x="791778" y="2148013"/>
          <a:ext cx="10107449" cy="2807390"/>
        </p:xfrm>
        <a:graphic>
          <a:graphicData uri="http://schemas.openxmlformats.org/drawingml/2006/table">
            <a:tbl>
              <a:tblPr/>
              <a:tblGrid>
                <a:gridCol w="7669050">
                  <a:extLst>
                    <a:ext uri="{9D8B030D-6E8A-4147-A177-3AD203B41FA5}">
                      <a16:colId xmlns:a16="http://schemas.microsoft.com/office/drawing/2014/main" val="226322134"/>
                    </a:ext>
                  </a:extLst>
                </a:gridCol>
                <a:gridCol w="2438399">
                  <a:extLst>
                    <a:ext uri="{9D8B030D-6E8A-4147-A177-3AD203B41FA5}">
                      <a16:colId xmlns:a16="http://schemas.microsoft.com/office/drawing/2014/main" val="640610736"/>
                    </a:ext>
                  </a:extLst>
                </a:gridCol>
              </a:tblGrid>
              <a:tr h="360552">
                <a:tc>
                  <a:txBody>
                    <a:bodyPr/>
                    <a:lstStyle/>
                    <a:p>
                      <a:pPr lvl="1" algn="just" fontAlgn="ctr"/>
                      <a:r>
                        <a:rPr lang="pl-PL" sz="1600" b="1" i="0" u="none" strike="noStrike" dirty="0">
                          <a:solidFill>
                            <a:schemeClr val="bg1"/>
                          </a:solidFill>
                          <a:effectLst/>
                          <a:latin typeface="Vollkorn"/>
                        </a:rPr>
                        <a:t>C1.1. Otporno, zeleno i digitalno gospodarstvo</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0000"/>
                    </a:solidFill>
                  </a:tcPr>
                </a:tc>
                <a:tc>
                  <a:txBody>
                    <a:bodyPr/>
                    <a:lstStyle/>
                    <a:p>
                      <a:pPr algn="r" fontAlgn="ctr"/>
                      <a:r>
                        <a:rPr lang="hr-HR" sz="1600" b="1" i="0" u="none" strike="noStrike" dirty="0">
                          <a:solidFill>
                            <a:schemeClr val="bg1"/>
                          </a:solidFill>
                          <a:effectLst/>
                          <a:latin typeface="Vollkorn"/>
                        </a:rPr>
                        <a:t>5.565.450.000</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0000"/>
                    </a:solidFill>
                  </a:tcPr>
                </a:tc>
                <a:extLst>
                  <a:ext uri="{0D108BD9-81ED-4DB2-BD59-A6C34878D82A}">
                    <a16:rowId xmlns:a16="http://schemas.microsoft.com/office/drawing/2014/main" val="1569117505"/>
                  </a:ext>
                </a:extLst>
              </a:tr>
              <a:tr h="360552">
                <a:tc>
                  <a:txBody>
                    <a:bodyPr/>
                    <a:lstStyle/>
                    <a:p>
                      <a:pPr lvl="1" algn="just" fontAlgn="ctr"/>
                      <a:r>
                        <a:rPr lang="pl-PL" sz="1600" b="1" i="0" u="none" strike="noStrike">
                          <a:solidFill>
                            <a:srgbClr val="000000"/>
                          </a:solidFill>
                          <a:effectLst/>
                          <a:latin typeface="Vollkorn"/>
                        </a:rPr>
                        <a:t>C1.2. Energetska tranzicija za održivo gospodarstvo</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a:txBody>
                    <a:bodyPr/>
                    <a:lstStyle/>
                    <a:p>
                      <a:pPr algn="r" fontAlgn="ctr"/>
                      <a:r>
                        <a:rPr lang="hr-HR" sz="1600" b="1" i="0" u="none" strike="noStrike">
                          <a:solidFill>
                            <a:srgbClr val="000000"/>
                          </a:solidFill>
                          <a:effectLst/>
                          <a:latin typeface="Vollkorn"/>
                        </a:rPr>
                        <a:t>4.959.701.688</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extLst>
                  <a:ext uri="{0D108BD9-81ED-4DB2-BD59-A6C34878D82A}">
                    <a16:rowId xmlns:a16="http://schemas.microsoft.com/office/drawing/2014/main" val="2260140566"/>
                  </a:ext>
                </a:extLst>
              </a:tr>
              <a:tr h="360552">
                <a:tc>
                  <a:txBody>
                    <a:bodyPr/>
                    <a:lstStyle/>
                    <a:p>
                      <a:pPr lvl="1" algn="just" fontAlgn="ctr"/>
                      <a:r>
                        <a:rPr lang="hr-HR" sz="1600" b="1" i="0" u="none" strike="noStrike" dirty="0">
                          <a:solidFill>
                            <a:srgbClr val="000000"/>
                          </a:solidFill>
                          <a:effectLst/>
                          <a:latin typeface="Vollkorn"/>
                        </a:rPr>
                        <a:t>C1.3. Unaprjeđenje vodnog gospodarstva i gospodarenja otpadom</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a:txBody>
                    <a:bodyPr/>
                    <a:lstStyle/>
                    <a:p>
                      <a:pPr algn="r" fontAlgn="ctr"/>
                      <a:r>
                        <a:rPr lang="hr-HR" sz="1600" b="1" i="0" u="none" strike="noStrike">
                          <a:solidFill>
                            <a:srgbClr val="000000"/>
                          </a:solidFill>
                          <a:effectLst/>
                          <a:latin typeface="Vollkorn"/>
                        </a:rPr>
                        <a:t>6.500.116.802</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extLst>
                  <a:ext uri="{0D108BD9-81ED-4DB2-BD59-A6C34878D82A}">
                    <a16:rowId xmlns:a16="http://schemas.microsoft.com/office/drawing/2014/main" val="2681374799"/>
                  </a:ext>
                </a:extLst>
              </a:tr>
              <a:tr h="385890">
                <a:tc>
                  <a:txBody>
                    <a:bodyPr/>
                    <a:lstStyle/>
                    <a:p>
                      <a:pPr lvl="1" algn="just" fontAlgn="ctr"/>
                      <a:r>
                        <a:rPr lang="hr-HR" sz="1600" b="1" i="0" u="none" strike="noStrike">
                          <a:solidFill>
                            <a:srgbClr val="000000"/>
                          </a:solidFill>
                          <a:effectLst/>
                          <a:latin typeface="Vollkorn"/>
                        </a:rPr>
                        <a:t>C1.4. Razvoj konkurentnog, energetski održivog i učinkovitog prometnog sustava</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a:txBody>
                    <a:bodyPr/>
                    <a:lstStyle/>
                    <a:p>
                      <a:pPr algn="r" fontAlgn="ctr"/>
                      <a:r>
                        <a:rPr lang="hr-HR" sz="1600" b="1" i="0" u="none" strike="noStrike">
                          <a:solidFill>
                            <a:srgbClr val="000000"/>
                          </a:solidFill>
                          <a:effectLst/>
                          <a:latin typeface="Vollkorn"/>
                        </a:rPr>
                        <a:t>5.490.459.899</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extLst>
                  <a:ext uri="{0D108BD9-81ED-4DB2-BD59-A6C34878D82A}">
                    <a16:rowId xmlns:a16="http://schemas.microsoft.com/office/drawing/2014/main" val="391715364"/>
                  </a:ext>
                </a:extLst>
              </a:tr>
              <a:tr h="378372">
                <a:tc>
                  <a:txBody>
                    <a:bodyPr/>
                    <a:lstStyle/>
                    <a:p>
                      <a:pPr lvl="1" algn="l" fontAlgn="ctr"/>
                      <a:r>
                        <a:rPr lang="hr-HR" sz="1600" b="1" i="0" u="none" strike="noStrike">
                          <a:solidFill>
                            <a:srgbClr val="000000"/>
                          </a:solidFill>
                          <a:effectLst/>
                          <a:latin typeface="Vollkorn"/>
                        </a:rPr>
                        <a:t>C1.5. Unaprjeđenje korištenja prirodnih resursa i jačanje lanca opskrbe hranom</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a:txBody>
                    <a:bodyPr/>
                    <a:lstStyle/>
                    <a:p>
                      <a:pPr algn="r" fontAlgn="ctr"/>
                      <a:r>
                        <a:rPr lang="hr-HR" sz="1600" b="1" i="0" u="none" strike="noStrike">
                          <a:solidFill>
                            <a:srgbClr val="000000"/>
                          </a:solidFill>
                          <a:effectLst/>
                          <a:latin typeface="Vollkorn"/>
                        </a:rPr>
                        <a:t>988.000.000</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extLst>
                  <a:ext uri="{0D108BD9-81ED-4DB2-BD59-A6C34878D82A}">
                    <a16:rowId xmlns:a16="http://schemas.microsoft.com/office/drawing/2014/main" val="1512975374"/>
                  </a:ext>
                </a:extLst>
              </a:tr>
              <a:tr h="360552">
                <a:tc>
                  <a:txBody>
                    <a:bodyPr/>
                    <a:lstStyle/>
                    <a:p>
                      <a:pPr lvl="1" algn="l" fontAlgn="ctr"/>
                      <a:r>
                        <a:rPr lang="sv-SE" sz="1600" b="1" i="0" u="none" strike="noStrike" dirty="0">
                          <a:solidFill>
                            <a:srgbClr val="000000"/>
                          </a:solidFill>
                          <a:effectLst/>
                          <a:latin typeface="Vollkorn"/>
                        </a:rPr>
                        <a:t>C1.6. Razvoj održivog, inovativnog i otpornog turizma</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c>
                  <a:txBody>
                    <a:bodyPr/>
                    <a:lstStyle/>
                    <a:p>
                      <a:pPr algn="r" fontAlgn="ctr"/>
                      <a:r>
                        <a:rPr lang="hr-HR" sz="1600" b="1" i="0" u="none" strike="noStrike">
                          <a:solidFill>
                            <a:srgbClr val="000000"/>
                          </a:solidFill>
                          <a:effectLst/>
                          <a:latin typeface="Vollkorn"/>
                        </a:rPr>
                        <a:t>2.200.000.000</a:t>
                      </a:r>
                    </a:p>
                  </a:txBody>
                  <a:tcPr marL="6350" marR="6350" marT="635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extLst>
                  <a:ext uri="{0D108BD9-81ED-4DB2-BD59-A6C34878D82A}">
                    <a16:rowId xmlns:a16="http://schemas.microsoft.com/office/drawing/2014/main" val="1572415895"/>
                  </a:ext>
                </a:extLst>
              </a:tr>
              <a:tr h="300460">
                <a:tc>
                  <a:txBody>
                    <a:bodyPr/>
                    <a:lstStyle/>
                    <a:p>
                      <a:pPr algn="l" fontAlgn="b"/>
                      <a:r>
                        <a:rPr lang="hr-HR" sz="1600" b="1" i="0" u="none" strike="noStrike">
                          <a:solidFill>
                            <a:srgbClr val="000000"/>
                          </a:solidFill>
                          <a:effectLst/>
                          <a:latin typeface="Calibri" panose="020F0502020204030204" pitchFamily="34" charset="0"/>
                        </a:rPr>
                        <a:t> </a:t>
                      </a:r>
                    </a:p>
                  </a:txBody>
                  <a:tcPr marL="6350" marR="6350" marT="6350" marB="0" anchor="b">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algn="l" fontAlgn="b"/>
                      <a:r>
                        <a:rPr lang="hr-HR" sz="1600" b="1" i="0" u="none" strike="noStrike">
                          <a:solidFill>
                            <a:srgbClr val="000000"/>
                          </a:solidFill>
                          <a:effectLst/>
                          <a:latin typeface="Calibri" panose="020F0502020204030204" pitchFamily="34" charset="0"/>
                        </a:rPr>
                        <a:t> </a:t>
                      </a:r>
                    </a:p>
                  </a:txBody>
                  <a:tcPr marL="6350" marR="6350" marT="6350" marB="0" anchor="b">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827256300"/>
                  </a:ext>
                </a:extLst>
              </a:tr>
              <a:tr h="300460">
                <a:tc>
                  <a:txBody>
                    <a:bodyPr/>
                    <a:lstStyle/>
                    <a:p>
                      <a:pPr algn="l" fontAlgn="b"/>
                      <a:r>
                        <a:rPr lang="hr-HR" sz="1600" b="1" i="0" u="none" strike="noStrike">
                          <a:solidFill>
                            <a:srgbClr val="000000"/>
                          </a:solidFill>
                          <a:effectLst/>
                          <a:latin typeface="Calibri" panose="020F0502020204030204" pitchFamily="34" charset="0"/>
                        </a:rPr>
                        <a:t>Ukupno</a:t>
                      </a:r>
                    </a:p>
                  </a:txBody>
                  <a:tcPr marL="6350" marR="6350" marT="6350" marB="0" anchor="b">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tc>
                  <a:txBody>
                    <a:bodyPr/>
                    <a:lstStyle/>
                    <a:p>
                      <a:pPr algn="r" fontAlgn="b"/>
                      <a:r>
                        <a:rPr lang="hr-HR" sz="1600" b="1" i="0" u="none" strike="noStrike" dirty="0">
                          <a:solidFill>
                            <a:srgbClr val="000000"/>
                          </a:solidFill>
                          <a:effectLst/>
                          <a:latin typeface="Calibri" panose="020F0502020204030204" pitchFamily="34" charset="0"/>
                        </a:rPr>
                        <a:t>25.703.728.389</a:t>
                      </a:r>
                    </a:p>
                  </a:txBody>
                  <a:tcPr marL="6350" marR="6350" marT="6350" marB="0" anchor="b">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3242619373"/>
                  </a:ext>
                </a:extLst>
              </a:tr>
            </a:tbl>
          </a:graphicData>
        </a:graphic>
      </p:graphicFrame>
      <p:sp>
        <p:nvSpPr>
          <p:cNvPr id="8" name="Speech Bubble: Rectangle with Corners Rounded 7">
            <a:extLst>
              <a:ext uri="{FF2B5EF4-FFF2-40B4-BE49-F238E27FC236}">
                <a16:creationId xmlns:a16="http://schemas.microsoft.com/office/drawing/2014/main" id="{9F2072C6-B092-4EA9-8D95-EEA895B909EB}"/>
              </a:ext>
            </a:extLst>
          </p:cNvPr>
          <p:cNvSpPr/>
          <p:nvPr/>
        </p:nvSpPr>
        <p:spPr>
          <a:xfrm>
            <a:off x="6663909" y="4707185"/>
            <a:ext cx="2214880" cy="821257"/>
          </a:xfrm>
          <a:prstGeom prst="wedgeRoundRectCallout">
            <a:avLst>
              <a:gd name="adj1" fmla="val 80946"/>
              <a:gd name="adj2" fmla="val -333140"/>
              <a:gd name="adj3" fmla="val 16667"/>
            </a:avLst>
          </a:prstGeom>
          <a:ln w="190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hr-HR" sz="1600" b="1" dirty="0"/>
              <a:t>NPOO mjere: HBOR-a, HAMAG-BICRO-a, MINGOR-a</a:t>
            </a:r>
          </a:p>
        </p:txBody>
      </p:sp>
    </p:spTree>
    <p:extLst>
      <p:ext uri="{BB962C8B-B14F-4D97-AF65-F5344CB8AC3E}">
        <p14:creationId xmlns:p14="http://schemas.microsoft.com/office/powerpoint/2010/main" val="2896792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a:extLst>
              <a:ext uri="{FF2B5EF4-FFF2-40B4-BE49-F238E27FC236}">
                <a16:creationId xmlns:a16="http://schemas.microsoft.com/office/drawing/2014/main" id="{997493F0-C656-4F4A-A34E-8FAE1EA3EC1D}"/>
              </a:ext>
            </a:extLst>
          </p:cNvPr>
          <p:cNvSpPr>
            <a:spLocks noGrp="1"/>
          </p:cNvSpPr>
          <p:nvPr>
            <p:ph type="body" sz="quarter" idx="10"/>
          </p:nvPr>
        </p:nvSpPr>
        <p:spPr>
          <a:xfrm>
            <a:off x="649288" y="744538"/>
            <a:ext cx="10760075" cy="792162"/>
          </a:xfrm>
        </p:spPr>
        <p:txBody>
          <a:bodyPr/>
          <a:lstStyle/>
          <a:p>
            <a:r>
              <a:rPr lang="hr-HR" b="1" dirty="0"/>
              <a:t>NPOO mjere u nadležnosti HBOR-a</a:t>
            </a:r>
          </a:p>
        </p:txBody>
      </p:sp>
      <p:sp>
        <p:nvSpPr>
          <p:cNvPr id="10" name="TextBox 9">
            <a:extLst>
              <a:ext uri="{FF2B5EF4-FFF2-40B4-BE49-F238E27FC236}">
                <a16:creationId xmlns:a16="http://schemas.microsoft.com/office/drawing/2014/main" id="{2780C40F-7EB5-4A5D-866B-3596939882D7}"/>
              </a:ext>
            </a:extLst>
          </p:cNvPr>
          <p:cNvSpPr txBox="1"/>
          <p:nvPr/>
        </p:nvSpPr>
        <p:spPr>
          <a:xfrm>
            <a:off x="6421120" y="3430250"/>
            <a:ext cx="389850" cy="584775"/>
          </a:xfrm>
          <a:prstGeom prst="rect">
            <a:avLst/>
          </a:prstGeom>
          <a:noFill/>
        </p:spPr>
        <p:txBody>
          <a:bodyPr wrap="none" rtlCol="0">
            <a:spAutoFit/>
          </a:bodyPr>
          <a:lstStyle/>
          <a:p>
            <a:r>
              <a:rPr lang="hr-HR" sz="3200" dirty="0"/>
              <a:t>+</a:t>
            </a:r>
          </a:p>
        </p:txBody>
      </p:sp>
      <p:sp>
        <p:nvSpPr>
          <p:cNvPr id="12" name="Speech Bubble: Rectangle with Corners Rounded 11">
            <a:extLst>
              <a:ext uri="{FF2B5EF4-FFF2-40B4-BE49-F238E27FC236}">
                <a16:creationId xmlns:a16="http://schemas.microsoft.com/office/drawing/2014/main" id="{BD513CFB-4CA5-41E1-81ED-4C38822ED9D5}"/>
              </a:ext>
            </a:extLst>
          </p:cNvPr>
          <p:cNvSpPr/>
          <p:nvPr/>
        </p:nvSpPr>
        <p:spPr>
          <a:xfrm>
            <a:off x="5543237" y="5940804"/>
            <a:ext cx="1755766" cy="670560"/>
          </a:xfrm>
          <a:prstGeom prst="wedgeRoundRectCallout">
            <a:avLst>
              <a:gd name="adj1" fmla="val -94191"/>
              <a:gd name="adj2" fmla="val -167329"/>
              <a:gd name="adj3" fmla="val 16667"/>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hr-HR" dirty="0"/>
              <a:t>Početak mjera Q2 2022</a:t>
            </a:r>
          </a:p>
        </p:txBody>
      </p:sp>
      <p:graphicFrame>
        <p:nvGraphicFramePr>
          <p:cNvPr id="8" name="Diagram 7">
            <a:extLst>
              <a:ext uri="{FF2B5EF4-FFF2-40B4-BE49-F238E27FC236}">
                <a16:creationId xmlns:a16="http://schemas.microsoft.com/office/drawing/2014/main" id="{899B7419-1049-49E5-9F8E-D298A1CD42D5}"/>
              </a:ext>
            </a:extLst>
          </p:cNvPr>
          <p:cNvGraphicFramePr/>
          <p:nvPr/>
        </p:nvGraphicFramePr>
        <p:xfrm>
          <a:off x="487443" y="1641236"/>
          <a:ext cx="11440633" cy="4209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8851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9">
            <a:extLst>
              <a:ext uri="{FF2B5EF4-FFF2-40B4-BE49-F238E27FC236}">
                <a16:creationId xmlns:a16="http://schemas.microsoft.com/office/drawing/2014/main" id="{1CA5E4DE-BF52-481A-94E9-9670B405CA6B}"/>
              </a:ext>
            </a:extLst>
          </p:cNvPr>
          <p:cNvGrpSpPr>
            <a:grpSpLocks/>
          </p:cNvGrpSpPr>
          <p:nvPr/>
        </p:nvGrpSpPr>
        <p:grpSpPr bwMode="auto">
          <a:xfrm>
            <a:off x="1120775" y="1644650"/>
            <a:ext cx="8893175" cy="3970338"/>
            <a:chOff x="0" y="1557338"/>
            <a:chExt cx="8893175" cy="3970127"/>
          </a:xfrm>
        </p:grpSpPr>
        <p:sp>
          <p:nvSpPr>
            <p:cNvPr id="4" name="Text Box 2">
              <a:extLst>
                <a:ext uri="{FF2B5EF4-FFF2-40B4-BE49-F238E27FC236}">
                  <a16:creationId xmlns:a16="http://schemas.microsoft.com/office/drawing/2014/main" id="{ABECC953-6567-44C6-A8BE-88717D0CF3D9}"/>
                </a:ext>
              </a:extLst>
            </p:cNvPr>
            <p:cNvSpPr txBox="1">
              <a:spLocks noChangeArrowheads="1"/>
            </p:cNvSpPr>
            <p:nvPr/>
          </p:nvSpPr>
          <p:spPr bwMode="auto">
            <a:xfrm>
              <a:off x="3348038" y="1557338"/>
              <a:ext cx="5545137" cy="397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hr-HR" altLang="en-US" sz="2400" b="1" i="1">
                  <a:solidFill>
                    <a:srgbClr val="CC0000"/>
                  </a:solidFill>
                </a:rPr>
                <a:t>HVALA NA PAŽNJI!</a:t>
              </a:r>
            </a:p>
            <a:p>
              <a:pPr algn="ctr" eaLnBrk="1" hangingPunct="1"/>
              <a:r>
                <a:rPr lang="hr-HR" altLang="en-US" sz="1600" b="1" i="1" u="sng">
                  <a:solidFill>
                    <a:schemeClr val="tx2"/>
                  </a:solidFill>
                  <a:hlinkClick r:id="rId2"/>
                </a:rPr>
                <a:t>www.hbor.hr</a:t>
              </a:r>
              <a:endParaRPr lang="hr-HR" altLang="en-US" sz="1600" b="1" i="1" u="sng">
                <a:solidFill>
                  <a:schemeClr val="tx2"/>
                </a:solidFill>
              </a:endParaRPr>
            </a:p>
            <a:p>
              <a:pPr algn="ctr" eaLnBrk="1" hangingPunct="1"/>
              <a:r>
                <a:rPr lang="hr-HR" altLang="en-US" sz="1600" b="1" i="1" u="sng">
                  <a:solidFill>
                    <a:schemeClr val="tx2"/>
                  </a:solidFill>
                </a:rPr>
                <a:t>kreditiranje</a:t>
              </a:r>
              <a:r>
                <a:rPr lang="en-US" altLang="en-US" sz="1600" b="1" i="1" u="sng">
                  <a:solidFill>
                    <a:schemeClr val="tx2"/>
                  </a:solidFill>
                </a:rPr>
                <a:t>@hbor.hr</a:t>
              </a:r>
              <a:endParaRPr lang="hr-HR" altLang="en-US" sz="1600" b="1" i="1" u="sng">
                <a:solidFill>
                  <a:schemeClr val="tx2"/>
                </a:solidFill>
              </a:endParaRPr>
            </a:p>
            <a:p>
              <a:pPr algn="ctr" eaLnBrk="1" hangingPunct="1"/>
              <a:r>
                <a:rPr lang="en-GB" altLang="en-US" sz="1600" b="1" i="1">
                  <a:solidFill>
                    <a:schemeClr val="tx2"/>
                  </a:solidFill>
                </a:rPr>
                <a:t>Strossmayerov trg 9</a:t>
              </a:r>
            </a:p>
            <a:p>
              <a:pPr algn="ctr" eaLnBrk="1" hangingPunct="1"/>
              <a:r>
                <a:rPr lang="en-GB" altLang="en-US" sz="1600" b="1" i="1">
                  <a:solidFill>
                    <a:schemeClr val="tx2"/>
                  </a:solidFill>
                </a:rPr>
                <a:t>10000 Zagreb, </a:t>
              </a:r>
              <a:r>
                <a:rPr lang="hr-HR" altLang="en-US" sz="1600" b="1" i="1">
                  <a:solidFill>
                    <a:schemeClr val="tx2"/>
                  </a:solidFill>
                </a:rPr>
                <a:t>Hrvatska</a:t>
              </a:r>
            </a:p>
            <a:p>
              <a:pPr algn="ctr" eaLnBrk="1" hangingPunct="1"/>
              <a:r>
                <a:rPr lang="hr-HR" altLang="en-US" sz="1600" b="1" i="1">
                  <a:solidFill>
                    <a:schemeClr val="tx2"/>
                  </a:solidFill>
                </a:rPr>
                <a:t>Tel</a:t>
              </a:r>
              <a:r>
                <a:rPr lang="en-GB" altLang="en-US" sz="1600" b="1" i="1">
                  <a:solidFill>
                    <a:schemeClr val="tx2"/>
                  </a:solidFill>
                </a:rPr>
                <a:t>: </a:t>
              </a:r>
              <a:r>
                <a:rPr lang="hr-HR" altLang="en-US" sz="1600" b="1" i="1">
                  <a:solidFill>
                    <a:schemeClr val="tx2"/>
                  </a:solidFill>
                </a:rPr>
                <a:t>  </a:t>
              </a:r>
              <a:r>
                <a:rPr lang="en-GB" altLang="en-US" sz="1600" b="1" i="1">
                  <a:solidFill>
                    <a:schemeClr val="tx2"/>
                  </a:solidFill>
                </a:rPr>
                <a:t>+385 1 4591 666</a:t>
              </a:r>
            </a:p>
            <a:p>
              <a:pPr algn="ctr" eaLnBrk="1" hangingPunct="1"/>
              <a:r>
                <a:rPr lang="en-GB" altLang="en-US" sz="1600" b="1" i="1">
                  <a:solidFill>
                    <a:schemeClr val="tx2"/>
                  </a:solidFill>
                </a:rPr>
                <a:t>Fax:</a:t>
              </a:r>
              <a:r>
                <a:rPr lang="en-GB" altLang="en-US" sz="1600" i="1">
                  <a:solidFill>
                    <a:schemeClr val="tx2"/>
                  </a:solidFill>
                </a:rPr>
                <a:t>  </a:t>
              </a:r>
              <a:r>
                <a:rPr lang="en-GB" altLang="en-US" sz="1600" b="1" i="1">
                  <a:solidFill>
                    <a:schemeClr val="tx2"/>
                  </a:solidFill>
                </a:rPr>
                <a:t>+385 1 459</a:t>
              </a:r>
              <a:r>
                <a:rPr lang="hr-HR" altLang="en-US" sz="1600" b="1" i="1">
                  <a:solidFill>
                    <a:schemeClr val="tx2"/>
                  </a:solidFill>
                </a:rPr>
                <a:t>7</a:t>
              </a:r>
              <a:r>
                <a:rPr lang="en-GB" altLang="en-US" sz="1600" b="1" i="1">
                  <a:solidFill>
                    <a:schemeClr val="tx2"/>
                  </a:solidFill>
                </a:rPr>
                <a:t> </a:t>
              </a:r>
              <a:r>
                <a:rPr lang="hr-HR" altLang="en-US" sz="1600" b="1" i="1">
                  <a:solidFill>
                    <a:schemeClr val="tx2"/>
                  </a:solidFill>
                </a:rPr>
                <a:t>831</a:t>
              </a:r>
            </a:p>
            <a:p>
              <a:pPr algn="ctr" eaLnBrk="1" hangingPunct="1"/>
              <a:endParaRPr lang="hr-HR" altLang="en-US" sz="1600" b="1" i="1">
                <a:solidFill>
                  <a:schemeClr val="tx2"/>
                </a:solidFill>
              </a:endParaRPr>
            </a:p>
            <a:p>
              <a:pPr algn="ctr" eaLnBrk="1" hangingPunct="1"/>
              <a:endParaRPr lang="hr-HR" altLang="en-US" sz="1600" b="1" i="1">
                <a:solidFill>
                  <a:schemeClr val="tx2"/>
                </a:solidFill>
              </a:endParaRPr>
            </a:p>
            <a:p>
              <a:pPr algn="ctr" eaLnBrk="1" hangingPunct="1"/>
              <a:r>
                <a:rPr lang="hr-HR" altLang="en-US" b="1" i="1">
                  <a:solidFill>
                    <a:srgbClr val="CC0000"/>
                  </a:solidFill>
                </a:rPr>
                <a:t>Područni ured za Primorje i Gorski kotar</a:t>
              </a:r>
            </a:p>
            <a:p>
              <a:pPr algn="ctr" eaLnBrk="1" hangingPunct="1"/>
              <a:r>
                <a:rPr lang="hr-HR" altLang="en-US" i="1" u="sng">
                  <a:solidFill>
                    <a:schemeClr val="tx2"/>
                  </a:solidFill>
                </a:rPr>
                <a:t>hbor-rijeka</a:t>
              </a:r>
              <a:r>
                <a:rPr lang="en-US" altLang="en-US" i="1" u="sng">
                  <a:solidFill>
                    <a:schemeClr val="tx2"/>
                  </a:solidFill>
                </a:rPr>
                <a:t>@</a:t>
              </a:r>
              <a:r>
                <a:rPr lang="hr-HR" altLang="en-US" i="1" u="sng">
                  <a:solidFill>
                    <a:schemeClr val="tx2"/>
                  </a:solidFill>
                </a:rPr>
                <a:t>hbor.hr</a:t>
              </a:r>
            </a:p>
            <a:p>
              <a:pPr algn="ctr" eaLnBrk="1" hangingPunct="1"/>
              <a:r>
                <a:rPr lang="hr-HR" altLang="en-US" sz="1600" b="1" i="1">
                  <a:solidFill>
                    <a:schemeClr val="tx2"/>
                  </a:solidFill>
                </a:rPr>
                <a:t>Frana Kurelca 8</a:t>
              </a:r>
            </a:p>
            <a:p>
              <a:pPr algn="ctr" eaLnBrk="1" hangingPunct="1"/>
              <a:r>
                <a:rPr lang="hr-HR" altLang="en-US" sz="1600" b="1" i="1">
                  <a:solidFill>
                    <a:schemeClr val="tx2"/>
                  </a:solidFill>
                </a:rPr>
                <a:t>51000</a:t>
              </a:r>
              <a:r>
                <a:rPr lang="en-GB" altLang="en-US" sz="1600" b="1" i="1">
                  <a:solidFill>
                    <a:schemeClr val="tx2"/>
                  </a:solidFill>
                </a:rPr>
                <a:t> </a:t>
              </a:r>
              <a:r>
                <a:rPr lang="hr-HR" altLang="en-US" sz="1600" b="1" i="1">
                  <a:solidFill>
                    <a:schemeClr val="tx2"/>
                  </a:solidFill>
                </a:rPr>
                <a:t>Rijeka</a:t>
              </a:r>
              <a:r>
                <a:rPr lang="en-GB" altLang="en-US" sz="1600" b="1" i="1">
                  <a:solidFill>
                    <a:schemeClr val="tx2"/>
                  </a:solidFill>
                </a:rPr>
                <a:t>, </a:t>
              </a:r>
              <a:r>
                <a:rPr lang="hr-HR" altLang="en-US" sz="1600" b="1" i="1">
                  <a:solidFill>
                    <a:schemeClr val="tx2"/>
                  </a:solidFill>
                </a:rPr>
                <a:t>Hrvatska</a:t>
              </a:r>
            </a:p>
            <a:p>
              <a:pPr algn="ctr" eaLnBrk="1" hangingPunct="1"/>
              <a:r>
                <a:rPr lang="hr-HR" altLang="en-US" sz="1600" b="1" i="1">
                  <a:solidFill>
                    <a:schemeClr val="tx2"/>
                  </a:solidFill>
                </a:rPr>
                <a:t>Tel</a:t>
              </a:r>
              <a:r>
                <a:rPr lang="en-GB" altLang="en-US" sz="1600" b="1" i="1">
                  <a:solidFill>
                    <a:schemeClr val="tx2"/>
                  </a:solidFill>
                </a:rPr>
                <a:t>: </a:t>
              </a:r>
              <a:r>
                <a:rPr lang="hr-HR" altLang="en-US" sz="1600" b="1" i="1">
                  <a:solidFill>
                    <a:schemeClr val="tx2"/>
                  </a:solidFill>
                </a:rPr>
                <a:t>  </a:t>
              </a:r>
              <a:r>
                <a:rPr lang="en-GB" altLang="en-US" sz="1600" b="1" i="1">
                  <a:solidFill>
                    <a:schemeClr val="tx2"/>
                  </a:solidFill>
                </a:rPr>
                <a:t>+385 </a:t>
              </a:r>
              <a:r>
                <a:rPr lang="hr-HR" altLang="en-US" sz="1600" b="1" i="1">
                  <a:solidFill>
                    <a:schemeClr val="tx2"/>
                  </a:solidFill>
                </a:rPr>
                <a:t> 51 206 508; 321 400</a:t>
              </a:r>
              <a:endParaRPr lang="en-GB" altLang="en-US" sz="1600" b="1" i="1">
                <a:solidFill>
                  <a:schemeClr val="tx2"/>
                </a:solidFill>
              </a:endParaRPr>
            </a:p>
            <a:p>
              <a:pPr algn="ctr" eaLnBrk="1" hangingPunct="1"/>
              <a:endParaRPr lang="hr-HR" altLang="en-US" sz="1600">
                <a:solidFill>
                  <a:schemeClr val="tx2"/>
                </a:solidFill>
              </a:endParaRPr>
            </a:p>
          </p:txBody>
        </p:sp>
        <p:pic>
          <p:nvPicPr>
            <p:cNvPr id="6" name="Picture 17" descr="untitled3.png">
              <a:extLst>
                <a:ext uri="{FF2B5EF4-FFF2-40B4-BE49-F238E27FC236}">
                  <a16:creationId xmlns:a16="http://schemas.microsoft.com/office/drawing/2014/main" id="{19BFAE5F-106A-404D-AD2E-406E3AFD91F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916113"/>
              <a:ext cx="3816350" cy="281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788631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D3AEB972-3CC1-4976-9646-A574785C59A0}"/>
              </a:ext>
            </a:extLst>
          </p:cNvPr>
          <p:cNvSpPr>
            <a:spLocks noGrp="1"/>
          </p:cNvSpPr>
          <p:nvPr>
            <p:ph type="body" sz="quarter" idx="10"/>
          </p:nvPr>
        </p:nvSpPr>
        <p:spPr>
          <a:xfrm>
            <a:off x="649288" y="744538"/>
            <a:ext cx="10875962" cy="792162"/>
          </a:xfrm>
          <a:effectLst>
            <a:outerShdw blurRad="50800" dist="38100" dir="2700000" algn="tl" rotWithShape="0">
              <a:prstClr val="black">
                <a:alpha val="40000"/>
              </a:prstClr>
            </a:outerShdw>
          </a:effectLst>
        </p:spPr>
        <p:txBody>
          <a:bodyPr/>
          <a:lstStyle/>
          <a:p>
            <a:r>
              <a:rPr lang="hr-HR" b="1" dirty="0"/>
              <a:t>30 godina podrške razvoju domaćeg gospodarstva</a:t>
            </a:r>
          </a:p>
        </p:txBody>
      </p:sp>
      <p:graphicFrame>
        <p:nvGraphicFramePr>
          <p:cNvPr id="6" name="Diagram 5">
            <a:extLst>
              <a:ext uri="{FF2B5EF4-FFF2-40B4-BE49-F238E27FC236}">
                <a16:creationId xmlns:a16="http://schemas.microsoft.com/office/drawing/2014/main" id="{4EE88732-F462-4639-A980-864E1D030EC5}"/>
              </a:ext>
            </a:extLst>
          </p:cNvPr>
          <p:cNvGraphicFramePr/>
          <p:nvPr>
            <p:extLst>
              <p:ext uri="{D42A27DB-BD31-4B8C-83A1-F6EECF244321}">
                <p14:modId xmlns:p14="http://schemas.microsoft.com/office/powerpoint/2010/main" val="4176396861"/>
              </p:ext>
            </p:extLst>
          </p:nvPr>
        </p:nvGraphicFramePr>
        <p:xfrm>
          <a:off x="1280244" y="1381715"/>
          <a:ext cx="5983260" cy="46456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7" name="Group 2">
            <a:extLst>
              <a:ext uri="{FF2B5EF4-FFF2-40B4-BE49-F238E27FC236}">
                <a16:creationId xmlns:a16="http://schemas.microsoft.com/office/drawing/2014/main" id="{C402D442-D0ED-4223-9BB2-0A8696DD502F}"/>
              </a:ext>
            </a:extLst>
          </p:cNvPr>
          <p:cNvGrpSpPr>
            <a:grpSpLocks/>
          </p:cNvGrpSpPr>
          <p:nvPr/>
        </p:nvGrpSpPr>
        <p:grpSpPr bwMode="auto">
          <a:xfrm>
            <a:off x="7894460" y="2131122"/>
            <a:ext cx="3312796" cy="2595756"/>
            <a:chOff x="2630" y="2259"/>
            <a:chExt cx="3017" cy="2107"/>
          </a:xfrm>
          <a:scene3d>
            <a:camera prst="orthographicFront">
              <a:rot lat="0" lon="0" rev="0"/>
            </a:camera>
            <a:lightRig rig="contrasting" dir="t">
              <a:rot lat="0" lon="0" rev="1500000"/>
            </a:lightRig>
          </a:scene3d>
        </p:grpSpPr>
        <p:sp>
          <p:nvSpPr>
            <p:cNvPr id="8" name="AutoShape 3">
              <a:extLst>
                <a:ext uri="{FF2B5EF4-FFF2-40B4-BE49-F238E27FC236}">
                  <a16:creationId xmlns:a16="http://schemas.microsoft.com/office/drawing/2014/main" id="{76FA2EEA-9E4D-4691-B6EC-40CEEEE72935}"/>
                </a:ext>
              </a:extLst>
            </p:cNvPr>
            <p:cNvSpPr>
              <a:spLocks noChangeAspect="1" noChangeArrowheads="1" noTextEdit="1"/>
            </p:cNvSpPr>
            <p:nvPr/>
          </p:nvSpPr>
          <p:spPr bwMode="auto">
            <a:xfrm>
              <a:off x="2630" y="2310"/>
              <a:ext cx="2585" cy="2056"/>
            </a:xfrm>
            <a:prstGeom prst="rect">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r-HR" dirty="0"/>
            </a:p>
          </p:txBody>
        </p:sp>
        <p:sp>
          <p:nvSpPr>
            <p:cNvPr id="9" name="Freeform 4">
              <a:extLst>
                <a:ext uri="{FF2B5EF4-FFF2-40B4-BE49-F238E27FC236}">
                  <a16:creationId xmlns:a16="http://schemas.microsoft.com/office/drawing/2014/main" id="{40CDC883-14E9-42DC-AF78-69143195944D}"/>
                </a:ext>
              </a:extLst>
            </p:cNvPr>
            <p:cNvSpPr>
              <a:spLocks/>
            </p:cNvSpPr>
            <p:nvPr/>
          </p:nvSpPr>
          <p:spPr bwMode="auto">
            <a:xfrm>
              <a:off x="3132" y="2259"/>
              <a:ext cx="2470" cy="1641"/>
            </a:xfrm>
            <a:custGeom>
              <a:avLst/>
              <a:gdLst>
                <a:gd name="T0" fmla="*/ 1 w 3554"/>
                <a:gd name="T1" fmla="*/ 1 h 2745"/>
                <a:gd name="T2" fmla="*/ 1 w 3554"/>
                <a:gd name="T3" fmla="*/ 1 h 2745"/>
                <a:gd name="T4" fmla="*/ 1 w 3554"/>
                <a:gd name="T5" fmla="*/ 1 h 2745"/>
                <a:gd name="T6" fmla="*/ 1 w 3554"/>
                <a:gd name="T7" fmla="*/ 1 h 2745"/>
                <a:gd name="T8" fmla="*/ 1 w 3554"/>
                <a:gd name="T9" fmla="*/ 1 h 2745"/>
                <a:gd name="T10" fmla="*/ 1 w 3554"/>
                <a:gd name="T11" fmla="*/ 1 h 2745"/>
                <a:gd name="T12" fmla="*/ 1 w 3554"/>
                <a:gd name="T13" fmla="*/ 1 h 2745"/>
                <a:gd name="T14" fmla="*/ 1 w 3554"/>
                <a:gd name="T15" fmla="*/ 1 h 2745"/>
                <a:gd name="T16" fmla="*/ 1 w 3554"/>
                <a:gd name="T17" fmla="*/ 1 h 2745"/>
                <a:gd name="T18" fmla="*/ 1 w 3554"/>
                <a:gd name="T19" fmla="*/ 1 h 2745"/>
                <a:gd name="T20" fmla="*/ 1 w 3554"/>
                <a:gd name="T21" fmla="*/ 1 h 2745"/>
                <a:gd name="T22" fmla="*/ 1 w 3554"/>
                <a:gd name="T23" fmla="*/ 1 h 2745"/>
                <a:gd name="T24" fmla="*/ 1 w 3554"/>
                <a:gd name="T25" fmla="*/ 1 h 2745"/>
                <a:gd name="T26" fmla="*/ 1 w 3554"/>
                <a:gd name="T27" fmla="*/ 1 h 2745"/>
                <a:gd name="T28" fmla="*/ 1 w 3554"/>
                <a:gd name="T29" fmla="*/ 0 h 2745"/>
                <a:gd name="T30" fmla="*/ 1 w 3554"/>
                <a:gd name="T31" fmla="*/ 1 h 2745"/>
                <a:gd name="T32" fmla="*/ 1 w 3554"/>
                <a:gd name="T33" fmla="*/ 1 h 2745"/>
                <a:gd name="T34" fmla="*/ 1 w 3554"/>
                <a:gd name="T35" fmla="*/ 1 h 2745"/>
                <a:gd name="T36" fmla="*/ 1 w 3554"/>
                <a:gd name="T37" fmla="*/ 1 h 2745"/>
                <a:gd name="T38" fmla="*/ 1 w 3554"/>
                <a:gd name="T39" fmla="*/ 1 h 2745"/>
                <a:gd name="T40" fmla="*/ 1 w 3554"/>
                <a:gd name="T41" fmla="*/ 1 h 2745"/>
                <a:gd name="T42" fmla="*/ 1 w 3554"/>
                <a:gd name="T43" fmla="*/ 1 h 2745"/>
                <a:gd name="T44" fmla="*/ 1 w 3554"/>
                <a:gd name="T45" fmla="*/ 1 h 2745"/>
                <a:gd name="T46" fmla="*/ 1 w 3554"/>
                <a:gd name="T47" fmla="*/ 1 h 2745"/>
                <a:gd name="T48" fmla="*/ 1 w 3554"/>
                <a:gd name="T49" fmla="*/ 1 h 2745"/>
                <a:gd name="T50" fmla="*/ 1 w 3554"/>
                <a:gd name="T51" fmla="*/ 1 h 2745"/>
                <a:gd name="T52" fmla="*/ 1 w 3554"/>
                <a:gd name="T53" fmla="*/ 1 h 2745"/>
                <a:gd name="T54" fmla="*/ 1 w 3554"/>
                <a:gd name="T55" fmla="*/ 1 h 2745"/>
                <a:gd name="T56" fmla="*/ 1 w 3554"/>
                <a:gd name="T57" fmla="*/ 1 h 2745"/>
                <a:gd name="T58" fmla="*/ 1 w 3554"/>
                <a:gd name="T59" fmla="*/ 1 h 2745"/>
                <a:gd name="T60" fmla="*/ 1 w 3554"/>
                <a:gd name="T61" fmla="*/ 1 h 2745"/>
                <a:gd name="T62" fmla="*/ 1 w 3554"/>
                <a:gd name="T63" fmla="*/ 1 h 2745"/>
                <a:gd name="T64" fmla="*/ 1 w 3554"/>
                <a:gd name="T65" fmla="*/ 1 h 2745"/>
                <a:gd name="T66" fmla="*/ 1 w 3554"/>
                <a:gd name="T67" fmla="*/ 1 h 2745"/>
                <a:gd name="T68" fmla="*/ 1 w 3554"/>
                <a:gd name="T69" fmla="*/ 1 h 2745"/>
                <a:gd name="T70" fmla="*/ 1 w 3554"/>
                <a:gd name="T71" fmla="*/ 1 h 2745"/>
                <a:gd name="T72" fmla="*/ 1 w 3554"/>
                <a:gd name="T73" fmla="*/ 1 h 2745"/>
                <a:gd name="T74" fmla="*/ 1 w 3554"/>
                <a:gd name="T75" fmla="*/ 1 h 2745"/>
                <a:gd name="T76" fmla="*/ 1 w 3554"/>
                <a:gd name="T77" fmla="*/ 1 h 2745"/>
                <a:gd name="T78" fmla="*/ 1 w 3554"/>
                <a:gd name="T79" fmla="*/ 1 h 2745"/>
                <a:gd name="T80" fmla="*/ 1 w 3554"/>
                <a:gd name="T81" fmla="*/ 1 h 2745"/>
                <a:gd name="T82" fmla="*/ 1 w 3554"/>
                <a:gd name="T83" fmla="*/ 1 h 2745"/>
                <a:gd name="T84" fmla="*/ 1 w 3554"/>
                <a:gd name="T85" fmla="*/ 1 h 2745"/>
                <a:gd name="T86" fmla="*/ 1 w 3554"/>
                <a:gd name="T87" fmla="*/ 1 h 2745"/>
                <a:gd name="T88" fmla="*/ 1 w 3554"/>
                <a:gd name="T89" fmla="*/ 1 h 2745"/>
                <a:gd name="T90" fmla="*/ 1 w 3554"/>
                <a:gd name="T91" fmla="*/ 1 h 2745"/>
                <a:gd name="T92" fmla="*/ 1 w 3554"/>
                <a:gd name="T93" fmla="*/ 1 h 2745"/>
                <a:gd name="T94" fmla="*/ 1 w 3554"/>
                <a:gd name="T95" fmla="*/ 1 h 2745"/>
                <a:gd name="T96" fmla="*/ 1 w 3554"/>
                <a:gd name="T97" fmla="*/ 1 h 2745"/>
                <a:gd name="T98" fmla="*/ 1 w 3554"/>
                <a:gd name="T99" fmla="*/ 1 h 2745"/>
                <a:gd name="T100" fmla="*/ 1 w 3554"/>
                <a:gd name="T101" fmla="*/ 1 h 2745"/>
                <a:gd name="T102" fmla="*/ 1 w 3554"/>
                <a:gd name="T103" fmla="*/ 1 h 2745"/>
                <a:gd name="T104" fmla="*/ 1 w 3554"/>
                <a:gd name="T105" fmla="*/ 1 h 2745"/>
                <a:gd name="T106" fmla="*/ 1 w 3554"/>
                <a:gd name="T107" fmla="*/ 1 h 2745"/>
                <a:gd name="T108" fmla="*/ 1 w 3554"/>
                <a:gd name="T109" fmla="*/ 1 h 2745"/>
                <a:gd name="T110" fmla="*/ 1 w 3554"/>
                <a:gd name="T111" fmla="*/ 1 h 2745"/>
                <a:gd name="T112" fmla="*/ 1 w 3554"/>
                <a:gd name="T113" fmla="*/ 1 h 2745"/>
                <a:gd name="T114" fmla="*/ 1 w 3554"/>
                <a:gd name="T115" fmla="*/ 1 h 2745"/>
                <a:gd name="T116" fmla="*/ 1 w 3554"/>
                <a:gd name="T117" fmla="*/ 1 h 2745"/>
                <a:gd name="T118" fmla="*/ 1 w 3554"/>
                <a:gd name="T119" fmla="*/ 1 h 274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554"/>
                <a:gd name="T181" fmla="*/ 0 h 2745"/>
                <a:gd name="T182" fmla="*/ 3554 w 3554"/>
                <a:gd name="T183" fmla="*/ 2745 h 274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554" h="2745">
                  <a:moveTo>
                    <a:pt x="2936" y="1099"/>
                  </a:moveTo>
                  <a:lnTo>
                    <a:pt x="2938" y="1100"/>
                  </a:lnTo>
                  <a:lnTo>
                    <a:pt x="2945" y="1105"/>
                  </a:lnTo>
                  <a:lnTo>
                    <a:pt x="2955" y="1111"/>
                  </a:lnTo>
                  <a:lnTo>
                    <a:pt x="2967" y="1118"/>
                  </a:lnTo>
                  <a:lnTo>
                    <a:pt x="2979" y="1123"/>
                  </a:lnTo>
                  <a:lnTo>
                    <a:pt x="2992" y="1125"/>
                  </a:lnTo>
                  <a:lnTo>
                    <a:pt x="3006" y="1125"/>
                  </a:lnTo>
                  <a:lnTo>
                    <a:pt x="3016" y="1118"/>
                  </a:lnTo>
                  <a:lnTo>
                    <a:pt x="3026" y="1111"/>
                  </a:lnTo>
                  <a:lnTo>
                    <a:pt x="3035" y="1107"/>
                  </a:lnTo>
                  <a:lnTo>
                    <a:pt x="3047" y="1107"/>
                  </a:lnTo>
                  <a:lnTo>
                    <a:pt x="3057" y="1111"/>
                  </a:lnTo>
                  <a:lnTo>
                    <a:pt x="3067" y="1116"/>
                  </a:lnTo>
                  <a:lnTo>
                    <a:pt x="3077" y="1123"/>
                  </a:lnTo>
                  <a:lnTo>
                    <a:pt x="3086" y="1132"/>
                  </a:lnTo>
                  <a:lnTo>
                    <a:pt x="3096" y="1142"/>
                  </a:lnTo>
                  <a:lnTo>
                    <a:pt x="3114" y="1161"/>
                  </a:lnTo>
                  <a:lnTo>
                    <a:pt x="3125" y="1177"/>
                  </a:lnTo>
                  <a:lnTo>
                    <a:pt x="3131" y="1194"/>
                  </a:lnTo>
                  <a:lnTo>
                    <a:pt x="3133" y="1213"/>
                  </a:lnTo>
                  <a:lnTo>
                    <a:pt x="3135" y="1224"/>
                  </a:lnTo>
                  <a:lnTo>
                    <a:pt x="3141" y="1236"/>
                  </a:lnTo>
                  <a:lnTo>
                    <a:pt x="3149" y="1246"/>
                  </a:lnTo>
                  <a:lnTo>
                    <a:pt x="3161" y="1257"/>
                  </a:lnTo>
                  <a:lnTo>
                    <a:pt x="3172" y="1267"/>
                  </a:lnTo>
                  <a:lnTo>
                    <a:pt x="3188" y="1276"/>
                  </a:lnTo>
                  <a:lnTo>
                    <a:pt x="3204" y="1281"/>
                  </a:lnTo>
                  <a:lnTo>
                    <a:pt x="3219" y="1285"/>
                  </a:lnTo>
                  <a:lnTo>
                    <a:pt x="3235" y="1285"/>
                  </a:lnTo>
                  <a:lnTo>
                    <a:pt x="3249" y="1285"/>
                  </a:lnTo>
                  <a:lnTo>
                    <a:pt x="3262" y="1283"/>
                  </a:lnTo>
                  <a:lnTo>
                    <a:pt x="3274" y="1280"/>
                  </a:lnTo>
                  <a:lnTo>
                    <a:pt x="3286" y="1276"/>
                  </a:lnTo>
                  <a:lnTo>
                    <a:pt x="3296" y="1271"/>
                  </a:lnTo>
                  <a:lnTo>
                    <a:pt x="3304" y="1264"/>
                  </a:lnTo>
                  <a:lnTo>
                    <a:pt x="3309" y="1255"/>
                  </a:lnTo>
                  <a:lnTo>
                    <a:pt x="3319" y="1248"/>
                  </a:lnTo>
                  <a:lnTo>
                    <a:pt x="3331" y="1241"/>
                  </a:lnTo>
                  <a:lnTo>
                    <a:pt x="3347" y="1236"/>
                  </a:lnTo>
                  <a:lnTo>
                    <a:pt x="3364" y="1231"/>
                  </a:lnTo>
                  <a:lnTo>
                    <a:pt x="3378" y="1224"/>
                  </a:lnTo>
                  <a:lnTo>
                    <a:pt x="3388" y="1215"/>
                  </a:lnTo>
                  <a:lnTo>
                    <a:pt x="3394" y="1205"/>
                  </a:lnTo>
                  <a:lnTo>
                    <a:pt x="3390" y="1189"/>
                  </a:lnTo>
                  <a:lnTo>
                    <a:pt x="3374" y="1147"/>
                  </a:lnTo>
                  <a:lnTo>
                    <a:pt x="3364" y="1099"/>
                  </a:lnTo>
                  <a:lnTo>
                    <a:pt x="3370" y="1060"/>
                  </a:lnTo>
                  <a:lnTo>
                    <a:pt x="3396" y="1046"/>
                  </a:lnTo>
                  <a:lnTo>
                    <a:pt x="3417" y="1048"/>
                  </a:lnTo>
                  <a:lnTo>
                    <a:pt x="3441" y="1050"/>
                  </a:lnTo>
                  <a:lnTo>
                    <a:pt x="3464" y="1050"/>
                  </a:lnTo>
                  <a:lnTo>
                    <a:pt x="3488" y="1048"/>
                  </a:lnTo>
                  <a:lnTo>
                    <a:pt x="3509" y="1046"/>
                  </a:lnTo>
                  <a:lnTo>
                    <a:pt x="3529" y="1039"/>
                  </a:lnTo>
                  <a:lnTo>
                    <a:pt x="3542" y="1031"/>
                  </a:lnTo>
                  <a:lnTo>
                    <a:pt x="3550" y="1018"/>
                  </a:lnTo>
                  <a:lnTo>
                    <a:pt x="3552" y="1013"/>
                  </a:lnTo>
                  <a:lnTo>
                    <a:pt x="3552" y="1008"/>
                  </a:lnTo>
                  <a:lnTo>
                    <a:pt x="3554" y="1003"/>
                  </a:lnTo>
                  <a:lnTo>
                    <a:pt x="3554" y="999"/>
                  </a:lnTo>
                  <a:lnTo>
                    <a:pt x="3552" y="984"/>
                  </a:lnTo>
                  <a:lnTo>
                    <a:pt x="3542" y="971"/>
                  </a:lnTo>
                  <a:lnTo>
                    <a:pt x="3527" y="964"/>
                  </a:lnTo>
                  <a:lnTo>
                    <a:pt x="3501" y="961"/>
                  </a:lnTo>
                  <a:lnTo>
                    <a:pt x="3486" y="959"/>
                  </a:lnTo>
                  <a:lnTo>
                    <a:pt x="3474" y="956"/>
                  </a:lnTo>
                  <a:lnTo>
                    <a:pt x="3464" y="951"/>
                  </a:lnTo>
                  <a:lnTo>
                    <a:pt x="3456" y="945"/>
                  </a:lnTo>
                  <a:lnTo>
                    <a:pt x="3446" y="942"/>
                  </a:lnTo>
                  <a:lnTo>
                    <a:pt x="3437" y="937"/>
                  </a:lnTo>
                  <a:lnTo>
                    <a:pt x="3423" y="935"/>
                  </a:lnTo>
                  <a:lnTo>
                    <a:pt x="3405" y="933"/>
                  </a:lnTo>
                  <a:lnTo>
                    <a:pt x="3388" y="931"/>
                  </a:lnTo>
                  <a:lnTo>
                    <a:pt x="3374" y="924"/>
                  </a:lnTo>
                  <a:lnTo>
                    <a:pt x="3364" y="916"/>
                  </a:lnTo>
                  <a:lnTo>
                    <a:pt x="3354" y="907"/>
                  </a:lnTo>
                  <a:lnTo>
                    <a:pt x="3347" y="897"/>
                  </a:lnTo>
                  <a:lnTo>
                    <a:pt x="3337" y="886"/>
                  </a:lnTo>
                  <a:lnTo>
                    <a:pt x="3327" y="879"/>
                  </a:lnTo>
                  <a:lnTo>
                    <a:pt x="3315" y="876"/>
                  </a:lnTo>
                  <a:lnTo>
                    <a:pt x="3313" y="874"/>
                  </a:lnTo>
                  <a:lnTo>
                    <a:pt x="3311" y="867"/>
                  </a:lnTo>
                  <a:lnTo>
                    <a:pt x="3307" y="858"/>
                  </a:lnTo>
                  <a:lnTo>
                    <a:pt x="3306" y="848"/>
                  </a:lnTo>
                  <a:lnTo>
                    <a:pt x="3304" y="837"/>
                  </a:lnTo>
                  <a:lnTo>
                    <a:pt x="3300" y="829"/>
                  </a:lnTo>
                  <a:lnTo>
                    <a:pt x="3298" y="822"/>
                  </a:lnTo>
                  <a:lnTo>
                    <a:pt x="3306" y="815"/>
                  </a:lnTo>
                  <a:lnTo>
                    <a:pt x="3313" y="810"/>
                  </a:lnTo>
                  <a:lnTo>
                    <a:pt x="3321" y="804"/>
                  </a:lnTo>
                  <a:lnTo>
                    <a:pt x="3329" y="797"/>
                  </a:lnTo>
                  <a:lnTo>
                    <a:pt x="3337" y="790"/>
                  </a:lnTo>
                  <a:lnTo>
                    <a:pt x="3341" y="782"/>
                  </a:lnTo>
                  <a:lnTo>
                    <a:pt x="3341" y="771"/>
                  </a:lnTo>
                  <a:lnTo>
                    <a:pt x="3337" y="761"/>
                  </a:lnTo>
                  <a:lnTo>
                    <a:pt x="3325" y="749"/>
                  </a:lnTo>
                  <a:lnTo>
                    <a:pt x="3311" y="738"/>
                  </a:lnTo>
                  <a:lnTo>
                    <a:pt x="3300" y="729"/>
                  </a:lnTo>
                  <a:lnTo>
                    <a:pt x="3290" y="726"/>
                  </a:lnTo>
                  <a:lnTo>
                    <a:pt x="3280" y="722"/>
                  </a:lnTo>
                  <a:lnTo>
                    <a:pt x="3272" y="722"/>
                  </a:lnTo>
                  <a:lnTo>
                    <a:pt x="3266" y="724"/>
                  </a:lnTo>
                  <a:lnTo>
                    <a:pt x="3261" y="728"/>
                  </a:lnTo>
                  <a:lnTo>
                    <a:pt x="3257" y="733"/>
                  </a:lnTo>
                  <a:lnTo>
                    <a:pt x="3249" y="738"/>
                  </a:lnTo>
                  <a:lnTo>
                    <a:pt x="3243" y="735"/>
                  </a:lnTo>
                  <a:lnTo>
                    <a:pt x="3243" y="721"/>
                  </a:lnTo>
                  <a:lnTo>
                    <a:pt x="3247" y="700"/>
                  </a:lnTo>
                  <a:lnTo>
                    <a:pt x="3253" y="679"/>
                  </a:lnTo>
                  <a:lnTo>
                    <a:pt x="3257" y="660"/>
                  </a:lnTo>
                  <a:lnTo>
                    <a:pt x="3257" y="644"/>
                  </a:lnTo>
                  <a:lnTo>
                    <a:pt x="3251" y="625"/>
                  </a:lnTo>
                  <a:lnTo>
                    <a:pt x="3249" y="604"/>
                  </a:lnTo>
                  <a:lnTo>
                    <a:pt x="3251" y="585"/>
                  </a:lnTo>
                  <a:lnTo>
                    <a:pt x="3245" y="561"/>
                  </a:lnTo>
                  <a:lnTo>
                    <a:pt x="3219" y="529"/>
                  </a:lnTo>
                  <a:lnTo>
                    <a:pt x="3202" y="514"/>
                  </a:lnTo>
                  <a:lnTo>
                    <a:pt x="3186" y="500"/>
                  </a:lnTo>
                  <a:lnTo>
                    <a:pt x="3174" y="489"/>
                  </a:lnTo>
                  <a:lnTo>
                    <a:pt x="3163" y="480"/>
                  </a:lnTo>
                  <a:lnTo>
                    <a:pt x="3151" y="475"/>
                  </a:lnTo>
                  <a:lnTo>
                    <a:pt x="3137" y="472"/>
                  </a:lnTo>
                  <a:lnTo>
                    <a:pt x="3122" y="468"/>
                  </a:lnTo>
                  <a:lnTo>
                    <a:pt x="3102" y="468"/>
                  </a:lnTo>
                  <a:lnTo>
                    <a:pt x="3082" y="468"/>
                  </a:lnTo>
                  <a:lnTo>
                    <a:pt x="3067" y="470"/>
                  </a:lnTo>
                  <a:lnTo>
                    <a:pt x="3053" y="472"/>
                  </a:lnTo>
                  <a:lnTo>
                    <a:pt x="3045" y="475"/>
                  </a:lnTo>
                  <a:lnTo>
                    <a:pt x="3037" y="480"/>
                  </a:lnTo>
                  <a:lnTo>
                    <a:pt x="3032" y="487"/>
                  </a:lnTo>
                  <a:lnTo>
                    <a:pt x="3026" y="498"/>
                  </a:lnTo>
                  <a:lnTo>
                    <a:pt x="3022" y="510"/>
                  </a:lnTo>
                  <a:lnTo>
                    <a:pt x="3014" y="534"/>
                  </a:lnTo>
                  <a:lnTo>
                    <a:pt x="3004" y="550"/>
                  </a:lnTo>
                  <a:lnTo>
                    <a:pt x="2992" y="559"/>
                  </a:lnTo>
                  <a:lnTo>
                    <a:pt x="2979" y="562"/>
                  </a:lnTo>
                  <a:lnTo>
                    <a:pt x="2971" y="564"/>
                  </a:lnTo>
                  <a:lnTo>
                    <a:pt x="2963" y="568"/>
                  </a:lnTo>
                  <a:lnTo>
                    <a:pt x="2955" y="573"/>
                  </a:lnTo>
                  <a:lnTo>
                    <a:pt x="2947" y="578"/>
                  </a:lnTo>
                  <a:lnTo>
                    <a:pt x="2938" y="583"/>
                  </a:lnTo>
                  <a:lnTo>
                    <a:pt x="2926" y="587"/>
                  </a:lnTo>
                  <a:lnTo>
                    <a:pt x="2914" y="588"/>
                  </a:lnTo>
                  <a:lnTo>
                    <a:pt x="2898" y="587"/>
                  </a:lnTo>
                  <a:lnTo>
                    <a:pt x="2881" y="583"/>
                  </a:lnTo>
                  <a:lnTo>
                    <a:pt x="2857" y="578"/>
                  </a:lnTo>
                  <a:lnTo>
                    <a:pt x="2834" y="571"/>
                  </a:lnTo>
                  <a:lnTo>
                    <a:pt x="2807" y="566"/>
                  </a:lnTo>
                  <a:lnTo>
                    <a:pt x="2779" y="562"/>
                  </a:lnTo>
                  <a:lnTo>
                    <a:pt x="2754" y="559"/>
                  </a:lnTo>
                  <a:lnTo>
                    <a:pt x="2732" y="559"/>
                  </a:lnTo>
                  <a:lnTo>
                    <a:pt x="2713" y="562"/>
                  </a:lnTo>
                  <a:lnTo>
                    <a:pt x="2699" y="566"/>
                  </a:lnTo>
                  <a:lnTo>
                    <a:pt x="2687" y="566"/>
                  </a:lnTo>
                  <a:lnTo>
                    <a:pt x="2679" y="564"/>
                  </a:lnTo>
                  <a:lnTo>
                    <a:pt x="2671" y="561"/>
                  </a:lnTo>
                  <a:lnTo>
                    <a:pt x="2664" y="557"/>
                  </a:lnTo>
                  <a:lnTo>
                    <a:pt x="2652" y="555"/>
                  </a:lnTo>
                  <a:lnTo>
                    <a:pt x="2640" y="555"/>
                  </a:lnTo>
                  <a:lnTo>
                    <a:pt x="2623" y="559"/>
                  </a:lnTo>
                  <a:lnTo>
                    <a:pt x="2605" y="562"/>
                  </a:lnTo>
                  <a:lnTo>
                    <a:pt x="2591" y="561"/>
                  </a:lnTo>
                  <a:lnTo>
                    <a:pt x="2581" y="557"/>
                  </a:lnTo>
                  <a:lnTo>
                    <a:pt x="2572" y="550"/>
                  </a:lnTo>
                  <a:lnTo>
                    <a:pt x="2564" y="543"/>
                  </a:lnTo>
                  <a:lnTo>
                    <a:pt x="2554" y="536"/>
                  </a:lnTo>
                  <a:lnTo>
                    <a:pt x="2542" y="531"/>
                  </a:lnTo>
                  <a:lnTo>
                    <a:pt x="2527" y="526"/>
                  </a:lnTo>
                  <a:lnTo>
                    <a:pt x="2509" y="519"/>
                  </a:lnTo>
                  <a:lnTo>
                    <a:pt x="2493" y="508"/>
                  </a:lnTo>
                  <a:lnTo>
                    <a:pt x="2478" y="493"/>
                  </a:lnTo>
                  <a:lnTo>
                    <a:pt x="2460" y="477"/>
                  </a:lnTo>
                  <a:lnTo>
                    <a:pt x="2439" y="463"/>
                  </a:lnTo>
                  <a:lnTo>
                    <a:pt x="2413" y="449"/>
                  </a:lnTo>
                  <a:lnTo>
                    <a:pt x="2382" y="440"/>
                  </a:lnTo>
                  <a:lnTo>
                    <a:pt x="2345" y="435"/>
                  </a:lnTo>
                  <a:lnTo>
                    <a:pt x="2309" y="432"/>
                  </a:lnTo>
                  <a:lnTo>
                    <a:pt x="2286" y="427"/>
                  </a:lnTo>
                  <a:lnTo>
                    <a:pt x="2270" y="418"/>
                  </a:lnTo>
                  <a:lnTo>
                    <a:pt x="2261" y="407"/>
                  </a:lnTo>
                  <a:lnTo>
                    <a:pt x="2255" y="395"/>
                  </a:lnTo>
                  <a:lnTo>
                    <a:pt x="2247" y="380"/>
                  </a:lnTo>
                  <a:lnTo>
                    <a:pt x="2235" y="364"/>
                  </a:lnTo>
                  <a:lnTo>
                    <a:pt x="2218" y="345"/>
                  </a:lnTo>
                  <a:lnTo>
                    <a:pt x="2200" y="327"/>
                  </a:lnTo>
                  <a:lnTo>
                    <a:pt x="2186" y="313"/>
                  </a:lnTo>
                  <a:lnTo>
                    <a:pt x="2176" y="301"/>
                  </a:lnTo>
                  <a:lnTo>
                    <a:pt x="2169" y="291"/>
                  </a:lnTo>
                  <a:lnTo>
                    <a:pt x="2159" y="282"/>
                  </a:lnTo>
                  <a:lnTo>
                    <a:pt x="2145" y="273"/>
                  </a:lnTo>
                  <a:lnTo>
                    <a:pt x="2127" y="265"/>
                  </a:lnTo>
                  <a:lnTo>
                    <a:pt x="2100" y="254"/>
                  </a:lnTo>
                  <a:lnTo>
                    <a:pt x="2073" y="244"/>
                  </a:lnTo>
                  <a:lnTo>
                    <a:pt x="2053" y="230"/>
                  </a:lnTo>
                  <a:lnTo>
                    <a:pt x="2039" y="218"/>
                  </a:lnTo>
                  <a:lnTo>
                    <a:pt x="2032" y="204"/>
                  </a:lnTo>
                  <a:lnTo>
                    <a:pt x="2026" y="191"/>
                  </a:lnTo>
                  <a:lnTo>
                    <a:pt x="2022" y="179"/>
                  </a:lnTo>
                  <a:lnTo>
                    <a:pt x="2018" y="169"/>
                  </a:lnTo>
                  <a:lnTo>
                    <a:pt x="2014" y="160"/>
                  </a:lnTo>
                  <a:lnTo>
                    <a:pt x="2008" y="153"/>
                  </a:lnTo>
                  <a:lnTo>
                    <a:pt x="2000" y="144"/>
                  </a:lnTo>
                  <a:lnTo>
                    <a:pt x="1994" y="136"/>
                  </a:lnTo>
                  <a:lnTo>
                    <a:pt x="1987" y="129"/>
                  </a:lnTo>
                  <a:lnTo>
                    <a:pt x="1977" y="120"/>
                  </a:lnTo>
                  <a:lnTo>
                    <a:pt x="1967" y="115"/>
                  </a:lnTo>
                  <a:lnTo>
                    <a:pt x="1957" y="110"/>
                  </a:lnTo>
                  <a:lnTo>
                    <a:pt x="1946" y="108"/>
                  </a:lnTo>
                  <a:lnTo>
                    <a:pt x="1934" y="104"/>
                  </a:lnTo>
                  <a:lnTo>
                    <a:pt x="1924" y="99"/>
                  </a:lnTo>
                  <a:lnTo>
                    <a:pt x="1914" y="91"/>
                  </a:lnTo>
                  <a:lnTo>
                    <a:pt x="1902" y="82"/>
                  </a:lnTo>
                  <a:lnTo>
                    <a:pt x="1891" y="73"/>
                  </a:lnTo>
                  <a:lnTo>
                    <a:pt x="1875" y="64"/>
                  </a:lnTo>
                  <a:lnTo>
                    <a:pt x="1855" y="57"/>
                  </a:lnTo>
                  <a:lnTo>
                    <a:pt x="1832" y="50"/>
                  </a:lnTo>
                  <a:lnTo>
                    <a:pt x="1812" y="45"/>
                  </a:lnTo>
                  <a:lnTo>
                    <a:pt x="1795" y="38"/>
                  </a:lnTo>
                  <a:lnTo>
                    <a:pt x="1779" y="30"/>
                  </a:lnTo>
                  <a:lnTo>
                    <a:pt x="1764" y="21"/>
                  </a:lnTo>
                  <a:lnTo>
                    <a:pt x="1748" y="12"/>
                  </a:lnTo>
                  <a:lnTo>
                    <a:pt x="1734" y="7"/>
                  </a:lnTo>
                  <a:lnTo>
                    <a:pt x="1720" y="2"/>
                  </a:lnTo>
                  <a:lnTo>
                    <a:pt x="1705" y="0"/>
                  </a:lnTo>
                  <a:lnTo>
                    <a:pt x="1697" y="0"/>
                  </a:lnTo>
                  <a:lnTo>
                    <a:pt x="1689" y="2"/>
                  </a:lnTo>
                  <a:lnTo>
                    <a:pt x="1681" y="3"/>
                  </a:lnTo>
                  <a:lnTo>
                    <a:pt x="1673" y="7"/>
                  </a:lnTo>
                  <a:lnTo>
                    <a:pt x="1656" y="17"/>
                  </a:lnTo>
                  <a:lnTo>
                    <a:pt x="1644" y="30"/>
                  </a:lnTo>
                  <a:lnTo>
                    <a:pt x="1636" y="40"/>
                  </a:lnTo>
                  <a:lnTo>
                    <a:pt x="1634" y="50"/>
                  </a:lnTo>
                  <a:lnTo>
                    <a:pt x="1634" y="61"/>
                  </a:lnTo>
                  <a:lnTo>
                    <a:pt x="1634" y="71"/>
                  </a:lnTo>
                  <a:lnTo>
                    <a:pt x="1634" y="84"/>
                  </a:lnTo>
                  <a:lnTo>
                    <a:pt x="1634" y="94"/>
                  </a:lnTo>
                  <a:lnTo>
                    <a:pt x="1630" y="111"/>
                  </a:lnTo>
                  <a:lnTo>
                    <a:pt x="1625" y="120"/>
                  </a:lnTo>
                  <a:lnTo>
                    <a:pt x="1615" y="120"/>
                  </a:lnTo>
                  <a:lnTo>
                    <a:pt x="1597" y="111"/>
                  </a:lnTo>
                  <a:lnTo>
                    <a:pt x="1585" y="106"/>
                  </a:lnTo>
                  <a:lnTo>
                    <a:pt x="1574" y="104"/>
                  </a:lnTo>
                  <a:lnTo>
                    <a:pt x="1560" y="106"/>
                  </a:lnTo>
                  <a:lnTo>
                    <a:pt x="1546" y="110"/>
                  </a:lnTo>
                  <a:lnTo>
                    <a:pt x="1535" y="117"/>
                  </a:lnTo>
                  <a:lnTo>
                    <a:pt x="1525" y="124"/>
                  </a:lnTo>
                  <a:lnTo>
                    <a:pt x="1517" y="132"/>
                  </a:lnTo>
                  <a:lnTo>
                    <a:pt x="1515" y="141"/>
                  </a:lnTo>
                  <a:lnTo>
                    <a:pt x="1515" y="157"/>
                  </a:lnTo>
                  <a:lnTo>
                    <a:pt x="1513" y="171"/>
                  </a:lnTo>
                  <a:lnTo>
                    <a:pt x="1503" y="178"/>
                  </a:lnTo>
                  <a:lnTo>
                    <a:pt x="1482" y="179"/>
                  </a:lnTo>
                  <a:lnTo>
                    <a:pt x="1470" y="179"/>
                  </a:lnTo>
                  <a:lnTo>
                    <a:pt x="1460" y="181"/>
                  </a:lnTo>
                  <a:lnTo>
                    <a:pt x="1454" y="186"/>
                  </a:lnTo>
                  <a:lnTo>
                    <a:pt x="1448" y="191"/>
                  </a:lnTo>
                  <a:lnTo>
                    <a:pt x="1441" y="197"/>
                  </a:lnTo>
                  <a:lnTo>
                    <a:pt x="1435" y="202"/>
                  </a:lnTo>
                  <a:lnTo>
                    <a:pt x="1425" y="205"/>
                  </a:lnTo>
                  <a:lnTo>
                    <a:pt x="1413" y="207"/>
                  </a:lnTo>
                  <a:lnTo>
                    <a:pt x="1400" y="209"/>
                  </a:lnTo>
                  <a:lnTo>
                    <a:pt x="1388" y="211"/>
                  </a:lnTo>
                  <a:lnTo>
                    <a:pt x="1374" y="216"/>
                  </a:lnTo>
                  <a:lnTo>
                    <a:pt x="1362" y="221"/>
                  </a:lnTo>
                  <a:lnTo>
                    <a:pt x="1351" y="226"/>
                  </a:lnTo>
                  <a:lnTo>
                    <a:pt x="1337" y="230"/>
                  </a:lnTo>
                  <a:lnTo>
                    <a:pt x="1325" y="233"/>
                  </a:lnTo>
                  <a:lnTo>
                    <a:pt x="1311" y="235"/>
                  </a:lnTo>
                  <a:lnTo>
                    <a:pt x="1298" y="237"/>
                  </a:lnTo>
                  <a:lnTo>
                    <a:pt x="1288" y="242"/>
                  </a:lnTo>
                  <a:lnTo>
                    <a:pt x="1278" y="249"/>
                  </a:lnTo>
                  <a:lnTo>
                    <a:pt x="1270" y="256"/>
                  </a:lnTo>
                  <a:lnTo>
                    <a:pt x="1265" y="266"/>
                  </a:lnTo>
                  <a:lnTo>
                    <a:pt x="1259" y="275"/>
                  </a:lnTo>
                  <a:lnTo>
                    <a:pt x="1255" y="284"/>
                  </a:lnTo>
                  <a:lnTo>
                    <a:pt x="1253" y="292"/>
                  </a:lnTo>
                  <a:lnTo>
                    <a:pt x="1249" y="312"/>
                  </a:lnTo>
                  <a:lnTo>
                    <a:pt x="1243" y="334"/>
                  </a:lnTo>
                  <a:lnTo>
                    <a:pt x="1243" y="359"/>
                  </a:lnTo>
                  <a:lnTo>
                    <a:pt x="1253" y="378"/>
                  </a:lnTo>
                  <a:lnTo>
                    <a:pt x="1270" y="390"/>
                  </a:lnTo>
                  <a:lnTo>
                    <a:pt x="1286" y="402"/>
                  </a:lnTo>
                  <a:lnTo>
                    <a:pt x="1294" y="416"/>
                  </a:lnTo>
                  <a:lnTo>
                    <a:pt x="1286" y="439"/>
                  </a:lnTo>
                  <a:lnTo>
                    <a:pt x="1278" y="468"/>
                  </a:lnTo>
                  <a:lnTo>
                    <a:pt x="1280" y="494"/>
                  </a:lnTo>
                  <a:lnTo>
                    <a:pt x="1276" y="517"/>
                  </a:lnTo>
                  <a:lnTo>
                    <a:pt x="1253" y="529"/>
                  </a:lnTo>
                  <a:lnTo>
                    <a:pt x="1233" y="534"/>
                  </a:lnTo>
                  <a:lnTo>
                    <a:pt x="1212" y="540"/>
                  </a:lnTo>
                  <a:lnTo>
                    <a:pt x="1190" y="545"/>
                  </a:lnTo>
                  <a:lnTo>
                    <a:pt x="1167" y="552"/>
                  </a:lnTo>
                  <a:lnTo>
                    <a:pt x="1145" y="561"/>
                  </a:lnTo>
                  <a:lnTo>
                    <a:pt x="1126" y="569"/>
                  </a:lnTo>
                  <a:lnTo>
                    <a:pt x="1106" y="578"/>
                  </a:lnTo>
                  <a:lnTo>
                    <a:pt x="1092" y="587"/>
                  </a:lnTo>
                  <a:lnTo>
                    <a:pt x="1079" y="595"/>
                  </a:lnTo>
                  <a:lnTo>
                    <a:pt x="1061" y="604"/>
                  </a:lnTo>
                  <a:lnTo>
                    <a:pt x="1043" y="613"/>
                  </a:lnTo>
                  <a:lnTo>
                    <a:pt x="1028" y="621"/>
                  </a:lnTo>
                  <a:lnTo>
                    <a:pt x="1014" y="632"/>
                  </a:lnTo>
                  <a:lnTo>
                    <a:pt x="1006" y="641"/>
                  </a:lnTo>
                  <a:lnTo>
                    <a:pt x="1006" y="649"/>
                  </a:lnTo>
                  <a:lnTo>
                    <a:pt x="1014" y="658"/>
                  </a:lnTo>
                  <a:lnTo>
                    <a:pt x="1028" y="665"/>
                  </a:lnTo>
                  <a:lnTo>
                    <a:pt x="1041" y="669"/>
                  </a:lnTo>
                  <a:lnTo>
                    <a:pt x="1055" y="672"/>
                  </a:lnTo>
                  <a:lnTo>
                    <a:pt x="1065" y="674"/>
                  </a:lnTo>
                  <a:lnTo>
                    <a:pt x="1071" y="677"/>
                  </a:lnTo>
                  <a:lnTo>
                    <a:pt x="1073" y="682"/>
                  </a:lnTo>
                  <a:lnTo>
                    <a:pt x="1067" y="691"/>
                  </a:lnTo>
                  <a:lnTo>
                    <a:pt x="1055" y="705"/>
                  </a:lnTo>
                  <a:lnTo>
                    <a:pt x="1036" y="735"/>
                  </a:lnTo>
                  <a:lnTo>
                    <a:pt x="1036" y="756"/>
                  </a:lnTo>
                  <a:lnTo>
                    <a:pt x="1045" y="773"/>
                  </a:lnTo>
                  <a:lnTo>
                    <a:pt x="1055" y="785"/>
                  </a:lnTo>
                  <a:lnTo>
                    <a:pt x="1059" y="796"/>
                  </a:lnTo>
                  <a:lnTo>
                    <a:pt x="1055" y="806"/>
                  </a:lnTo>
                  <a:lnTo>
                    <a:pt x="1043" y="813"/>
                  </a:lnTo>
                  <a:lnTo>
                    <a:pt x="1024" y="815"/>
                  </a:lnTo>
                  <a:lnTo>
                    <a:pt x="1012" y="815"/>
                  </a:lnTo>
                  <a:lnTo>
                    <a:pt x="1000" y="815"/>
                  </a:lnTo>
                  <a:lnTo>
                    <a:pt x="991" y="815"/>
                  </a:lnTo>
                  <a:lnTo>
                    <a:pt x="981" y="815"/>
                  </a:lnTo>
                  <a:lnTo>
                    <a:pt x="973" y="813"/>
                  </a:lnTo>
                  <a:lnTo>
                    <a:pt x="965" y="811"/>
                  </a:lnTo>
                  <a:lnTo>
                    <a:pt x="959" y="808"/>
                  </a:lnTo>
                  <a:lnTo>
                    <a:pt x="955" y="801"/>
                  </a:lnTo>
                  <a:lnTo>
                    <a:pt x="949" y="794"/>
                  </a:lnTo>
                  <a:lnTo>
                    <a:pt x="942" y="789"/>
                  </a:lnTo>
                  <a:lnTo>
                    <a:pt x="932" y="785"/>
                  </a:lnTo>
                  <a:lnTo>
                    <a:pt x="922" y="782"/>
                  </a:lnTo>
                  <a:lnTo>
                    <a:pt x="912" y="780"/>
                  </a:lnTo>
                  <a:lnTo>
                    <a:pt x="904" y="778"/>
                  </a:lnTo>
                  <a:lnTo>
                    <a:pt x="899" y="776"/>
                  </a:lnTo>
                  <a:lnTo>
                    <a:pt x="897" y="776"/>
                  </a:lnTo>
                  <a:lnTo>
                    <a:pt x="895" y="775"/>
                  </a:lnTo>
                  <a:lnTo>
                    <a:pt x="891" y="773"/>
                  </a:lnTo>
                  <a:lnTo>
                    <a:pt x="883" y="769"/>
                  </a:lnTo>
                  <a:lnTo>
                    <a:pt x="875" y="768"/>
                  </a:lnTo>
                  <a:lnTo>
                    <a:pt x="865" y="766"/>
                  </a:lnTo>
                  <a:lnTo>
                    <a:pt x="856" y="766"/>
                  </a:lnTo>
                  <a:lnTo>
                    <a:pt x="846" y="769"/>
                  </a:lnTo>
                  <a:lnTo>
                    <a:pt x="838" y="776"/>
                  </a:lnTo>
                  <a:lnTo>
                    <a:pt x="830" y="785"/>
                  </a:lnTo>
                  <a:lnTo>
                    <a:pt x="822" y="790"/>
                  </a:lnTo>
                  <a:lnTo>
                    <a:pt x="812" y="794"/>
                  </a:lnTo>
                  <a:lnTo>
                    <a:pt x="805" y="796"/>
                  </a:lnTo>
                  <a:lnTo>
                    <a:pt x="795" y="794"/>
                  </a:lnTo>
                  <a:lnTo>
                    <a:pt x="785" y="789"/>
                  </a:lnTo>
                  <a:lnTo>
                    <a:pt x="775" y="782"/>
                  </a:lnTo>
                  <a:lnTo>
                    <a:pt x="764" y="771"/>
                  </a:lnTo>
                  <a:lnTo>
                    <a:pt x="752" y="759"/>
                  </a:lnTo>
                  <a:lnTo>
                    <a:pt x="742" y="749"/>
                  </a:lnTo>
                  <a:lnTo>
                    <a:pt x="732" y="740"/>
                  </a:lnTo>
                  <a:lnTo>
                    <a:pt x="724" y="731"/>
                  </a:lnTo>
                  <a:lnTo>
                    <a:pt x="717" y="724"/>
                  </a:lnTo>
                  <a:lnTo>
                    <a:pt x="709" y="719"/>
                  </a:lnTo>
                  <a:lnTo>
                    <a:pt x="701" y="714"/>
                  </a:lnTo>
                  <a:lnTo>
                    <a:pt x="693" y="710"/>
                  </a:lnTo>
                  <a:lnTo>
                    <a:pt x="683" y="703"/>
                  </a:lnTo>
                  <a:lnTo>
                    <a:pt x="679" y="695"/>
                  </a:lnTo>
                  <a:lnTo>
                    <a:pt x="681" y="684"/>
                  </a:lnTo>
                  <a:lnTo>
                    <a:pt x="683" y="672"/>
                  </a:lnTo>
                  <a:lnTo>
                    <a:pt x="677" y="656"/>
                  </a:lnTo>
                  <a:lnTo>
                    <a:pt x="664" y="642"/>
                  </a:lnTo>
                  <a:lnTo>
                    <a:pt x="646" y="635"/>
                  </a:lnTo>
                  <a:lnTo>
                    <a:pt x="629" y="639"/>
                  </a:lnTo>
                  <a:lnTo>
                    <a:pt x="615" y="653"/>
                  </a:lnTo>
                  <a:lnTo>
                    <a:pt x="605" y="669"/>
                  </a:lnTo>
                  <a:lnTo>
                    <a:pt x="595" y="686"/>
                  </a:lnTo>
                  <a:lnTo>
                    <a:pt x="582" y="700"/>
                  </a:lnTo>
                  <a:lnTo>
                    <a:pt x="572" y="716"/>
                  </a:lnTo>
                  <a:lnTo>
                    <a:pt x="572" y="738"/>
                  </a:lnTo>
                  <a:lnTo>
                    <a:pt x="570" y="759"/>
                  </a:lnTo>
                  <a:lnTo>
                    <a:pt x="560" y="771"/>
                  </a:lnTo>
                  <a:lnTo>
                    <a:pt x="552" y="775"/>
                  </a:lnTo>
                  <a:lnTo>
                    <a:pt x="544" y="776"/>
                  </a:lnTo>
                  <a:lnTo>
                    <a:pt x="537" y="776"/>
                  </a:lnTo>
                  <a:lnTo>
                    <a:pt x="529" y="776"/>
                  </a:lnTo>
                  <a:lnTo>
                    <a:pt x="521" y="775"/>
                  </a:lnTo>
                  <a:lnTo>
                    <a:pt x="513" y="773"/>
                  </a:lnTo>
                  <a:lnTo>
                    <a:pt x="503" y="771"/>
                  </a:lnTo>
                  <a:lnTo>
                    <a:pt x="492" y="768"/>
                  </a:lnTo>
                  <a:lnTo>
                    <a:pt x="478" y="764"/>
                  </a:lnTo>
                  <a:lnTo>
                    <a:pt x="460" y="763"/>
                  </a:lnTo>
                  <a:lnTo>
                    <a:pt x="443" y="763"/>
                  </a:lnTo>
                  <a:lnTo>
                    <a:pt x="425" y="764"/>
                  </a:lnTo>
                  <a:lnTo>
                    <a:pt x="409" y="764"/>
                  </a:lnTo>
                  <a:lnTo>
                    <a:pt x="396" y="766"/>
                  </a:lnTo>
                  <a:lnTo>
                    <a:pt x="388" y="768"/>
                  </a:lnTo>
                  <a:lnTo>
                    <a:pt x="384" y="768"/>
                  </a:lnTo>
                  <a:lnTo>
                    <a:pt x="382" y="769"/>
                  </a:lnTo>
                  <a:lnTo>
                    <a:pt x="376" y="773"/>
                  </a:lnTo>
                  <a:lnTo>
                    <a:pt x="364" y="773"/>
                  </a:lnTo>
                  <a:lnTo>
                    <a:pt x="347" y="763"/>
                  </a:lnTo>
                  <a:lnTo>
                    <a:pt x="335" y="756"/>
                  </a:lnTo>
                  <a:lnTo>
                    <a:pt x="321" y="750"/>
                  </a:lnTo>
                  <a:lnTo>
                    <a:pt x="308" y="747"/>
                  </a:lnTo>
                  <a:lnTo>
                    <a:pt x="294" y="749"/>
                  </a:lnTo>
                  <a:lnTo>
                    <a:pt x="280" y="750"/>
                  </a:lnTo>
                  <a:lnTo>
                    <a:pt x="270" y="757"/>
                  </a:lnTo>
                  <a:lnTo>
                    <a:pt x="263" y="766"/>
                  </a:lnTo>
                  <a:lnTo>
                    <a:pt x="261" y="776"/>
                  </a:lnTo>
                  <a:lnTo>
                    <a:pt x="259" y="789"/>
                  </a:lnTo>
                  <a:lnTo>
                    <a:pt x="257" y="799"/>
                  </a:lnTo>
                  <a:lnTo>
                    <a:pt x="251" y="808"/>
                  </a:lnTo>
                  <a:lnTo>
                    <a:pt x="245" y="813"/>
                  </a:lnTo>
                  <a:lnTo>
                    <a:pt x="235" y="816"/>
                  </a:lnTo>
                  <a:lnTo>
                    <a:pt x="223" y="815"/>
                  </a:lnTo>
                  <a:lnTo>
                    <a:pt x="208" y="811"/>
                  </a:lnTo>
                  <a:lnTo>
                    <a:pt x="192" y="801"/>
                  </a:lnTo>
                  <a:lnTo>
                    <a:pt x="175" y="790"/>
                  </a:lnTo>
                  <a:lnTo>
                    <a:pt x="157" y="783"/>
                  </a:lnTo>
                  <a:lnTo>
                    <a:pt x="141" y="780"/>
                  </a:lnTo>
                  <a:lnTo>
                    <a:pt x="126" y="778"/>
                  </a:lnTo>
                  <a:lnTo>
                    <a:pt x="112" y="778"/>
                  </a:lnTo>
                  <a:lnTo>
                    <a:pt x="96" y="780"/>
                  </a:lnTo>
                  <a:lnTo>
                    <a:pt x="83" y="782"/>
                  </a:lnTo>
                  <a:lnTo>
                    <a:pt x="69" y="782"/>
                  </a:lnTo>
                  <a:lnTo>
                    <a:pt x="55" y="782"/>
                  </a:lnTo>
                  <a:lnTo>
                    <a:pt x="43" y="782"/>
                  </a:lnTo>
                  <a:lnTo>
                    <a:pt x="32" y="782"/>
                  </a:lnTo>
                  <a:lnTo>
                    <a:pt x="20" y="782"/>
                  </a:lnTo>
                  <a:lnTo>
                    <a:pt x="12" y="782"/>
                  </a:lnTo>
                  <a:lnTo>
                    <a:pt x="6" y="782"/>
                  </a:lnTo>
                  <a:lnTo>
                    <a:pt x="2" y="782"/>
                  </a:lnTo>
                  <a:lnTo>
                    <a:pt x="0" y="782"/>
                  </a:lnTo>
                  <a:lnTo>
                    <a:pt x="2" y="794"/>
                  </a:lnTo>
                  <a:lnTo>
                    <a:pt x="8" y="820"/>
                  </a:lnTo>
                  <a:lnTo>
                    <a:pt x="16" y="851"/>
                  </a:lnTo>
                  <a:lnTo>
                    <a:pt x="22" y="876"/>
                  </a:lnTo>
                  <a:lnTo>
                    <a:pt x="28" y="893"/>
                  </a:lnTo>
                  <a:lnTo>
                    <a:pt x="36" y="909"/>
                  </a:lnTo>
                  <a:lnTo>
                    <a:pt x="41" y="924"/>
                  </a:lnTo>
                  <a:lnTo>
                    <a:pt x="43" y="938"/>
                  </a:lnTo>
                  <a:lnTo>
                    <a:pt x="40" y="961"/>
                  </a:lnTo>
                  <a:lnTo>
                    <a:pt x="38" y="994"/>
                  </a:lnTo>
                  <a:lnTo>
                    <a:pt x="40" y="1032"/>
                  </a:lnTo>
                  <a:lnTo>
                    <a:pt x="47" y="1065"/>
                  </a:lnTo>
                  <a:lnTo>
                    <a:pt x="53" y="1079"/>
                  </a:lnTo>
                  <a:lnTo>
                    <a:pt x="61" y="1095"/>
                  </a:lnTo>
                  <a:lnTo>
                    <a:pt x="71" y="1111"/>
                  </a:lnTo>
                  <a:lnTo>
                    <a:pt x="81" y="1125"/>
                  </a:lnTo>
                  <a:lnTo>
                    <a:pt x="88" y="1137"/>
                  </a:lnTo>
                  <a:lnTo>
                    <a:pt x="98" y="1149"/>
                  </a:lnTo>
                  <a:lnTo>
                    <a:pt x="106" y="1158"/>
                  </a:lnTo>
                  <a:lnTo>
                    <a:pt x="112" y="1165"/>
                  </a:lnTo>
                  <a:lnTo>
                    <a:pt x="124" y="1175"/>
                  </a:lnTo>
                  <a:lnTo>
                    <a:pt x="139" y="1186"/>
                  </a:lnTo>
                  <a:lnTo>
                    <a:pt x="153" y="1203"/>
                  </a:lnTo>
                  <a:lnTo>
                    <a:pt x="165" y="1236"/>
                  </a:lnTo>
                  <a:lnTo>
                    <a:pt x="171" y="1257"/>
                  </a:lnTo>
                  <a:lnTo>
                    <a:pt x="178" y="1274"/>
                  </a:lnTo>
                  <a:lnTo>
                    <a:pt x="184" y="1288"/>
                  </a:lnTo>
                  <a:lnTo>
                    <a:pt x="192" y="1300"/>
                  </a:lnTo>
                  <a:lnTo>
                    <a:pt x="200" y="1311"/>
                  </a:lnTo>
                  <a:lnTo>
                    <a:pt x="208" y="1318"/>
                  </a:lnTo>
                  <a:lnTo>
                    <a:pt x="216" y="1323"/>
                  </a:lnTo>
                  <a:lnTo>
                    <a:pt x="223" y="1327"/>
                  </a:lnTo>
                  <a:lnTo>
                    <a:pt x="235" y="1325"/>
                  </a:lnTo>
                  <a:lnTo>
                    <a:pt x="241" y="1316"/>
                  </a:lnTo>
                  <a:lnTo>
                    <a:pt x="247" y="1313"/>
                  </a:lnTo>
                  <a:lnTo>
                    <a:pt x="261" y="1318"/>
                  </a:lnTo>
                  <a:lnTo>
                    <a:pt x="276" y="1318"/>
                  </a:lnTo>
                  <a:lnTo>
                    <a:pt x="284" y="1295"/>
                  </a:lnTo>
                  <a:lnTo>
                    <a:pt x="292" y="1262"/>
                  </a:lnTo>
                  <a:lnTo>
                    <a:pt x="304" y="1233"/>
                  </a:lnTo>
                  <a:lnTo>
                    <a:pt x="317" y="1213"/>
                  </a:lnTo>
                  <a:lnTo>
                    <a:pt x="329" y="1201"/>
                  </a:lnTo>
                  <a:lnTo>
                    <a:pt x="341" y="1198"/>
                  </a:lnTo>
                  <a:lnTo>
                    <a:pt x="357" y="1199"/>
                  </a:lnTo>
                  <a:lnTo>
                    <a:pt x="374" y="1196"/>
                  </a:lnTo>
                  <a:lnTo>
                    <a:pt x="384" y="1184"/>
                  </a:lnTo>
                  <a:lnTo>
                    <a:pt x="388" y="1163"/>
                  </a:lnTo>
                  <a:lnTo>
                    <a:pt x="390" y="1137"/>
                  </a:lnTo>
                  <a:lnTo>
                    <a:pt x="392" y="1111"/>
                  </a:lnTo>
                  <a:lnTo>
                    <a:pt x="400" y="1088"/>
                  </a:lnTo>
                  <a:lnTo>
                    <a:pt x="411" y="1069"/>
                  </a:lnTo>
                  <a:lnTo>
                    <a:pt x="427" y="1051"/>
                  </a:lnTo>
                  <a:lnTo>
                    <a:pt x="439" y="1034"/>
                  </a:lnTo>
                  <a:lnTo>
                    <a:pt x="445" y="1015"/>
                  </a:lnTo>
                  <a:lnTo>
                    <a:pt x="450" y="992"/>
                  </a:lnTo>
                  <a:lnTo>
                    <a:pt x="458" y="961"/>
                  </a:lnTo>
                  <a:lnTo>
                    <a:pt x="464" y="945"/>
                  </a:lnTo>
                  <a:lnTo>
                    <a:pt x="470" y="931"/>
                  </a:lnTo>
                  <a:lnTo>
                    <a:pt x="476" y="921"/>
                  </a:lnTo>
                  <a:lnTo>
                    <a:pt x="484" y="914"/>
                  </a:lnTo>
                  <a:lnTo>
                    <a:pt x="494" y="910"/>
                  </a:lnTo>
                  <a:lnTo>
                    <a:pt x="505" y="910"/>
                  </a:lnTo>
                  <a:lnTo>
                    <a:pt x="521" y="914"/>
                  </a:lnTo>
                  <a:lnTo>
                    <a:pt x="539" y="923"/>
                  </a:lnTo>
                  <a:lnTo>
                    <a:pt x="558" y="933"/>
                  </a:lnTo>
                  <a:lnTo>
                    <a:pt x="580" y="945"/>
                  </a:lnTo>
                  <a:lnTo>
                    <a:pt x="603" y="956"/>
                  </a:lnTo>
                  <a:lnTo>
                    <a:pt x="625" y="968"/>
                  </a:lnTo>
                  <a:lnTo>
                    <a:pt x="644" y="980"/>
                  </a:lnTo>
                  <a:lnTo>
                    <a:pt x="664" y="994"/>
                  </a:lnTo>
                  <a:lnTo>
                    <a:pt x="679" y="1008"/>
                  </a:lnTo>
                  <a:lnTo>
                    <a:pt x="693" y="1024"/>
                  </a:lnTo>
                  <a:lnTo>
                    <a:pt x="705" y="1039"/>
                  </a:lnTo>
                  <a:lnTo>
                    <a:pt x="719" y="1053"/>
                  </a:lnTo>
                  <a:lnTo>
                    <a:pt x="732" y="1065"/>
                  </a:lnTo>
                  <a:lnTo>
                    <a:pt x="746" y="1076"/>
                  </a:lnTo>
                  <a:lnTo>
                    <a:pt x="760" y="1085"/>
                  </a:lnTo>
                  <a:lnTo>
                    <a:pt x="771" y="1092"/>
                  </a:lnTo>
                  <a:lnTo>
                    <a:pt x="783" y="1097"/>
                  </a:lnTo>
                  <a:lnTo>
                    <a:pt x="795" y="1099"/>
                  </a:lnTo>
                  <a:lnTo>
                    <a:pt x="811" y="1112"/>
                  </a:lnTo>
                  <a:lnTo>
                    <a:pt x="818" y="1140"/>
                  </a:lnTo>
                  <a:lnTo>
                    <a:pt x="824" y="1173"/>
                  </a:lnTo>
                  <a:lnTo>
                    <a:pt x="832" y="1203"/>
                  </a:lnTo>
                  <a:lnTo>
                    <a:pt x="836" y="1229"/>
                  </a:lnTo>
                  <a:lnTo>
                    <a:pt x="828" y="1262"/>
                  </a:lnTo>
                  <a:lnTo>
                    <a:pt x="818" y="1306"/>
                  </a:lnTo>
                  <a:lnTo>
                    <a:pt x="816" y="1365"/>
                  </a:lnTo>
                  <a:lnTo>
                    <a:pt x="822" y="1398"/>
                  </a:lnTo>
                  <a:lnTo>
                    <a:pt x="832" y="1426"/>
                  </a:lnTo>
                  <a:lnTo>
                    <a:pt x="848" y="1454"/>
                  </a:lnTo>
                  <a:lnTo>
                    <a:pt x="867" y="1478"/>
                  </a:lnTo>
                  <a:lnTo>
                    <a:pt x="889" y="1502"/>
                  </a:lnTo>
                  <a:lnTo>
                    <a:pt x="912" y="1527"/>
                  </a:lnTo>
                  <a:lnTo>
                    <a:pt x="936" y="1549"/>
                  </a:lnTo>
                  <a:lnTo>
                    <a:pt x="959" y="1574"/>
                  </a:lnTo>
                  <a:lnTo>
                    <a:pt x="987" y="1600"/>
                  </a:lnTo>
                  <a:lnTo>
                    <a:pt x="1018" y="1626"/>
                  </a:lnTo>
                  <a:lnTo>
                    <a:pt x="1051" y="1652"/>
                  </a:lnTo>
                  <a:lnTo>
                    <a:pt x="1083" y="1678"/>
                  </a:lnTo>
                  <a:lnTo>
                    <a:pt x="1112" y="1701"/>
                  </a:lnTo>
                  <a:lnTo>
                    <a:pt x="1133" y="1720"/>
                  </a:lnTo>
                  <a:lnTo>
                    <a:pt x="1147" y="1732"/>
                  </a:lnTo>
                  <a:lnTo>
                    <a:pt x="1147" y="1737"/>
                  </a:lnTo>
                  <a:lnTo>
                    <a:pt x="1139" y="1737"/>
                  </a:lnTo>
                  <a:lnTo>
                    <a:pt x="1128" y="1734"/>
                  </a:lnTo>
                  <a:lnTo>
                    <a:pt x="1112" y="1729"/>
                  </a:lnTo>
                  <a:lnTo>
                    <a:pt x="1094" y="1722"/>
                  </a:lnTo>
                  <a:lnTo>
                    <a:pt x="1079" y="1717"/>
                  </a:lnTo>
                  <a:lnTo>
                    <a:pt x="1061" y="1713"/>
                  </a:lnTo>
                  <a:lnTo>
                    <a:pt x="1047" y="1713"/>
                  </a:lnTo>
                  <a:lnTo>
                    <a:pt x="1036" y="1718"/>
                  </a:lnTo>
                  <a:lnTo>
                    <a:pt x="1020" y="1732"/>
                  </a:lnTo>
                  <a:lnTo>
                    <a:pt x="1012" y="1743"/>
                  </a:lnTo>
                  <a:lnTo>
                    <a:pt x="1004" y="1748"/>
                  </a:lnTo>
                  <a:lnTo>
                    <a:pt x="993" y="1743"/>
                  </a:lnTo>
                  <a:lnTo>
                    <a:pt x="975" y="1732"/>
                  </a:lnTo>
                  <a:lnTo>
                    <a:pt x="959" y="1727"/>
                  </a:lnTo>
                  <a:lnTo>
                    <a:pt x="951" y="1730"/>
                  </a:lnTo>
                  <a:lnTo>
                    <a:pt x="955" y="1748"/>
                  </a:lnTo>
                  <a:lnTo>
                    <a:pt x="961" y="1760"/>
                  </a:lnTo>
                  <a:lnTo>
                    <a:pt x="965" y="1772"/>
                  </a:lnTo>
                  <a:lnTo>
                    <a:pt x="971" y="1786"/>
                  </a:lnTo>
                  <a:lnTo>
                    <a:pt x="977" y="1800"/>
                  </a:lnTo>
                  <a:lnTo>
                    <a:pt x="985" y="1817"/>
                  </a:lnTo>
                  <a:lnTo>
                    <a:pt x="996" y="1833"/>
                  </a:lnTo>
                  <a:lnTo>
                    <a:pt x="1010" y="1854"/>
                  </a:lnTo>
                  <a:lnTo>
                    <a:pt x="1030" y="1875"/>
                  </a:lnTo>
                  <a:lnTo>
                    <a:pt x="1053" y="1898"/>
                  </a:lnTo>
                  <a:lnTo>
                    <a:pt x="1077" y="1920"/>
                  </a:lnTo>
                  <a:lnTo>
                    <a:pt x="1102" y="1941"/>
                  </a:lnTo>
                  <a:lnTo>
                    <a:pt x="1126" y="1962"/>
                  </a:lnTo>
                  <a:lnTo>
                    <a:pt x="1149" y="1981"/>
                  </a:lnTo>
                  <a:lnTo>
                    <a:pt x="1171" y="2000"/>
                  </a:lnTo>
                  <a:lnTo>
                    <a:pt x="1190" y="2019"/>
                  </a:lnTo>
                  <a:lnTo>
                    <a:pt x="1206" y="2037"/>
                  </a:lnTo>
                  <a:lnTo>
                    <a:pt x="1225" y="2066"/>
                  </a:lnTo>
                  <a:lnTo>
                    <a:pt x="1233" y="2087"/>
                  </a:lnTo>
                  <a:lnTo>
                    <a:pt x="1239" y="2100"/>
                  </a:lnTo>
                  <a:lnTo>
                    <a:pt x="1253" y="2103"/>
                  </a:lnTo>
                  <a:lnTo>
                    <a:pt x="1268" y="2103"/>
                  </a:lnTo>
                  <a:lnTo>
                    <a:pt x="1278" y="2103"/>
                  </a:lnTo>
                  <a:lnTo>
                    <a:pt x="1286" y="2105"/>
                  </a:lnTo>
                  <a:lnTo>
                    <a:pt x="1302" y="2113"/>
                  </a:lnTo>
                  <a:lnTo>
                    <a:pt x="1311" y="2119"/>
                  </a:lnTo>
                  <a:lnTo>
                    <a:pt x="1321" y="2122"/>
                  </a:lnTo>
                  <a:lnTo>
                    <a:pt x="1333" y="2127"/>
                  </a:lnTo>
                  <a:lnTo>
                    <a:pt x="1345" y="2131"/>
                  </a:lnTo>
                  <a:lnTo>
                    <a:pt x="1355" y="2134"/>
                  </a:lnTo>
                  <a:lnTo>
                    <a:pt x="1366" y="2136"/>
                  </a:lnTo>
                  <a:lnTo>
                    <a:pt x="1376" y="2140"/>
                  </a:lnTo>
                  <a:lnTo>
                    <a:pt x="1386" y="2141"/>
                  </a:lnTo>
                  <a:lnTo>
                    <a:pt x="1403" y="2148"/>
                  </a:lnTo>
                  <a:lnTo>
                    <a:pt x="1417" y="2160"/>
                  </a:lnTo>
                  <a:lnTo>
                    <a:pt x="1427" y="2178"/>
                  </a:lnTo>
                  <a:lnTo>
                    <a:pt x="1429" y="2202"/>
                  </a:lnTo>
                  <a:lnTo>
                    <a:pt x="1427" y="2232"/>
                  </a:lnTo>
                  <a:lnTo>
                    <a:pt x="1427" y="2261"/>
                  </a:lnTo>
                  <a:lnTo>
                    <a:pt x="1437" y="2289"/>
                  </a:lnTo>
                  <a:lnTo>
                    <a:pt x="1462" y="2312"/>
                  </a:lnTo>
                  <a:lnTo>
                    <a:pt x="1480" y="2321"/>
                  </a:lnTo>
                  <a:lnTo>
                    <a:pt x="1497" y="2326"/>
                  </a:lnTo>
                  <a:lnTo>
                    <a:pt x="1515" y="2329"/>
                  </a:lnTo>
                  <a:lnTo>
                    <a:pt x="1533" y="2331"/>
                  </a:lnTo>
                  <a:lnTo>
                    <a:pt x="1552" y="2329"/>
                  </a:lnTo>
                  <a:lnTo>
                    <a:pt x="1574" y="2324"/>
                  </a:lnTo>
                  <a:lnTo>
                    <a:pt x="1599" y="2317"/>
                  </a:lnTo>
                  <a:lnTo>
                    <a:pt x="1625" y="2307"/>
                  </a:lnTo>
                  <a:lnTo>
                    <a:pt x="1652" y="2296"/>
                  </a:lnTo>
                  <a:lnTo>
                    <a:pt x="1681" y="2291"/>
                  </a:lnTo>
                  <a:lnTo>
                    <a:pt x="1707" y="2288"/>
                  </a:lnTo>
                  <a:lnTo>
                    <a:pt x="1728" y="2289"/>
                  </a:lnTo>
                  <a:lnTo>
                    <a:pt x="1746" y="2291"/>
                  </a:lnTo>
                  <a:lnTo>
                    <a:pt x="1756" y="2294"/>
                  </a:lnTo>
                  <a:lnTo>
                    <a:pt x="1760" y="2300"/>
                  </a:lnTo>
                  <a:lnTo>
                    <a:pt x="1752" y="2303"/>
                  </a:lnTo>
                  <a:lnTo>
                    <a:pt x="1736" y="2308"/>
                  </a:lnTo>
                  <a:lnTo>
                    <a:pt x="1734" y="2314"/>
                  </a:lnTo>
                  <a:lnTo>
                    <a:pt x="1746" y="2315"/>
                  </a:lnTo>
                  <a:lnTo>
                    <a:pt x="1769" y="2317"/>
                  </a:lnTo>
                  <a:lnTo>
                    <a:pt x="1783" y="2319"/>
                  </a:lnTo>
                  <a:lnTo>
                    <a:pt x="1795" y="2322"/>
                  </a:lnTo>
                  <a:lnTo>
                    <a:pt x="1807" y="2328"/>
                  </a:lnTo>
                  <a:lnTo>
                    <a:pt x="1818" y="2335"/>
                  </a:lnTo>
                  <a:lnTo>
                    <a:pt x="1828" y="2341"/>
                  </a:lnTo>
                  <a:lnTo>
                    <a:pt x="1840" y="2348"/>
                  </a:lnTo>
                  <a:lnTo>
                    <a:pt x="1852" y="2355"/>
                  </a:lnTo>
                  <a:lnTo>
                    <a:pt x="1865" y="2359"/>
                  </a:lnTo>
                  <a:lnTo>
                    <a:pt x="1883" y="2364"/>
                  </a:lnTo>
                  <a:lnTo>
                    <a:pt x="1906" y="2369"/>
                  </a:lnTo>
                  <a:lnTo>
                    <a:pt x="1936" y="2375"/>
                  </a:lnTo>
                  <a:lnTo>
                    <a:pt x="1965" y="2383"/>
                  </a:lnTo>
                  <a:lnTo>
                    <a:pt x="1996" y="2394"/>
                  </a:lnTo>
                  <a:lnTo>
                    <a:pt x="2024" y="2406"/>
                  </a:lnTo>
                  <a:lnTo>
                    <a:pt x="2047" y="2420"/>
                  </a:lnTo>
                  <a:lnTo>
                    <a:pt x="2063" y="2436"/>
                  </a:lnTo>
                  <a:lnTo>
                    <a:pt x="2077" y="2455"/>
                  </a:lnTo>
                  <a:lnTo>
                    <a:pt x="2094" y="2476"/>
                  </a:lnTo>
                  <a:lnTo>
                    <a:pt x="2114" y="2496"/>
                  </a:lnTo>
                  <a:lnTo>
                    <a:pt x="2137" y="2517"/>
                  </a:lnTo>
                  <a:lnTo>
                    <a:pt x="2159" y="2536"/>
                  </a:lnTo>
                  <a:lnTo>
                    <a:pt x="2180" y="2554"/>
                  </a:lnTo>
                  <a:lnTo>
                    <a:pt x="2202" y="2568"/>
                  </a:lnTo>
                  <a:lnTo>
                    <a:pt x="2221" y="2578"/>
                  </a:lnTo>
                  <a:lnTo>
                    <a:pt x="2239" y="2585"/>
                  </a:lnTo>
                  <a:lnTo>
                    <a:pt x="2255" y="2590"/>
                  </a:lnTo>
                  <a:lnTo>
                    <a:pt x="2268" y="2596"/>
                  </a:lnTo>
                  <a:lnTo>
                    <a:pt x="2280" y="2601"/>
                  </a:lnTo>
                  <a:lnTo>
                    <a:pt x="2290" y="2606"/>
                  </a:lnTo>
                  <a:lnTo>
                    <a:pt x="2300" y="2615"/>
                  </a:lnTo>
                  <a:lnTo>
                    <a:pt x="2309" y="2624"/>
                  </a:lnTo>
                  <a:lnTo>
                    <a:pt x="2317" y="2634"/>
                  </a:lnTo>
                  <a:lnTo>
                    <a:pt x="2325" y="2644"/>
                  </a:lnTo>
                  <a:lnTo>
                    <a:pt x="2337" y="2653"/>
                  </a:lnTo>
                  <a:lnTo>
                    <a:pt x="2347" y="2658"/>
                  </a:lnTo>
                  <a:lnTo>
                    <a:pt x="2358" y="2664"/>
                  </a:lnTo>
                  <a:lnTo>
                    <a:pt x="2368" y="2669"/>
                  </a:lnTo>
                  <a:lnTo>
                    <a:pt x="2380" y="2677"/>
                  </a:lnTo>
                  <a:lnTo>
                    <a:pt x="2390" y="2686"/>
                  </a:lnTo>
                  <a:lnTo>
                    <a:pt x="2398" y="2700"/>
                  </a:lnTo>
                  <a:lnTo>
                    <a:pt x="2405" y="2714"/>
                  </a:lnTo>
                  <a:lnTo>
                    <a:pt x="2415" y="2724"/>
                  </a:lnTo>
                  <a:lnTo>
                    <a:pt x="2423" y="2731"/>
                  </a:lnTo>
                  <a:lnTo>
                    <a:pt x="2433" y="2737"/>
                  </a:lnTo>
                  <a:lnTo>
                    <a:pt x="2443" y="2738"/>
                  </a:lnTo>
                  <a:lnTo>
                    <a:pt x="2452" y="2740"/>
                  </a:lnTo>
                  <a:lnTo>
                    <a:pt x="2462" y="2742"/>
                  </a:lnTo>
                  <a:lnTo>
                    <a:pt x="2472" y="2744"/>
                  </a:lnTo>
                  <a:lnTo>
                    <a:pt x="2484" y="2745"/>
                  </a:lnTo>
                  <a:lnTo>
                    <a:pt x="2495" y="2744"/>
                  </a:lnTo>
                  <a:lnTo>
                    <a:pt x="2507" y="2742"/>
                  </a:lnTo>
                  <a:lnTo>
                    <a:pt x="2521" y="2737"/>
                  </a:lnTo>
                  <a:lnTo>
                    <a:pt x="2531" y="2731"/>
                  </a:lnTo>
                  <a:lnTo>
                    <a:pt x="2540" y="2724"/>
                  </a:lnTo>
                  <a:lnTo>
                    <a:pt x="2546" y="2716"/>
                  </a:lnTo>
                  <a:lnTo>
                    <a:pt x="2548" y="2705"/>
                  </a:lnTo>
                  <a:lnTo>
                    <a:pt x="2548" y="2695"/>
                  </a:lnTo>
                  <a:lnTo>
                    <a:pt x="2544" y="2683"/>
                  </a:lnTo>
                  <a:lnTo>
                    <a:pt x="2540" y="2671"/>
                  </a:lnTo>
                  <a:lnTo>
                    <a:pt x="2535" y="2660"/>
                  </a:lnTo>
                  <a:lnTo>
                    <a:pt x="2525" y="2648"/>
                  </a:lnTo>
                  <a:lnTo>
                    <a:pt x="2513" y="2637"/>
                  </a:lnTo>
                  <a:lnTo>
                    <a:pt x="2499" y="2629"/>
                  </a:lnTo>
                  <a:lnTo>
                    <a:pt x="2484" y="2620"/>
                  </a:lnTo>
                  <a:lnTo>
                    <a:pt x="2466" y="2611"/>
                  </a:lnTo>
                  <a:lnTo>
                    <a:pt x="2446" y="2603"/>
                  </a:lnTo>
                  <a:lnTo>
                    <a:pt x="2429" y="2592"/>
                  </a:lnTo>
                  <a:lnTo>
                    <a:pt x="2413" y="2582"/>
                  </a:lnTo>
                  <a:lnTo>
                    <a:pt x="2399" y="2570"/>
                  </a:lnTo>
                  <a:lnTo>
                    <a:pt x="2388" y="2559"/>
                  </a:lnTo>
                  <a:lnTo>
                    <a:pt x="2378" y="2549"/>
                  </a:lnTo>
                  <a:lnTo>
                    <a:pt x="2372" y="2540"/>
                  </a:lnTo>
                  <a:lnTo>
                    <a:pt x="2362" y="2526"/>
                  </a:lnTo>
                  <a:lnTo>
                    <a:pt x="2351" y="2516"/>
                  </a:lnTo>
                  <a:lnTo>
                    <a:pt x="2335" y="2509"/>
                  </a:lnTo>
                  <a:lnTo>
                    <a:pt x="2317" y="2496"/>
                  </a:lnTo>
                  <a:lnTo>
                    <a:pt x="2309" y="2486"/>
                  </a:lnTo>
                  <a:lnTo>
                    <a:pt x="2302" y="2467"/>
                  </a:lnTo>
                  <a:lnTo>
                    <a:pt x="2294" y="2444"/>
                  </a:lnTo>
                  <a:lnTo>
                    <a:pt x="2288" y="2420"/>
                  </a:lnTo>
                  <a:lnTo>
                    <a:pt x="2282" y="2394"/>
                  </a:lnTo>
                  <a:lnTo>
                    <a:pt x="2274" y="2371"/>
                  </a:lnTo>
                  <a:lnTo>
                    <a:pt x="2264" y="2350"/>
                  </a:lnTo>
                  <a:lnTo>
                    <a:pt x="2255" y="2336"/>
                  </a:lnTo>
                  <a:lnTo>
                    <a:pt x="2241" y="2326"/>
                  </a:lnTo>
                  <a:lnTo>
                    <a:pt x="2221" y="2315"/>
                  </a:lnTo>
                  <a:lnTo>
                    <a:pt x="2202" y="2305"/>
                  </a:lnTo>
                  <a:lnTo>
                    <a:pt x="2180" y="2294"/>
                  </a:lnTo>
                  <a:lnTo>
                    <a:pt x="2161" y="2284"/>
                  </a:lnTo>
                  <a:lnTo>
                    <a:pt x="2141" y="2274"/>
                  </a:lnTo>
                  <a:lnTo>
                    <a:pt x="2127" y="2263"/>
                  </a:lnTo>
                  <a:lnTo>
                    <a:pt x="2116" y="2251"/>
                  </a:lnTo>
                  <a:lnTo>
                    <a:pt x="2106" y="2239"/>
                  </a:lnTo>
                  <a:lnTo>
                    <a:pt x="2090" y="2227"/>
                  </a:lnTo>
                  <a:lnTo>
                    <a:pt x="2073" y="2213"/>
                  </a:lnTo>
                  <a:lnTo>
                    <a:pt x="2055" y="2200"/>
                  </a:lnTo>
                  <a:lnTo>
                    <a:pt x="2037" y="2187"/>
                  </a:lnTo>
                  <a:lnTo>
                    <a:pt x="2022" y="2174"/>
                  </a:lnTo>
                  <a:lnTo>
                    <a:pt x="2010" y="2160"/>
                  </a:lnTo>
                  <a:lnTo>
                    <a:pt x="2004" y="2147"/>
                  </a:lnTo>
                  <a:lnTo>
                    <a:pt x="1998" y="2134"/>
                  </a:lnTo>
                  <a:lnTo>
                    <a:pt x="1992" y="2126"/>
                  </a:lnTo>
                  <a:lnTo>
                    <a:pt x="1987" y="2120"/>
                  </a:lnTo>
                  <a:lnTo>
                    <a:pt x="1979" y="2115"/>
                  </a:lnTo>
                  <a:lnTo>
                    <a:pt x="1969" y="2112"/>
                  </a:lnTo>
                  <a:lnTo>
                    <a:pt x="1961" y="2106"/>
                  </a:lnTo>
                  <a:lnTo>
                    <a:pt x="1953" y="2100"/>
                  </a:lnTo>
                  <a:lnTo>
                    <a:pt x="1946" y="2089"/>
                  </a:lnTo>
                  <a:lnTo>
                    <a:pt x="1938" y="2075"/>
                  </a:lnTo>
                  <a:lnTo>
                    <a:pt x="1928" y="2059"/>
                  </a:lnTo>
                  <a:lnTo>
                    <a:pt x="1918" y="2042"/>
                  </a:lnTo>
                  <a:lnTo>
                    <a:pt x="1908" y="2025"/>
                  </a:lnTo>
                  <a:lnTo>
                    <a:pt x="1897" y="2007"/>
                  </a:lnTo>
                  <a:lnTo>
                    <a:pt x="1885" y="1990"/>
                  </a:lnTo>
                  <a:lnTo>
                    <a:pt x="1873" y="1976"/>
                  </a:lnTo>
                  <a:lnTo>
                    <a:pt x="1859" y="1965"/>
                  </a:lnTo>
                  <a:lnTo>
                    <a:pt x="1846" y="1955"/>
                  </a:lnTo>
                  <a:lnTo>
                    <a:pt x="1834" y="1945"/>
                  </a:lnTo>
                  <a:lnTo>
                    <a:pt x="1822" y="1934"/>
                  </a:lnTo>
                  <a:lnTo>
                    <a:pt x="1810" y="1922"/>
                  </a:lnTo>
                  <a:lnTo>
                    <a:pt x="1799" y="1913"/>
                  </a:lnTo>
                  <a:lnTo>
                    <a:pt x="1789" y="1905"/>
                  </a:lnTo>
                  <a:lnTo>
                    <a:pt x="1779" y="1898"/>
                  </a:lnTo>
                  <a:lnTo>
                    <a:pt x="1769" y="1894"/>
                  </a:lnTo>
                  <a:lnTo>
                    <a:pt x="1758" y="1891"/>
                  </a:lnTo>
                  <a:lnTo>
                    <a:pt x="1746" y="1885"/>
                  </a:lnTo>
                  <a:lnTo>
                    <a:pt x="1734" y="1877"/>
                  </a:lnTo>
                  <a:lnTo>
                    <a:pt x="1722" y="1868"/>
                  </a:lnTo>
                  <a:lnTo>
                    <a:pt x="1711" y="1858"/>
                  </a:lnTo>
                  <a:lnTo>
                    <a:pt x="1703" y="1847"/>
                  </a:lnTo>
                  <a:lnTo>
                    <a:pt x="1695" y="1838"/>
                  </a:lnTo>
                  <a:lnTo>
                    <a:pt x="1689" y="1828"/>
                  </a:lnTo>
                  <a:lnTo>
                    <a:pt x="1677" y="1809"/>
                  </a:lnTo>
                  <a:lnTo>
                    <a:pt x="1660" y="1790"/>
                  </a:lnTo>
                  <a:lnTo>
                    <a:pt x="1646" y="1776"/>
                  </a:lnTo>
                  <a:lnTo>
                    <a:pt x="1640" y="1770"/>
                  </a:lnTo>
                  <a:lnTo>
                    <a:pt x="1638" y="1762"/>
                  </a:lnTo>
                  <a:lnTo>
                    <a:pt x="1634" y="1743"/>
                  </a:lnTo>
                  <a:lnTo>
                    <a:pt x="1630" y="1718"/>
                  </a:lnTo>
                  <a:lnTo>
                    <a:pt x="1634" y="1699"/>
                  </a:lnTo>
                  <a:lnTo>
                    <a:pt x="1634" y="1687"/>
                  </a:lnTo>
                  <a:lnTo>
                    <a:pt x="1623" y="1675"/>
                  </a:lnTo>
                  <a:lnTo>
                    <a:pt x="1605" y="1663"/>
                  </a:lnTo>
                  <a:lnTo>
                    <a:pt x="1593" y="1647"/>
                  </a:lnTo>
                  <a:lnTo>
                    <a:pt x="1587" y="1623"/>
                  </a:lnTo>
                  <a:lnTo>
                    <a:pt x="1585" y="1589"/>
                  </a:lnTo>
                  <a:lnTo>
                    <a:pt x="1580" y="1556"/>
                  </a:lnTo>
                  <a:lnTo>
                    <a:pt x="1566" y="1530"/>
                  </a:lnTo>
                  <a:lnTo>
                    <a:pt x="1546" y="1513"/>
                  </a:lnTo>
                  <a:lnTo>
                    <a:pt x="1531" y="1495"/>
                  </a:lnTo>
                  <a:lnTo>
                    <a:pt x="1519" y="1483"/>
                  </a:lnTo>
                  <a:lnTo>
                    <a:pt x="1515" y="1478"/>
                  </a:lnTo>
                  <a:lnTo>
                    <a:pt x="1511" y="1471"/>
                  </a:lnTo>
                  <a:lnTo>
                    <a:pt x="1503" y="1454"/>
                  </a:lnTo>
                  <a:lnTo>
                    <a:pt x="1488" y="1431"/>
                  </a:lnTo>
                  <a:lnTo>
                    <a:pt x="1466" y="1407"/>
                  </a:lnTo>
                  <a:lnTo>
                    <a:pt x="1454" y="1398"/>
                  </a:lnTo>
                  <a:lnTo>
                    <a:pt x="1445" y="1389"/>
                  </a:lnTo>
                  <a:lnTo>
                    <a:pt x="1435" y="1384"/>
                  </a:lnTo>
                  <a:lnTo>
                    <a:pt x="1427" y="1377"/>
                  </a:lnTo>
                  <a:lnTo>
                    <a:pt x="1417" y="1374"/>
                  </a:lnTo>
                  <a:lnTo>
                    <a:pt x="1411" y="1368"/>
                  </a:lnTo>
                  <a:lnTo>
                    <a:pt x="1403" y="1365"/>
                  </a:lnTo>
                  <a:lnTo>
                    <a:pt x="1398" y="1360"/>
                  </a:lnTo>
                  <a:lnTo>
                    <a:pt x="1384" y="1347"/>
                  </a:lnTo>
                  <a:lnTo>
                    <a:pt x="1368" y="1334"/>
                  </a:lnTo>
                  <a:lnTo>
                    <a:pt x="1358" y="1318"/>
                  </a:lnTo>
                  <a:lnTo>
                    <a:pt x="1364" y="1304"/>
                  </a:lnTo>
                  <a:lnTo>
                    <a:pt x="1374" y="1288"/>
                  </a:lnTo>
                  <a:lnTo>
                    <a:pt x="1376" y="1269"/>
                  </a:lnTo>
                  <a:lnTo>
                    <a:pt x="1372" y="1250"/>
                  </a:lnTo>
                  <a:lnTo>
                    <a:pt x="1364" y="1233"/>
                  </a:lnTo>
                  <a:lnTo>
                    <a:pt x="1360" y="1196"/>
                  </a:lnTo>
                  <a:lnTo>
                    <a:pt x="1360" y="1139"/>
                  </a:lnTo>
                  <a:lnTo>
                    <a:pt x="1362" y="1085"/>
                  </a:lnTo>
                  <a:lnTo>
                    <a:pt x="1364" y="1062"/>
                  </a:lnTo>
                  <a:lnTo>
                    <a:pt x="1392" y="1018"/>
                  </a:lnTo>
                  <a:lnTo>
                    <a:pt x="1488" y="1024"/>
                  </a:lnTo>
                  <a:lnTo>
                    <a:pt x="1488" y="1029"/>
                  </a:lnTo>
                  <a:lnTo>
                    <a:pt x="1490" y="1041"/>
                  </a:lnTo>
                  <a:lnTo>
                    <a:pt x="1499" y="1058"/>
                  </a:lnTo>
                  <a:lnTo>
                    <a:pt x="1521" y="1079"/>
                  </a:lnTo>
                  <a:lnTo>
                    <a:pt x="1533" y="1090"/>
                  </a:lnTo>
                  <a:lnTo>
                    <a:pt x="1544" y="1100"/>
                  </a:lnTo>
                  <a:lnTo>
                    <a:pt x="1552" y="1109"/>
                  </a:lnTo>
                  <a:lnTo>
                    <a:pt x="1560" y="1118"/>
                  </a:lnTo>
                  <a:lnTo>
                    <a:pt x="1568" y="1126"/>
                  </a:lnTo>
                  <a:lnTo>
                    <a:pt x="1574" y="1133"/>
                  </a:lnTo>
                  <a:lnTo>
                    <a:pt x="1578" y="1142"/>
                  </a:lnTo>
                  <a:lnTo>
                    <a:pt x="1582" y="1151"/>
                  </a:lnTo>
                  <a:lnTo>
                    <a:pt x="1587" y="1159"/>
                  </a:lnTo>
                  <a:lnTo>
                    <a:pt x="1595" y="1166"/>
                  </a:lnTo>
                  <a:lnTo>
                    <a:pt x="1605" y="1173"/>
                  </a:lnTo>
                  <a:lnTo>
                    <a:pt x="1615" y="1179"/>
                  </a:lnTo>
                  <a:lnTo>
                    <a:pt x="1627" y="1184"/>
                  </a:lnTo>
                  <a:lnTo>
                    <a:pt x="1640" y="1187"/>
                  </a:lnTo>
                  <a:lnTo>
                    <a:pt x="1654" y="1189"/>
                  </a:lnTo>
                  <a:lnTo>
                    <a:pt x="1668" y="1189"/>
                  </a:lnTo>
                  <a:lnTo>
                    <a:pt x="1681" y="1187"/>
                  </a:lnTo>
                  <a:lnTo>
                    <a:pt x="1693" y="1184"/>
                  </a:lnTo>
                  <a:lnTo>
                    <a:pt x="1705" y="1179"/>
                  </a:lnTo>
                  <a:lnTo>
                    <a:pt x="1715" y="1172"/>
                  </a:lnTo>
                  <a:lnTo>
                    <a:pt x="1722" y="1165"/>
                  </a:lnTo>
                  <a:lnTo>
                    <a:pt x="1728" y="1156"/>
                  </a:lnTo>
                  <a:lnTo>
                    <a:pt x="1734" y="1146"/>
                  </a:lnTo>
                  <a:lnTo>
                    <a:pt x="1736" y="1137"/>
                  </a:lnTo>
                  <a:lnTo>
                    <a:pt x="1740" y="1126"/>
                  </a:lnTo>
                  <a:lnTo>
                    <a:pt x="1746" y="1112"/>
                  </a:lnTo>
                  <a:lnTo>
                    <a:pt x="1756" y="1095"/>
                  </a:lnTo>
                  <a:lnTo>
                    <a:pt x="1765" y="1079"/>
                  </a:lnTo>
                  <a:lnTo>
                    <a:pt x="1775" y="1062"/>
                  </a:lnTo>
                  <a:lnTo>
                    <a:pt x="1785" y="1048"/>
                  </a:lnTo>
                  <a:lnTo>
                    <a:pt x="1793" y="1036"/>
                  </a:lnTo>
                  <a:lnTo>
                    <a:pt x="1801" y="1027"/>
                  </a:lnTo>
                  <a:lnTo>
                    <a:pt x="1807" y="1022"/>
                  </a:lnTo>
                  <a:lnTo>
                    <a:pt x="1814" y="1018"/>
                  </a:lnTo>
                  <a:lnTo>
                    <a:pt x="1822" y="1017"/>
                  </a:lnTo>
                  <a:lnTo>
                    <a:pt x="1832" y="1015"/>
                  </a:lnTo>
                  <a:lnTo>
                    <a:pt x="1842" y="1015"/>
                  </a:lnTo>
                  <a:lnTo>
                    <a:pt x="1852" y="1017"/>
                  </a:lnTo>
                  <a:lnTo>
                    <a:pt x="1863" y="1018"/>
                  </a:lnTo>
                  <a:lnTo>
                    <a:pt x="1875" y="1024"/>
                  </a:lnTo>
                  <a:lnTo>
                    <a:pt x="1889" y="1029"/>
                  </a:lnTo>
                  <a:lnTo>
                    <a:pt x="1904" y="1034"/>
                  </a:lnTo>
                  <a:lnTo>
                    <a:pt x="1924" y="1038"/>
                  </a:lnTo>
                  <a:lnTo>
                    <a:pt x="1944" y="1039"/>
                  </a:lnTo>
                  <a:lnTo>
                    <a:pt x="1963" y="1038"/>
                  </a:lnTo>
                  <a:lnTo>
                    <a:pt x="1983" y="1036"/>
                  </a:lnTo>
                  <a:lnTo>
                    <a:pt x="2002" y="1029"/>
                  </a:lnTo>
                  <a:lnTo>
                    <a:pt x="2020" y="1018"/>
                  </a:lnTo>
                  <a:lnTo>
                    <a:pt x="2036" y="1010"/>
                  </a:lnTo>
                  <a:lnTo>
                    <a:pt x="2053" y="1008"/>
                  </a:lnTo>
                  <a:lnTo>
                    <a:pt x="2069" y="1013"/>
                  </a:lnTo>
                  <a:lnTo>
                    <a:pt x="2082" y="1020"/>
                  </a:lnTo>
                  <a:lnTo>
                    <a:pt x="2096" y="1031"/>
                  </a:lnTo>
                  <a:lnTo>
                    <a:pt x="2108" y="1041"/>
                  </a:lnTo>
                  <a:lnTo>
                    <a:pt x="2118" y="1050"/>
                  </a:lnTo>
                  <a:lnTo>
                    <a:pt x="2126" y="1057"/>
                  </a:lnTo>
                  <a:lnTo>
                    <a:pt x="2133" y="1062"/>
                  </a:lnTo>
                  <a:lnTo>
                    <a:pt x="2145" y="1067"/>
                  </a:lnTo>
                  <a:lnTo>
                    <a:pt x="2161" y="1071"/>
                  </a:lnTo>
                  <a:lnTo>
                    <a:pt x="2178" y="1072"/>
                  </a:lnTo>
                  <a:lnTo>
                    <a:pt x="2196" y="1074"/>
                  </a:lnTo>
                  <a:lnTo>
                    <a:pt x="2216" y="1072"/>
                  </a:lnTo>
                  <a:lnTo>
                    <a:pt x="2235" y="1069"/>
                  </a:lnTo>
                  <a:lnTo>
                    <a:pt x="2255" y="1062"/>
                  </a:lnTo>
                  <a:lnTo>
                    <a:pt x="2257" y="1064"/>
                  </a:lnTo>
                  <a:lnTo>
                    <a:pt x="2263" y="1065"/>
                  </a:lnTo>
                  <a:lnTo>
                    <a:pt x="2270" y="1069"/>
                  </a:lnTo>
                  <a:lnTo>
                    <a:pt x="2282" y="1071"/>
                  </a:lnTo>
                  <a:lnTo>
                    <a:pt x="2296" y="1074"/>
                  </a:lnTo>
                  <a:lnTo>
                    <a:pt x="2308" y="1076"/>
                  </a:lnTo>
                  <a:lnTo>
                    <a:pt x="2321" y="1074"/>
                  </a:lnTo>
                  <a:lnTo>
                    <a:pt x="2335" y="1071"/>
                  </a:lnTo>
                  <a:lnTo>
                    <a:pt x="2339" y="1072"/>
                  </a:lnTo>
                  <a:lnTo>
                    <a:pt x="2347" y="1078"/>
                  </a:lnTo>
                  <a:lnTo>
                    <a:pt x="2362" y="1085"/>
                  </a:lnTo>
                  <a:lnTo>
                    <a:pt x="2380" y="1093"/>
                  </a:lnTo>
                  <a:lnTo>
                    <a:pt x="2399" y="1099"/>
                  </a:lnTo>
                  <a:lnTo>
                    <a:pt x="2423" y="1100"/>
                  </a:lnTo>
                  <a:lnTo>
                    <a:pt x="2445" y="1099"/>
                  </a:lnTo>
                  <a:lnTo>
                    <a:pt x="2468" y="1090"/>
                  </a:lnTo>
                  <a:lnTo>
                    <a:pt x="2470" y="1090"/>
                  </a:lnTo>
                  <a:lnTo>
                    <a:pt x="2474" y="1088"/>
                  </a:lnTo>
                  <a:lnTo>
                    <a:pt x="2482" y="1086"/>
                  </a:lnTo>
                  <a:lnTo>
                    <a:pt x="2490" y="1086"/>
                  </a:lnTo>
                  <a:lnTo>
                    <a:pt x="2499" y="1088"/>
                  </a:lnTo>
                  <a:lnTo>
                    <a:pt x="2509" y="1092"/>
                  </a:lnTo>
                  <a:lnTo>
                    <a:pt x="2519" y="1099"/>
                  </a:lnTo>
                  <a:lnTo>
                    <a:pt x="2527" y="1109"/>
                  </a:lnTo>
                  <a:lnTo>
                    <a:pt x="2538" y="1119"/>
                  </a:lnTo>
                  <a:lnTo>
                    <a:pt x="2556" y="1128"/>
                  </a:lnTo>
                  <a:lnTo>
                    <a:pt x="2576" y="1133"/>
                  </a:lnTo>
                  <a:lnTo>
                    <a:pt x="2599" y="1135"/>
                  </a:lnTo>
                  <a:lnTo>
                    <a:pt x="2623" y="1132"/>
                  </a:lnTo>
                  <a:lnTo>
                    <a:pt x="2646" y="1123"/>
                  </a:lnTo>
                  <a:lnTo>
                    <a:pt x="2666" y="1109"/>
                  </a:lnTo>
                  <a:lnTo>
                    <a:pt x="2681" y="1090"/>
                  </a:lnTo>
                  <a:lnTo>
                    <a:pt x="2685" y="1085"/>
                  </a:lnTo>
                  <a:lnTo>
                    <a:pt x="2697" y="1078"/>
                  </a:lnTo>
                  <a:lnTo>
                    <a:pt x="2709" y="1079"/>
                  </a:lnTo>
                  <a:lnTo>
                    <a:pt x="2722" y="1099"/>
                  </a:lnTo>
                  <a:lnTo>
                    <a:pt x="2732" y="1112"/>
                  </a:lnTo>
                  <a:lnTo>
                    <a:pt x="2746" y="1119"/>
                  </a:lnTo>
                  <a:lnTo>
                    <a:pt x="2763" y="1121"/>
                  </a:lnTo>
                  <a:lnTo>
                    <a:pt x="2783" y="1119"/>
                  </a:lnTo>
                  <a:lnTo>
                    <a:pt x="2801" y="1116"/>
                  </a:lnTo>
                  <a:lnTo>
                    <a:pt x="2816" y="1111"/>
                  </a:lnTo>
                  <a:lnTo>
                    <a:pt x="2826" y="1104"/>
                  </a:lnTo>
                  <a:lnTo>
                    <a:pt x="2830" y="1099"/>
                  </a:lnTo>
                  <a:lnTo>
                    <a:pt x="2836" y="1092"/>
                  </a:lnTo>
                  <a:lnTo>
                    <a:pt x="2852" y="1088"/>
                  </a:lnTo>
                  <a:lnTo>
                    <a:pt x="2867" y="1090"/>
                  </a:lnTo>
                  <a:lnTo>
                    <a:pt x="2873" y="1090"/>
                  </a:lnTo>
                  <a:lnTo>
                    <a:pt x="2936" y="1099"/>
                  </a:lnTo>
                  <a:close/>
                </a:path>
              </a:pathLst>
            </a:custGeom>
            <a:solidFill>
              <a:srgbClr val="6B7BF1">
                <a:alpha val="89803"/>
              </a:srgbClr>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dirty="0"/>
            </a:p>
          </p:txBody>
        </p:sp>
        <p:grpSp>
          <p:nvGrpSpPr>
            <p:cNvPr id="10" name="Group 5">
              <a:extLst>
                <a:ext uri="{FF2B5EF4-FFF2-40B4-BE49-F238E27FC236}">
                  <a16:creationId xmlns:a16="http://schemas.microsoft.com/office/drawing/2014/main" id="{ECC0343A-F716-4F0C-945A-2F2F351BFDA8}"/>
                </a:ext>
              </a:extLst>
            </p:cNvPr>
            <p:cNvGrpSpPr>
              <a:grpSpLocks/>
            </p:cNvGrpSpPr>
            <p:nvPr/>
          </p:nvGrpSpPr>
          <p:grpSpPr bwMode="auto">
            <a:xfrm>
              <a:off x="3061" y="2420"/>
              <a:ext cx="2586" cy="1878"/>
              <a:chOff x="3061" y="2420"/>
              <a:chExt cx="2586" cy="1878"/>
            </a:xfrm>
          </p:grpSpPr>
          <p:sp>
            <p:nvSpPr>
              <p:cNvPr id="14" name="Freeform 6">
                <a:extLst>
                  <a:ext uri="{FF2B5EF4-FFF2-40B4-BE49-F238E27FC236}">
                    <a16:creationId xmlns:a16="http://schemas.microsoft.com/office/drawing/2014/main" id="{A3184FA8-F266-43AE-A910-C19C505C393C}"/>
                  </a:ext>
                </a:extLst>
              </p:cNvPr>
              <p:cNvSpPr>
                <a:spLocks/>
              </p:cNvSpPr>
              <p:nvPr/>
            </p:nvSpPr>
            <p:spPr bwMode="auto">
              <a:xfrm>
                <a:off x="4351" y="4071"/>
                <a:ext cx="4" cy="6"/>
              </a:xfrm>
              <a:custGeom>
                <a:avLst/>
                <a:gdLst>
                  <a:gd name="T0" fmla="*/ 0 w 6"/>
                  <a:gd name="T1" fmla="*/ 0 h 11"/>
                  <a:gd name="T2" fmla="*/ 1 w 6"/>
                  <a:gd name="T3" fmla="*/ 1 h 11"/>
                  <a:gd name="T4" fmla="*/ 1 w 6"/>
                  <a:gd name="T5" fmla="*/ 1 h 11"/>
                  <a:gd name="T6" fmla="*/ 1 w 6"/>
                  <a:gd name="T7" fmla="*/ 1 h 11"/>
                  <a:gd name="T8" fmla="*/ 1 w 6"/>
                  <a:gd name="T9" fmla="*/ 1 h 11"/>
                  <a:gd name="T10" fmla="*/ 1 w 6"/>
                  <a:gd name="T11" fmla="*/ 1 h 11"/>
                  <a:gd name="T12" fmla="*/ 1 w 6"/>
                  <a:gd name="T13" fmla="*/ 1 h 11"/>
                  <a:gd name="T14" fmla="*/ 1 w 6"/>
                  <a:gd name="T15" fmla="*/ 1 h 11"/>
                  <a:gd name="T16" fmla="*/ 0 w 6"/>
                  <a:gd name="T17" fmla="*/ 0 h 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11"/>
                  <a:gd name="T29" fmla="*/ 6 w 6"/>
                  <a:gd name="T30" fmla="*/ 11 h 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11">
                    <a:moveTo>
                      <a:pt x="0" y="0"/>
                    </a:moveTo>
                    <a:lnTo>
                      <a:pt x="2" y="2"/>
                    </a:lnTo>
                    <a:lnTo>
                      <a:pt x="4" y="6"/>
                    </a:lnTo>
                    <a:lnTo>
                      <a:pt x="4" y="7"/>
                    </a:lnTo>
                    <a:lnTo>
                      <a:pt x="6" y="11"/>
                    </a:lnTo>
                    <a:lnTo>
                      <a:pt x="6" y="7"/>
                    </a:lnTo>
                    <a:lnTo>
                      <a:pt x="4" y="6"/>
                    </a:lnTo>
                    <a:lnTo>
                      <a:pt x="2" y="2"/>
                    </a:lnTo>
                    <a:lnTo>
                      <a:pt x="0" y="0"/>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15" name="Freeform 7">
                <a:extLst>
                  <a:ext uri="{FF2B5EF4-FFF2-40B4-BE49-F238E27FC236}">
                    <a16:creationId xmlns:a16="http://schemas.microsoft.com/office/drawing/2014/main" id="{A3E91C58-B2B6-4405-BD37-F9A5B6C591CC}"/>
                  </a:ext>
                </a:extLst>
              </p:cNvPr>
              <p:cNvSpPr>
                <a:spLocks/>
              </p:cNvSpPr>
              <p:nvPr/>
            </p:nvSpPr>
            <p:spPr bwMode="auto">
              <a:xfrm>
                <a:off x="3061" y="2888"/>
                <a:ext cx="272" cy="329"/>
              </a:xfrm>
              <a:custGeom>
                <a:avLst/>
                <a:gdLst>
                  <a:gd name="T0" fmla="*/ 1 w 391"/>
                  <a:gd name="T1" fmla="*/ 1 h 548"/>
                  <a:gd name="T2" fmla="*/ 1 w 391"/>
                  <a:gd name="T3" fmla="*/ 1 h 548"/>
                  <a:gd name="T4" fmla="*/ 1 w 391"/>
                  <a:gd name="T5" fmla="*/ 1 h 548"/>
                  <a:gd name="T6" fmla="*/ 1 w 391"/>
                  <a:gd name="T7" fmla="*/ 1 h 548"/>
                  <a:gd name="T8" fmla="*/ 1 w 391"/>
                  <a:gd name="T9" fmla="*/ 1 h 548"/>
                  <a:gd name="T10" fmla="*/ 1 w 391"/>
                  <a:gd name="T11" fmla="*/ 1 h 548"/>
                  <a:gd name="T12" fmla="*/ 1 w 391"/>
                  <a:gd name="T13" fmla="*/ 1 h 548"/>
                  <a:gd name="T14" fmla="*/ 1 w 391"/>
                  <a:gd name="T15" fmla="*/ 1 h 548"/>
                  <a:gd name="T16" fmla="*/ 1 w 391"/>
                  <a:gd name="T17" fmla="*/ 1 h 548"/>
                  <a:gd name="T18" fmla="*/ 1 w 391"/>
                  <a:gd name="T19" fmla="*/ 1 h 548"/>
                  <a:gd name="T20" fmla="*/ 1 w 391"/>
                  <a:gd name="T21" fmla="*/ 1 h 548"/>
                  <a:gd name="T22" fmla="*/ 1 w 391"/>
                  <a:gd name="T23" fmla="*/ 1 h 548"/>
                  <a:gd name="T24" fmla="*/ 1 w 391"/>
                  <a:gd name="T25" fmla="*/ 1 h 548"/>
                  <a:gd name="T26" fmla="*/ 1 w 391"/>
                  <a:gd name="T27" fmla="*/ 1 h 548"/>
                  <a:gd name="T28" fmla="*/ 1 w 391"/>
                  <a:gd name="T29" fmla="*/ 1 h 548"/>
                  <a:gd name="T30" fmla="*/ 1 w 391"/>
                  <a:gd name="T31" fmla="*/ 0 h 548"/>
                  <a:gd name="T32" fmla="*/ 1 w 391"/>
                  <a:gd name="T33" fmla="*/ 1 h 548"/>
                  <a:gd name="T34" fmla="*/ 1 w 391"/>
                  <a:gd name="T35" fmla="*/ 1 h 548"/>
                  <a:gd name="T36" fmla="*/ 1 w 391"/>
                  <a:gd name="T37" fmla="*/ 1 h 548"/>
                  <a:gd name="T38" fmla="*/ 1 w 391"/>
                  <a:gd name="T39" fmla="*/ 1 h 548"/>
                  <a:gd name="T40" fmla="*/ 1 w 391"/>
                  <a:gd name="T41" fmla="*/ 1 h 548"/>
                  <a:gd name="T42" fmla="*/ 1 w 391"/>
                  <a:gd name="T43" fmla="*/ 1 h 548"/>
                  <a:gd name="T44" fmla="*/ 1 w 391"/>
                  <a:gd name="T45" fmla="*/ 1 h 548"/>
                  <a:gd name="T46" fmla="*/ 1 w 391"/>
                  <a:gd name="T47" fmla="*/ 1 h 548"/>
                  <a:gd name="T48" fmla="*/ 1 w 391"/>
                  <a:gd name="T49" fmla="*/ 1 h 548"/>
                  <a:gd name="T50" fmla="*/ 1 w 391"/>
                  <a:gd name="T51" fmla="*/ 1 h 548"/>
                  <a:gd name="T52" fmla="*/ 1 w 391"/>
                  <a:gd name="T53" fmla="*/ 1 h 548"/>
                  <a:gd name="T54" fmla="*/ 1 w 391"/>
                  <a:gd name="T55" fmla="*/ 1 h 548"/>
                  <a:gd name="T56" fmla="*/ 1 w 391"/>
                  <a:gd name="T57" fmla="*/ 1 h 548"/>
                  <a:gd name="T58" fmla="*/ 1 w 391"/>
                  <a:gd name="T59" fmla="*/ 1 h 548"/>
                  <a:gd name="T60" fmla="*/ 1 w 391"/>
                  <a:gd name="T61" fmla="*/ 1 h 548"/>
                  <a:gd name="T62" fmla="*/ 1 w 391"/>
                  <a:gd name="T63" fmla="*/ 1 h 548"/>
                  <a:gd name="T64" fmla="*/ 1 w 391"/>
                  <a:gd name="T65" fmla="*/ 1 h 548"/>
                  <a:gd name="T66" fmla="*/ 1 w 391"/>
                  <a:gd name="T67" fmla="*/ 1 h 548"/>
                  <a:gd name="T68" fmla="*/ 1 w 391"/>
                  <a:gd name="T69" fmla="*/ 1 h 548"/>
                  <a:gd name="T70" fmla="*/ 1 w 391"/>
                  <a:gd name="T71" fmla="*/ 1 h 548"/>
                  <a:gd name="T72" fmla="*/ 1 w 391"/>
                  <a:gd name="T73" fmla="*/ 1 h 548"/>
                  <a:gd name="T74" fmla="*/ 1 w 391"/>
                  <a:gd name="T75" fmla="*/ 1 h 548"/>
                  <a:gd name="T76" fmla="*/ 1 w 391"/>
                  <a:gd name="T77" fmla="*/ 1 h 548"/>
                  <a:gd name="T78" fmla="*/ 1 w 391"/>
                  <a:gd name="T79" fmla="*/ 1 h 548"/>
                  <a:gd name="T80" fmla="*/ 1 w 391"/>
                  <a:gd name="T81" fmla="*/ 1 h 548"/>
                  <a:gd name="T82" fmla="*/ 1 w 391"/>
                  <a:gd name="T83" fmla="*/ 1 h 548"/>
                  <a:gd name="T84" fmla="*/ 1 w 391"/>
                  <a:gd name="T85" fmla="*/ 1 h 548"/>
                  <a:gd name="T86" fmla="*/ 1 w 391"/>
                  <a:gd name="T87" fmla="*/ 1 h 548"/>
                  <a:gd name="T88" fmla="*/ 1 w 391"/>
                  <a:gd name="T89" fmla="*/ 1 h 548"/>
                  <a:gd name="T90" fmla="*/ 1 w 391"/>
                  <a:gd name="T91" fmla="*/ 1 h 548"/>
                  <a:gd name="T92" fmla="*/ 1 w 391"/>
                  <a:gd name="T93" fmla="*/ 1 h 548"/>
                  <a:gd name="T94" fmla="*/ 1 w 391"/>
                  <a:gd name="T95" fmla="*/ 1 h 548"/>
                  <a:gd name="T96" fmla="*/ 1 w 391"/>
                  <a:gd name="T97" fmla="*/ 1 h 548"/>
                  <a:gd name="T98" fmla="*/ 1 w 391"/>
                  <a:gd name="T99" fmla="*/ 1 h 54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91"/>
                  <a:gd name="T151" fmla="*/ 0 h 548"/>
                  <a:gd name="T152" fmla="*/ 391 w 391"/>
                  <a:gd name="T153" fmla="*/ 548 h 54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91" h="548">
                    <a:moveTo>
                      <a:pt x="376" y="351"/>
                    </a:moveTo>
                    <a:lnTo>
                      <a:pt x="362" y="346"/>
                    </a:lnTo>
                    <a:lnTo>
                      <a:pt x="356" y="350"/>
                    </a:lnTo>
                    <a:lnTo>
                      <a:pt x="350" y="358"/>
                    </a:lnTo>
                    <a:lnTo>
                      <a:pt x="339" y="360"/>
                    </a:lnTo>
                    <a:lnTo>
                      <a:pt x="331" y="357"/>
                    </a:lnTo>
                    <a:lnTo>
                      <a:pt x="323" y="351"/>
                    </a:lnTo>
                    <a:lnTo>
                      <a:pt x="315" y="344"/>
                    </a:lnTo>
                    <a:lnTo>
                      <a:pt x="307" y="334"/>
                    </a:lnTo>
                    <a:lnTo>
                      <a:pt x="299" y="322"/>
                    </a:lnTo>
                    <a:lnTo>
                      <a:pt x="294" y="308"/>
                    </a:lnTo>
                    <a:lnTo>
                      <a:pt x="286" y="290"/>
                    </a:lnTo>
                    <a:lnTo>
                      <a:pt x="280" y="270"/>
                    </a:lnTo>
                    <a:lnTo>
                      <a:pt x="268" y="237"/>
                    </a:lnTo>
                    <a:lnTo>
                      <a:pt x="254" y="219"/>
                    </a:lnTo>
                    <a:lnTo>
                      <a:pt x="239" y="209"/>
                    </a:lnTo>
                    <a:lnTo>
                      <a:pt x="227" y="200"/>
                    </a:lnTo>
                    <a:lnTo>
                      <a:pt x="221" y="193"/>
                    </a:lnTo>
                    <a:lnTo>
                      <a:pt x="213" y="183"/>
                    </a:lnTo>
                    <a:lnTo>
                      <a:pt x="204" y="170"/>
                    </a:lnTo>
                    <a:lnTo>
                      <a:pt x="196" y="158"/>
                    </a:lnTo>
                    <a:lnTo>
                      <a:pt x="186" y="144"/>
                    </a:lnTo>
                    <a:lnTo>
                      <a:pt x="176" y="129"/>
                    </a:lnTo>
                    <a:lnTo>
                      <a:pt x="168" y="113"/>
                    </a:lnTo>
                    <a:lnTo>
                      <a:pt x="162" y="99"/>
                    </a:lnTo>
                    <a:lnTo>
                      <a:pt x="157" y="78"/>
                    </a:lnTo>
                    <a:lnTo>
                      <a:pt x="153" y="54"/>
                    </a:lnTo>
                    <a:lnTo>
                      <a:pt x="153" y="28"/>
                    </a:lnTo>
                    <a:lnTo>
                      <a:pt x="153" y="3"/>
                    </a:lnTo>
                    <a:lnTo>
                      <a:pt x="141" y="2"/>
                    </a:lnTo>
                    <a:lnTo>
                      <a:pt x="131" y="0"/>
                    </a:lnTo>
                    <a:lnTo>
                      <a:pt x="121" y="0"/>
                    </a:lnTo>
                    <a:lnTo>
                      <a:pt x="110" y="0"/>
                    </a:lnTo>
                    <a:lnTo>
                      <a:pt x="100" y="2"/>
                    </a:lnTo>
                    <a:lnTo>
                      <a:pt x="90" y="2"/>
                    </a:lnTo>
                    <a:lnTo>
                      <a:pt x="80" y="3"/>
                    </a:lnTo>
                    <a:lnTo>
                      <a:pt x="70" y="3"/>
                    </a:lnTo>
                    <a:lnTo>
                      <a:pt x="57" y="3"/>
                    </a:lnTo>
                    <a:lnTo>
                      <a:pt x="43" y="3"/>
                    </a:lnTo>
                    <a:lnTo>
                      <a:pt x="31" y="3"/>
                    </a:lnTo>
                    <a:lnTo>
                      <a:pt x="22" y="3"/>
                    </a:lnTo>
                    <a:lnTo>
                      <a:pt x="12" y="3"/>
                    </a:lnTo>
                    <a:lnTo>
                      <a:pt x="6" y="3"/>
                    </a:lnTo>
                    <a:lnTo>
                      <a:pt x="2" y="3"/>
                    </a:lnTo>
                    <a:lnTo>
                      <a:pt x="0" y="3"/>
                    </a:lnTo>
                    <a:lnTo>
                      <a:pt x="2" y="15"/>
                    </a:lnTo>
                    <a:lnTo>
                      <a:pt x="10" y="42"/>
                    </a:lnTo>
                    <a:lnTo>
                      <a:pt x="16" y="73"/>
                    </a:lnTo>
                    <a:lnTo>
                      <a:pt x="22" y="99"/>
                    </a:lnTo>
                    <a:lnTo>
                      <a:pt x="27" y="115"/>
                    </a:lnTo>
                    <a:lnTo>
                      <a:pt x="37" y="130"/>
                    </a:lnTo>
                    <a:lnTo>
                      <a:pt x="43" y="146"/>
                    </a:lnTo>
                    <a:lnTo>
                      <a:pt x="43" y="160"/>
                    </a:lnTo>
                    <a:lnTo>
                      <a:pt x="39" y="183"/>
                    </a:lnTo>
                    <a:lnTo>
                      <a:pt x="37" y="217"/>
                    </a:lnTo>
                    <a:lnTo>
                      <a:pt x="41" y="256"/>
                    </a:lnTo>
                    <a:lnTo>
                      <a:pt x="49" y="289"/>
                    </a:lnTo>
                    <a:lnTo>
                      <a:pt x="55" y="303"/>
                    </a:lnTo>
                    <a:lnTo>
                      <a:pt x="63" y="318"/>
                    </a:lnTo>
                    <a:lnTo>
                      <a:pt x="72" y="332"/>
                    </a:lnTo>
                    <a:lnTo>
                      <a:pt x="80" y="346"/>
                    </a:lnTo>
                    <a:lnTo>
                      <a:pt x="90" y="360"/>
                    </a:lnTo>
                    <a:lnTo>
                      <a:pt x="98" y="372"/>
                    </a:lnTo>
                    <a:lnTo>
                      <a:pt x="106" y="381"/>
                    </a:lnTo>
                    <a:lnTo>
                      <a:pt x="113" y="388"/>
                    </a:lnTo>
                    <a:lnTo>
                      <a:pt x="125" y="397"/>
                    </a:lnTo>
                    <a:lnTo>
                      <a:pt x="141" y="407"/>
                    </a:lnTo>
                    <a:lnTo>
                      <a:pt x="155" y="426"/>
                    </a:lnTo>
                    <a:lnTo>
                      <a:pt x="166" y="459"/>
                    </a:lnTo>
                    <a:lnTo>
                      <a:pt x="172" y="479"/>
                    </a:lnTo>
                    <a:lnTo>
                      <a:pt x="180" y="496"/>
                    </a:lnTo>
                    <a:lnTo>
                      <a:pt x="186" y="510"/>
                    </a:lnTo>
                    <a:lnTo>
                      <a:pt x="194" y="522"/>
                    </a:lnTo>
                    <a:lnTo>
                      <a:pt x="202" y="532"/>
                    </a:lnTo>
                    <a:lnTo>
                      <a:pt x="209" y="539"/>
                    </a:lnTo>
                    <a:lnTo>
                      <a:pt x="217" y="545"/>
                    </a:lnTo>
                    <a:lnTo>
                      <a:pt x="225" y="548"/>
                    </a:lnTo>
                    <a:lnTo>
                      <a:pt x="237" y="545"/>
                    </a:lnTo>
                    <a:lnTo>
                      <a:pt x="241" y="538"/>
                    </a:lnTo>
                    <a:lnTo>
                      <a:pt x="249" y="532"/>
                    </a:lnTo>
                    <a:lnTo>
                      <a:pt x="262" y="538"/>
                    </a:lnTo>
                    <a:lnTo>
                      <a:pt x="278" y="538"/>
                    </a:lnTo>
                    <a:lnTo>
                      <a:pt x="286" y="515"/>
                    </a:lnTo>
                    <a:lnTo>
                      <a:pt x="294" y="484"/>
                    </a:lnTo>
                    <a:lnTo>
                      <a:pt x="305" y="454"/>
                    </a:lnTo>
                    <a:lnTo>
                      <a:pt x="319" y="435"/>
                    </a:lnTo>
                    <a:lnTo>
                      <a:pt x="329" y="423"/>
                    </a:lnTo>
                    <a:lnTo>
                      <a:pt x="340" y="419"/>
                    </a:lnTo>
                    <a:lnTo>
                      <a:pt x="358" y="421"/>
                    </a:lnTo>
                    <a:lnTo>
                      <a:pt x="374" y="419"/>
                    </a:lnTo>
                    <a:lnTo>
                      <a:pt x="384" y="405"/>
                    </a:lnTo>
                    <a:lnTo>
                      <a:pt x="387" y="386"/>
                    </a:lnTo>
                    <a:lnTo>
                      <a:pt x="389" y="360"/>
                    </a:lnTo>
                    <a:lnTo>
                      <a:pt x="389" y="358"/>
                    </a:lnTo>
                    <a:lnTo>
                      <a:pt x="389" y="355"/>
                    </a:lnTo>
                    <a:lnTo>
                      <a:pt x="389" y="353"/>
                    </a:lnTo>
                    <a:lnTo>
                      <a:pt x="391" y="351"/>
                    </a:lnTo>
                    <a:lnTo>
                      <a:pt x="387" y="353"/>
                    </a:lnTo>
                    <a:lnTo>
                      <a:pt x="386" y="353"/>
                    </a:lnTo>
                    <a:lnTo>
                      <a:pt x="382" y="353"/>
                    </a:lnTo>
                    <a:lnTo>
                      <a:pt x="376" y="351"/>
                    </a:lnTo>
                    <a:close/>
                  </a:path>
                </a:pathLst>
              </a:custGeom>
              <a:gradFill rotWithShape="1">
                <a:gsLst>
                  <a:gs pos="0">
                    <a:srgbClr val="CC9900"/>
                  </a:gs>
                  <a:gs pos="100000">
                    <a:srgbClr val="5E4700"/>
                  </a:gs>
                </a:gsLst>
                <a:lin ang="5400000" scaled="1"/>
              </a:gra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16" name="Freeform 8">
                <a:extLst>
                  <a:ext uri="{FF2B5EF4-FFF2-40B4-BE49-F238E27FC236}">
                    <a16:creationId xmlns:a16="http://schemas.microsoft.com/office/drawing/2014/main" id="{CAADE052-40B5-4A00-84ED-CAC216652F3E}"/>
                  </a:ext>
                </a:extLst>
              </p:cNvPr>
              <p:cNvSpPr>
                <a:spLocks/>
              </p:cNvSpPr>
              <p:nvPr/>
            </p:nvSpPr>
            <p:spPr bwMode="auto">
              <a:xfrm>
                <a:off x="3310" y="3032"/>
                <a:ext cx="151" cy="132"/>
              </a:xfrm>
              <a:custGeom>
                <a:avLst/>
                <a:gdLst>
                  <a:gd name="T0" fmla="*/ 1 w 219"/>
                  <a:gd name="T1" fmla="*/ 1 h 221"/>
                  <a:gd name="T2" fmla="*/ 1 w 219"/>
                  <a:gd name="T3" fmla="*/ 1 h 221"/>
                  <a:gd name="T4" fmla="*/ 1 w 219"/>
                  <a:gd name="T5" fmla="*/ 1 h 221"/>
                  <a:gd name="T6" fmla="*/ 1 w 219"/>
                  <a:gd name="T7" fmla="*/ 0 h 221"/>
                  <a:gd name="T8" fmla="*/ 1 w 219"/>
                  <a:gd name="T9" fmla="*/ 1 h 221"/>
                  <a:gd name="T10" fmla="*/ 1 w 219"/>
                  <a:gd name="T11" fmla="*/ 1 h 221"/>
                  <a:gd name="T12" fmla="*/ 1 w 219"/>
                  <a:gd name="T13" fmla="*/ 1 h 221"/>
                  <a:gd name="T14" fmla="*/ 1 w 219"/>
                  <a:gd name="T15" fmla="*/ 1 h 221"/>
                  <a:gd name="T16" fmla="*/ 1 w 219"/>
                  <a:gd name="T17" fmla="*/ 1 h 221"/>
                  <a:gd name="T18" fmla="*/ 1 w 219"/>
                  <a:gd name="T19" fmla="*/ 1 h 221"/>
                  <a:gd name="T20" fmla="*/ 1 w 219"/>
                  <a:gd name="T21" fmla="*/ 1 h 221"/>
                  <a:gd name="T22" fmla="*/ 0 w 219"/>
                  <a:gd name="T23" fmla="*/ 1 h 221"/>
                  <a:gd name="T24" fmla="*/ 1 w 219"/>
                  <a:gd name="T25" fmla="*/ 1 h 221"/>
                  <a:gd name="T26" fmla="*/ 1 w 219"/>
                  <a:gd name="T27" fmla="*/ 1 h 221"/>
                  <a:gd name="T28" fmla="*/ 1 w 219"/>
                  <a:gd name="T29" fmla="*/ 1 h 221"/>
                  <a:gd name="T30" fmla="*/ 1 w 219"/>
                  <a:gd name="T31" fmla="*/ 1 h 221"/>
                  <a:gd name="T32" fmla="*/ 1 w 219"/>
                  <a:gd name="T33" fmla="*/ 1 h 221"/>
                  <a:gd name="T34" fmla="*/ 1 w 219"/>
                  <a:gd name="T35" fmla="*/ 1 h 221"/>
                  <a:gd name="T36" fmla="*/ 1 w 219"/>
                  <a:gd name="T37" fmla="*/ 1 h 221"/>
                  <a:gd name="T38" fmla="*/ 1 w 219"/>
                  <a:gd name="T39" fmla="*/ 1 h 221"/>
                  <a:gd name="T40" fmla="*/ 1 w 219"/>
                  <a:gd name="T41" fmla="*/ 1 h 221"/>
                  <a:gd name="T42" fmla="*/ 1 w 219"/>
                  <a:gd name="T43" fmla="*/ 1 h 221"/>
                  <a:gd name="T44" fmla="*/ 1 w 219"/>
                  <a:gd name="T45" fmla="*/ 1 h 221"/>
                  <a:gd name="T46" fmla="*/ 1 w 219"/>
                  <a:gd name="T47" fmla="*/ 1 h 221"/>
                  <a:gd name="T48" fmla="*/ 1 w 219"/>
                  <a:gd name="T49" fmla="*/ 1 h 221"/>
                  <a:gd name="T50" fmla="*/ 1 w 219"/>
                  <a:gd name="T51" fmla="*/ 1 h 221"/>
                  <a:gd name="T52" fmla="*/ 1 w 219"/>
                  <a:gd name="T53" fmla="*/ 1 h 221"/>
                  <a:gd name="T54" fmla="*/ 1 w 219"/>
                  <a:gd name="T55" fmla="*/ 1 h 221"/>
                  <a:gd name="T56" fmla="*/ 1 w 219"/>
                  <a:gd name="T57" fmla="*/ 1 h 221"/>
                  <a:gd name="T58" fmla="*/ 1 w 219"/>
                  <a:gd name="T59" fmla="*/ 1 h 221"/>
                  <a:gd name="T60" fmla="*/ 1 w 219"/>
                  <a:gd name="T61" fmla="*/ 1 h 221"/>
                  <a:gd name="T62" fmla="*/ 1 w 219"/>
                  <a:gd name="T63" fmla="*/ 1 h 221"/>
                  <a:gd name="T64" fmla="*/ 1 w 219"/>
                  <a:gd name="T65" fmla="*/ 1 h 221"/>
                  <a:gd name="T66" fmla="*/ 1 w 219"/>
                  <a:gd name="T67" fmla="*/ 1 h 221"/>
                  <a:gd name="T68" fmla="*/ 1 w 219"/>
                  <a:gd name="T69" fmla="*/ 1 h 221"/>
                  <a:gd name="T70" fmla="*/ 1 w 219"/>
                  <a:gd name="T71" fmla="*/ 1 h 221"/>
                  <a:gd name="T72" fmla="*/ 1 w 219"/>
                  <a:gd name="T73" fmla="*/ 1 h 221"/>
                  <a:gd name="T74" fmla="*/ 1 w 219"/>
                  <a:gd name="T75" fmla="*/ 1 h 221"/>
                  <a:gd name="T76" fmla="*/ 1 w 219"/>
                  <a:gd name="T77" fmla="*/ 1 h 221"/>
                  <a:gd name="T78" fmla="*/ 1 w 219"/>
                  <a:gd name="T79" fmla="*/ 1 h 221"/>
                  <a:gd name="T80" fmla="*/ 1 w 219"/>
                  <a:gd name="T81" fmla="*/ 1 h 221"/>
                  <a:gd name="T82" fmla="*/ 1 w 219"/>
                  <a:gd name="T83" fmla="*/ 1 h 221"/>
                  <a:gd name="T84" fmla="*/ 1 w 219"/>
                  <a:gd name="T85" fmla="*/ 1 h 221"/>
                  <a:gd name="T86" fmla="*/ 1 w 219"/>
                  <a:gd name="T87" fmla="*/ 1 h 221"/>
                  <a:gd name="T88" fmla="*/ 1 w 219"/>
                  <a:gd name="T89" fmla="*/ 1 h 221"/>
                  <a:gd name="T90" fmla="*/ 1 w 219"/>
                  <a:gd name="T91" fmla="*/ 1 h 221"/>
                  <a:gd name="T92" fmla="*/ 1 w 219"/>
                  <a:gd name="T93" fmla="*/ 1 h 221"/>
                  <a:gd name="T94" fmla="*/ 1 w 219"/>
                  <a:gd name="T95" fmla="*/ 1 h 221"/>
                  <a:gd name="T96" fmla="*/ 1 w 219"/>
                  <a:gd name="T97" fmla="*/ 1 h 221"/>
                  <a:gd name="T98" fmla="*/ 1 w 219"/>
                  <a:gd name="T99" fmla="*/ 1 h 221"/>
                  <a:gd name="T100" fmla="*/ 1 w 219"/>
                  <a:gd name="T101" fmla="*/ 1 h 221"/>
                  <a:gd name="T102" fmla="*/ 1 w 219"/>
                  <a:gd name="T103" fmla="*/ 1 h 221"/>
                  <a:gd name="T104" fmla="*/ 1 w 219"/>
                  <a:gd name="T105" fmla="*/ 1 h 221"/>
                  <a:gd name="T106" fmla="*/ 1 w 219"/>
                  <a:gd name="T107" fmla="*/ 1 h 221"/>
                  <a:gd name="T108" fmla="*/ 1 w 219"/>
                  <a:gd name="T109" fmla="*/ 1 h 221"/>
                  <a:gd name="T110" fmla="*/ 1 w 219"/>
                  <a:gd name="T111" fmla="*/ 1 h 221"/>
                  <a:gd name="T112" fmla="*/ 1 w 219"/>
                  <a:gd name="T113" fmla="*/ 1 h 22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19"/>
                  <a:gd name="T172" fmla="*/ 0 h 221"/>
                  <a:gd name="T173" fmla="*/ 219 w 219"/>
                  <a:gd name="T174" fmla="*/ 221 h 22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19" h="221">
                    <a:moveTo>
                      <a:pt x="113" y="46"/>
                    </a:moveTo>
                    <a:lnTo>
                      <a:pt x="105" y="35"/>
                    </a:lnTo>
                    <a:lnTo>
                      <a:pt x="88" y="13"/>
                    </a:lnTo>
                    <a:lnTo>
                      <a:pt x="68" y="0"/>
                    </a:lnTo>
                    <a:lnTo>
                      <a:pt x="60" y="16"/>
                    </a:lnTo>
                    <a:lnTo>
                      <a:pt x="58" y="47"/>
                    </a:lnTo>
                    <a:lnTo>
                      <a:pt x="57" y="68"/>
                    </a:lnTo>
                    <a:lnTo>
                      <a:pt x="49" y="77"/>
                    </a:lnTo>
                    <a:lnTo>
                      <a:pt x="39" y="73"/>
                    </a:lnTo>
                    <a:lnTo>
                      <a:pt x="25" y="73"/>
                    </a:lnTo>
                    <a:lnTo>
                      <a:pt x="10" y="89"/>
                    </a:lnTo>
                    <a:lnTo>
                      <a:pt x="0" y="112"/>
                    </a:lnTo>
                    <a:lnTo>
                      <a:pt x="2" y="131"/>
                    </a:lnTo>
                    <a:lnTo>
                      <a:pt x="6" y="138"/>
                    </a:lnTo>
                    <a:lnTo>
                      <a:pt x="12" y="143"/>
                    </a:lnTo>
                    <a:lnTo>
                      <a:pt x="19" y="148"/>
                    </a:lnTo>
                    <a:lnTo>
                      <a:pt x="27" y="152"/>
                    </a:lnTo>
                    <a:lnTo>
                      <a:pt x="35" y="155"/>
                    </a:lnTo>
                    <a:lnTo>
                      <a:pt x="43" y="157"/>
                    </a:lnTo>
                    <a:lnTo>
                      <a:pt x="53" y="159"/>
                    </a:lnTo>
                    <a:lnTo>
                      <a:pt x="60" y="159"/>
                    </a:lnTo>
                    <a:lnTo>
                      <a:pt x="68" y="159"/>
                    </a:lnTo>
                    <a:lnTo>
                      <a:pt x="78" y="159"/>
                    </a:lnTo>
                    <a:lnTo>
                      <a:pt x="88" y="159"/>
                    </a:lnTo>
                    <a:lnTo>
                      <a:pt x="96" y="159"/>
                    </a:lnTo>
                    <a:lnTo>
                      <a:pt x="104" y="160"/>
                    </a:lnTo>
                    <a:lnTo>
                      <a:pt x="107" y="162"/>
                    </a:lnTo>
                    <a:lnTo>
                      <a:pt x="109" y="166"/>
                    </a:lnTo>
                    <a:lnTo>
                      <a:pt x="107" y="173"/>
                    </a:lnTo>
                    <a:lnTo>
                      <a:pt x="107" y="187"/>
                    </a:lnTo>
                    <a:lnTo>
                      <a:pt x="117" y="197"/>
                    </a:lnTo>
                    <a:lnTo>
                      <a:pt x="131" y="206"/>
                    </a:lnTo>
                    <a:lnTo>
                      <a:pt x="145" y="211"/>
                    </a:lnTo>
                    <a:lnTo>
                      <a:pt x="152" y="213"/>
                    </a:lnTo>
                    <a:lnTo>
                      <a:pt x="158" y="216"/>
                    </a:lnTo>
                    <a:lnTo>
                      <a:pt x="166" y="218"/>
                    </a:lnTo>
                    <a:lnTo>
                      <a:pt x="176" y="220"/>
                    </a:lnTo>
                    <a:lnTo>
                      <a:pt x="184" y="221"/>
                    </a:lnTo>
                    <a:lnTo>
                      <a:pt x="192" y="220"/>
                    </a:lnTo>
                    <a:lnTo>
                      <a:pt x="201" y="216"/>
                    </a:lnTo>
                    <a:lnTo>
                      <a:pt x="209" y="211"/>
                    </a:lnTo>
                    <a:lnTo>
                      <a:pt x="219" y="199"/>
                    </a:lnTo>
                    <a:lnTo>
                      <a:pt x="217" y="187"/>
                    </a:lnTo>
                    <a:lnTo>
                      <a:pt x="207" y="176"/>
                    </a:lnTo>
                    <a:lnTo>
                      <a:pt x="194" y="164"/>
                    </a:lnTo>
                    <a:lnTo>
                      <a:pt x="182" y="148"/>
                    </a:lnTo>
                    <a:lnTo>
                      <a:pt x="176" y="131"/>
                    </a:lnTo>
                    <a:lnTo>
                      <a:pt x="170" y="120"/>
                    </a:lnTo>
                    <a:lnTo>
                      <a:pt x="156" y="120"/>
                    </a:lnTo>
                    <a:lnTo>
                      <a:pt x="152" y="117"/>
                    </a:lnTo>
                    <a:lnTo>
                      <a:pt x="143" y="108"/>
                    </a:lnTo>
                    <a:lnTo>
                      <a:pt x="135" y="96"/>
                    </a:lnTo>
                    <a:lnTo>
                      <a:pt x="135" y="84"/>
                    </a:lnTo>
                    <a:lnTo>
                      <a:pt x="139" y="72"/>
                    </a:lnTo>
                    <a:lnTo>
                      <a:pt x="137" y="61"/>
                    </a:lnTo>
                    <a:lnTo>
                      <a:pt x="129" y="53"/>
                    </a:lnTo>
                    <a:lnTo>
                      <a:pt x="113" y="46"/>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17" name="Freeform 9">
                <a:extLst>
                  <a:ext uri="{FF2B5EF4-FFF2-40B4-BE49-F238E27FC236}">
                    <a16:creationId xmlns:a16="http://schemas.microsoft.com/office/drawing/2014/main" id="{1395C1B7-61DE-4108-AD4B-DBF90D0FFD9D}"/>
                  </a:ext>
                </a:extLst>
              </p:cNvPr>
              <p:cNvSpPr>
                <a:spLocks/>
              </p:cNvSpPr>
              <p:nvPr/>
            </p:nvSpPr>
            <p:spPr bwMode="auto">
              <a:xfrm>
                <a:off x="3238" y="3051"/>
                <a:ext cx="105" cy="278"/>
              </a:xfrm>
              <a:custGeom>
                <a:avLst/>
                <a:gdLst>
                  <a:gd name="T0" fmla="*/ 1 w 153"/>
                  <a:gd name="T1" fmla="*/ 1 h 463"/>
                  <a:gd name="T2" fmla="*/ 1 w 153"/>
                  <a:gd name="T3" fmla="*/ 1 h 463"/>
                  <a:gd name="T4" fmla="*/ 1 w 153"/>
                  <a:gd name="T5" fmla="*/ 0 h 463"/>
                  <a:gd name="T6" fmla="*/ 1 w 153"/>
                  <a:gd name="T7" fmla="*/ 1 h 463"/>
                  <a:gd name="T8" fmla="*/ 0 w 153"/>
                  <a:gd name="T9" fmla="*/ 1 h 463"/>
                  <a:gd name="T10" fmla="*/ 1 w 153"/>
                  <a:gd name="T11" fmla="*/ 1 h 463"/>
                  <a:gd name="T12" fmla="*/ 1 w 153"/>
                  <a:gd name="T13" fmla="*/ 1 h 463"/>
                  <a:gd name="T14" fmla="*/ 1 w 153"/>
                  <a:gd name="T15" fmla="*/ 1 h 463"/>
                  <a:gd name="T16" fmla="*/ 1 w 153"/>
                  <a:gd name="T17" fmla="*/ 1 h 463"/>
                  <a:gd name="T18" fmla="*/ 1 w 153"/>
                  <a:gd name="T19" fmla="*/ 1 h 463"/>
                  <a:gd name="T20" fmla="*/ 1 w 153"/>
                  <a:gd name="T21" fmla="*/ 1 h 463"/>
                  <a:gd name="T22" fmla="*/ 1 w 153"/>
                  <a:gd name="T23" fmla="*/ 1 h 463"/>
                  <a:gd name="T24" fmla="*/ 1 w 153"/>
                  <a:gd name="T25" fmla="*/ 1 h 463"/>
                  <a:gd name="T26" fmla="*/ 1 w 153"/>
                  <a:gd name="T27" fmla="*/ 1 h 463"/>
                  <a:gd name="T28" fmla="*/ 1 w 153"/>
                  <a:gd name="T29" fmla="*/ 1 h 463"/>
                  <a:gd name="T30" fmla="*/ 1 w 153"/>
                  <a:gd name="T31" fmla="*/ 1 h 463"/>
                  <a:gd name="T32" fmla="*/ 1 w 153"/>
                  <a:gd name="T33" fmla="*/ 1 h 463"/>
                  <a:gd name="T34" fmla="*/ 1 w 153"/>
                  <a:gd name="T35" fmla="*/ 1 h 463"/>
                  <a:gd name="T36" fmla="*/ 1 w 153"/>
                  <a:gd name="T37" fmla="*/ 1 h 463"/>
                  <a:gd name="T38" fmla="*/ 1 w 153"/>
                  <a:gd name="T39" fmla="*/ 1 h 463"/>
                  <a:gd name="T40" fmla="*/ 1 w 153"/>
                  <a:gd name="T41" fmla="*/ 1 h 463"/>
                  <a:gd name="T42" fmla="*/ 1 w 153"/>
                  <a:gd name="T43" fmla="*/ 1 h 463"/>
                  <a:gd name="T44" fmla="*/ 1 w 153"/>
                  <a:gd name="T45" fmla="*/ 1 h 463"/>
                  <a:gd name="T46" fmla="*/ 1 w 153"/>
                  <a:gd name="T47" fmla="*/ 1 h 463"/>
                  <a:gd name="T48" fmla="*/ 1 w 153"/>
                  <a:gd name="T49" fmla="*/ 1 h 463"/>
                  <a:gd name="T50" fmla="*/ 1 w 153"/>
                  <a:gd name="T51" fmla="*/ 1 h 463"/>
                  <a:gd name="T52" fmla="*/ 1 w 153"/>
                  <a:gd name="T53" fmla="*/ 1 h 463"/>
                  <a:gd name="T54" fmla="*/ 1 w 153"/>
                  <a:gd name="T55" fmla="*/ 1 h 463"/>
                  <a:gd name="T56" fmla="*/ 1 w 153"/>
                  <a:gd name="T57" fmla="*/ 1 h 463"/>
                  <a:gd name="T58" fmla="*/ 1 w 153"/>
                  <a:gd name="T59" fmla="*/ 1 h 463"/>
                  <a:gd name="T60" fmla="*/ 1 w 153"/>
                  <a:gd name="T61" fmla="*/ 1 h 463"/>
                  <a:gd name="T62" fmla="*/ 1 w 153"/>
                  <a:gd name="T63" fmla="*/ 1 h 463"/>
                  <a:gd name="T64" fmla="*/ 1 w 153"/>
                  <a:gd name="T65" fmla="*/ 1 h 463"/>
                  <a:gd name="T66" fmla="*/ 1 w 153"/>
                  <a:gd name="T67" fmla="*/ 1 h 463"/>
                  <a:gd name="T68" fmla="*/ 1 w 153"/>
                  <a:gd name="T69" fmla="*/ 1 h 463"/>
                  <a:gd name="T70" fmla="*/ 1 w 153"/>
                  <a:gd name="T71" fmla="*/ 1 h 463"/>
                  <a:gd name="T72" fmla="*/ 1 w 153"/>
                  <a:gd name="T73" fmla="*/ 1 h 463"/>
                  <a:gd name="T74" fmla="*/ 1 w 153"/>
                  <a:gd name="T75" fmla="*/ 1 h 463"/>
                  <a:gd name="T76" fmla="*/ 1 w 153"/>
                  <a:gd name="T77" fmla="*/ 1 h 463"/>
                  <a:gd name="T78" fmla="*/ 1 w 153"/>
                  <a:gd name="T79" fmla="*/ 1 h 463"/>
                  <a:gd name="T80" fmla="*/ 1 w 153"/>
                  <a:gd name="T81" fmla="*/ 1 h 463"/>
                  <a:gd name="T82" fmla="*/ 1 w 153"/>
                  <a:gd name="T83" fmla="*/ 1 h 463"/>
                  <a:gd name="T84" fmla="*/ 1 w 153"/>
                  <a:gd name="T85" fmla="*/ 1 h 463"/>
                  <a:gd name="T86" fmla="*/ 1 w 153"/>
                  <a:gd name="T87" fmla="*/ 1 h 46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53"/>
                  <a:gd name="T133" fmla="*/ 0 h 463"/>
                  <a:gd name="T134" fmla="*/ 153 w 153"/>
                  <a:gd name="T135" fmla="*/ 463 h 46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53" h="463">
                    <a:moveTo>
                      <a:pt x="57" y="63"/>
                    </a:moveTo>
                    <a:lnTo>
                      <a:pt x="55" y="61"/>
                    </a:lnTo>
                    <a:lnTo>
                      <a:pt x="53" y="56"/>
                    </a:lnTo>
                    <a:lnTo>
                      <a:pt x="51" y="47"/>
                    </a:lnTo>
                    <a:lnTo>
                      <a:pt x="55" y="37"/>
                    </a:lnTo>
                    <a:lnTo>
                      <a:pt x="61" y="25"/>
                    </a:lnTo>
                    <a:lnTo>
                      <a:pt x="61" y="14"/>
                    </a:lnTo>
                    <a:lnTo>
                      <a:pt x="57" y="6"/>
                    </a:lnTo>
                    <a:lnTo>
                      <a:pt x="47" y="0"/>
                    </a:lnTo>
                    <a:lnTo>
                      <a:pt x="33" y="4"/>
                    </a:lnTo>
                    <a:lnTo>
                      <a:pt x="22" y="13"/>
                    </a:lnTo>
                    <a:lnTo>
                      <a:pt x="14" y="23"/>
                    </a:lnTo>
                    <a:lnTo>
                      <a:pt x="8" y="28"/>
                    </a:lnTo>
                    <a:lnTo>
                      <a:pt x="2" y="33"/>
                    </a:lnTo>
                    <a:lnTo>
                      <a:pt x="0" y="40"/>
                    </a:lnTo>
                    <a:lnTo>
                      <a:pt x="0" y="47"/>
                    </a:lnTo>
                    <a:lnTo>
                      <a:pt x="6" y="53"/>
                    </a:lnTo>
                    <a:lnTo>
                      <a:pt x="14" y="60"/>
                    </a:lnTo>
                    <a:lnTo>
                      <a:pt x="18" y="70"/>
                    </a:lnTo>
                    <a:lnTo>
                      <a:pt x="26" y="79"/>
                    </a:lnTo>
                    <a:lnTo>
                      <a:pt x="35" y="87"/>
                    </a:lnTo>
                    <a:lnTo>
                      <a:pt x="45" y="96"/>
                    </a:lnTo>
                    <a:lnTo>
                      <a:pt x="51" y="105"/>
                    </a:lnTo>
                    <a:lnTo>
                      <a:pt x="53" y="117"/>
                    </a:lnTo>
                    <a:lnTo>
                      <a:pt x="53" y="127"/>
                    </a:lnTo>
                    <a:lnTo>
                      <a:pt x="55" y="136"/>
                    </a:lnTo>
                    <a:lnTo>
                      <a:pt x="59" y="141"/>
                    </a:lnTo>
                    <a:lnTo>
                      <a:pt x="63" y="145"/>
                    </a:lnTo>
                    <a:lnTo>
                      <a:pt x="67" y="152"/>
                    </a:lnTo>
                    <a:lnTo>
                      <a:pt x="69" y="161"/>
                    </a:lnTo>
                    <a:lnTo>
                      <a:pt x="67" y="173"/>
                    </a:lnTo>
                    <a:lnTo>
                      <a:pt x="65" y="183"/>
                    </a:lnTo>
                    <a:lnTo>
                      <a:pt x="65" y="192"/>
                    </a:lnTo>
                    <a:lnTo>
                      <a:pt x="63" y="197"/>
                    </a:lnTo>
                    <a:lnTo>
                      <a:pt x="57" y="201"/>
                    </a:lnTo>
                    <a:lnTo>
                      <a:pt x="51" y="199"/>
                    </a:lnTo>
                    <a:lnTo>
                      <a:pt x="43" y="195"/>
                    </a:lnTo>
                    <a:lnTo>
                      <a:pt x="37" y="190"/>
                    </a:lnTo>
                    <a:lnTo>
                      <a:pt x="31" y="183"/>
                    </a:lnTo>
                    <a:lnTo>
                      <a:pt x="22" y="180"/>
                    </a:lnTo>
                    <a:lnTo>
                      <a:pt x="14" y="178"/>
                    </a:lnTo>
                    <a:lnTo>
                      <a:pt x="8" y="181"/>
                    </a:lnTo>
                    <a:lnTo>
                      <a:pt x="4" y="188"/>
                    </a:lnTo>
                    <a:lnTo>
                      <a:pt x="6" y="199"/>
                    </a:lnTo>
                    <a:lnTo>
                      <a:pt x="14" y="213"/>
                    </a:lnTo>
                    <a:lnTo>
                      <a:pt x="24" y="225"/>
                    </a:lnTo>
                    <a:lnTo>
                      <a:pt x="26" y="239"/>
                    </a:lnTo>
                    <a:lnTo>
                      <a:pt x="27" y="253"/>
                    </a:lnTo>
                    <a:lnTo>
                      <a:pt x="31" y="269"/>
                    </a:lnTo>
                    <a:lnTo>
                      <a:pt x="37" y="279"/>
                    </a:lnTo>
                    <a:lnTo>
                      <a:pt x="45" y="282"/>
                    </a:lnTo>
                    <a:lnTo>
                      <a:pt x="51" y="286"/>
                    </a:lnTo>
                    <a:lnTo>
                      <a:pt x="53" y="295"/>
                    </a:lnTo>
                    <a:lnTo>
                      <a:pt x="53" y="310"/>
                    </a:lnTo>
                    <a:lnTo>
                      <a:pt x="55" y="324"/>
                    </a:lnTo>
                    <a:lnTo>
                      <a:pt x="57" y="338"/>
                    </a:lnTo>
                    <a:lnTo>
                      <a:pt x="57" y="349"/>
                    </a:lnTo>
                    <a:lnTo>
                      <a:pt x="55" y="354"/>
                    </a:lnTo>
                    <a:lnTo>
                      <a:pt x="49" y="356"/>
                    </a:lnTo>
                    <a:lnTo>
                      <a:pt x="43" y="354"/>
                    </a:lnTo>
                    <a:lnTo>
                      <a:pt x="37" y="352"/>
                    </a:lnTo>
                    <a:lnTo>
                      <a:pt x="33" y="354"/>
                    </a:lnTo>
                    <a:lnTo>
                      <a:pt x="29" y="363"/>
                    </a:lnTo>
                    <a:lnTo>
                      <a:pt x="27" y="375"/>
                    </a:lnTo>
                    <a:lnTo>
                      <a:pt x="27" y="389"/>
                    </a:lnTo>
                    <a:lnTo>
                      <a:pt x="33" y="401"/>
                    </a:lnTo>
                    <a:lnTo>
                      <a:pt x="41" y="408"/>
                    </a:lnTo>
                    <a:lnTo>
                      <a:pt x="49" y="413"/>
                    </a:lnTo>
                    <a:lnTo>
                      <a:pt x="51" y="423"/>
                    </a:lnTo>
                    <a:lnTo>
                      <a:pt x="51" y="437"/>
                    </a:lnTo>
                    <a:lnTo>
                      <a:pt x="51" y="451"/>
                    </a:lnTo>
                    <a:lnTo>
                      <a:pt x="51" y="460"/>
                    </a:lnTo>
                    <a:lnTo>
                      <a:pt x="51" y="463"/>
                    </a:lnTo>
                    <a:lnTo>
                      <a:pt x="55" y="463"/>
                    </a:lnTo>
                    <a:lnTo>
                      <a:pt x="63" y="463"/>
                    </a:lnTo>
                    <a:lnTo>
                      <a:pt x="72" y="463"/>
                    </a:lnTo>
                    <a:lnTo>
                      <a:pt x="80" y="463"/>
                    </a:lnTo>
                    <a:lnTo>
                      <a:pt x="82" y="462"/>
                    </a:lnTo>
                    <a:lnTo>
                      <a:pt x="82" y="458"/>
                    </a:lnTo>
                    <a:lnTo>
                      <a:pt x="78" y="453"/>
                    </a:lnTo>
                    <a:lnTo>
                      <a:pt x="72" y="443"/>
                    </a:lnTo>
                    <a:lnTo>
                      <a:pt x="69" y="427"/>
                    </a:lnTo>
                    <a:lnTo>
                      <a:pt x="65" y="408"/>
                    </a:lnTo>
                    <a:lnTo>
                      <a:pt x="63" y="392"/>
                    </a:lnTo>
                    <a:lnTo>
                      <a:pt x="65" y="383"/>
                    </a:lnTo>
                    <a:lnTo>
                      <a:pt x="69" y="382"/>
                    </a:lnTo>
                    <a:lnTo>
                      <a:pt x="76" y="382"/>
                    </a:lnTo>
                    <a:lnTo>
                      <a:pt x="84" y="387"/>
                    </a:lnTo>
                    <a:lnTo>
                      <a:pt x="90" y="396"/>
                    </a:lnTo>
                    <a:lnTo>
                      <a:pt x="94" y="406"/>
                    </a:lnTo>
                    <a:lnTo>
                      <a:pt x="98" y="413"/>
                    </a:lnTo>
                    <a:lnTo>
                      <a:pt x="106" y="418"/>
                    </a:lnTo>
                    <a:lnTo>
                      <a:pt x="121" y="422"/>
                    </a:lnTo>
                    <a:lnTo>
                      <a:pt x="137" y="423"/>
                    </a:lnTo>
                    <a:lnTo>
                      <a:pt x="149" y="423"/>
                    </a:lnTo>
                    <a:lnTo>
                      <a:pt x="153" y="420"/>
                    </a:lnTo>
                    <a:lnTo>
                      <a:pt x="145" y="410"/>
                    </a:lnTo>
                    <a:lnTo>
                      <a:pt x="131" y="392"/>
                    </a:lnTo>
                    <a:lnTo>
                      <a:pt x="121" y="371"/>
                    </a:lnTo>
                    <a:lnTo>
                      <a:pt x="112" y="352"/>
                    </a:lnTo>
                    <a:lnTo>
                      <a:pt x="108" y="335"/>
                    </a:lnTo>
                    <a:lnTo>
                      <a:pt x="108" y="322"/>
                    </a:lnTo>
                    <a:lnTo>
                      <a:pt x="108" y="314"/>
                    </a:lnTo>
                    <a:lnTo>
                      <a:pt x="108" y="303"/>
                    </a:lnTo>
                    <a:lnTo>
                      <a:pt x="108" y="293"/>
                    </a:lnTo>
                    <a:lnTo>
                      <a:pt x="108" y="279"/>
                    </a:lnTo>
                    <a:lnTo>
                      <a:pt x="110" y="267"/>
                    </a:lnTo>
                    <a:lnTo>
                      <a:pt x="110" y="253"/>
                    </a:lnTo>
                    <a:lnTo>
                      <a:pt x="106" y="239"/>
                    </a:lnTo>
                    <a:lnTo>
                      <a:pt x="100" y="225"/>
                    </a:lnTo>
                    <a:lnTo>
                      <a:pt x="98" y="213"/>
                    </a:lnTo>
                    <a:lnTo>
                      <a:pt x="98" y="208"/>
                    </a:lnTo>
                    <a:lnTo>
                      <a:pt x="104" y="204"/>
                    </a:lnTo>
                    <a:lnTo>
                      <a:pt x="108" y="199"/>
                    </a:lnTo>
                    <a:lnTo>
                      <a:pt x="108" y="188"/>
                    </a:lnTo>
                    <a:lnTo>
                      <a:pt x="106" y="178"/>
                    </a:lnTo>
                    <a:lnTo>
                      <a:pt x="108" y="169"/>
                    </a:lnTo>
                    <a:lnTo>
                      <a:pt x="112" y="166"/>
                    </a:lnTo>
                    <a:lnTo>
                      <a:pt x="116" y="164"/>
                    </a:lnTo>
                    <a:lnTo>
                      <a:pt x="119" y="161"/>
                    </a:lnTo>
                    <a:lnTo>
                      <a:pt x="119" y="154"/>
                    </a:lnTo>
                    <a:lnTo>
                      <a:pt x="114" y="147"/>
                    </a:lnTo>
                    <a:lnTo>
                      <a:pt x="102" y="143"/>
                    </a:lnTo>
                    <a:lnTo>
                      <a:pt x="90" y="138"/>
                    </a:lnTo>
                    <a:lnTo>
                      <a:pt x="82" y="131"/>
                    </a:lnTo>
                    <a:lnTo>
                      <a:pt x="76" y="119"/>
                    </a:lnTo>
                    <a:lnTo>
                      <a:pt x="71" y="105"/>
                    </a:lnTo>
                    <a:lnTo>
                      <a:pt x="67" y="91"/>
                    </a:lnTo>
                    <a:lnTo>
                      <a:pt x="65" y="80"/>
                    </a:lnTo>
                    <a:lnTo>
                      <a:pt x="63" y="74"/>
                    </a:lnTo>
                    <a:lnTo>
                      <a:pt x="61" y="68"/>
                    </a:lnTo>
                    <a:lnTo>
                      <a:pt x="59" y="65"/>
                    </a:lnTo>
                    <a:lnTo>
                      <a:pt x="57" y="63"/>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18" name="Freeform 10">
                <a:extLst>
                  <a:ext uri="{FF2B5EF4-FFF2-40B4-BE49-F238E27FC236}">
                    <a16:creationId xmlns:a16="http://schemas.microsoft.com/office/drawing/2014/main" id="{72D6942F-24B7-4E02-AF73-38DF6D5CAF14}"/>
                  </a:ext>
                </a:extLst>
              </p:cNvPr>
              <p:cNvSpPr>
                <a:spLocks/>
              </p:cNvSpPr>
              <p:nvPr/>
            </p:nvSpPr>
            <p:spPr bwMode="auto">
              <a:xfrm>
                <a:off x="3398" y="3195"/>
                <a:ext cx="80" cy="79"/>
              </a:xfrm>
              <a:custGeom>
                <a:avLst/>
                <a:gdLst>
                  <a:gd name="T0" fmla="*/ 1 w 117"/>
                  <a:gd name="T1" fmla="*/ 1 h 132"/>
                  <a:gd name="T2" fmla="*/ 1 w 117"/>
                  <a:gd name="T3" fmla="*/ 1 h 132"/>
                  <a:gd name="T4" fmla="*/ 1 w 117"/>
                  <a:gd name="T5" fmla="*/ 1 h 132"/>
                  <a:gd name="T6" fmla="*/ 1 w 117"/>
                  <a:gd name="T7" fmla="*/ 1 h 132"/>
                  <a:gd name="T8" fmla="*/ 1 w 117"/>
                  <a:gd name="T9" fmla="*/ 1 h 132"/>
                  <a:gd name="T10" fmla="*/ 1 w 117"/>
                  <a:gd name="T11" fmla="*/ 1 h 132"/>
                  <a:gd name="T12" fmla="*/ 1 w 117"/>
                  <a:gd name="T13" fmla="*/ 1 h 132"/>
                  <a:gd name="T14" fmla="*/ 1 w 117"/>
                  <a:gd name="T15" fmla="*/ 0 h 132"/>
                  <a:gd name="T16" fmla="*/ 1 w 117"/>
                  <a:gd name="T17" fmla="*/ 1 h 132"/>
                  <a:gd name="T18" fmla="*/ 1 w 117"/>
                  <a:gd name="T19" fmla="*/ 1 h 132"/>
                  <a:gd name="T20" fmla="*/ 1 w 117"/>
                  <a:gd name="T21" fmla="*/ 1 h 132"/>
                  <a:gd name="T22" fmla="*/ 1 w 117"/>
                  <a:gd name="T23" fmla="*/ 1 h 132"/>
                  <a:gd name="T24" fmla="*/ 1 w 117"/>
                  <a:gd name="T25" fmla="*/ 1 h 132"/>
                  <a:gd name="T26" fmla="*/ 1 w 117"/>
                  <a:gd name="T27" fmla="*/ 1 h 132"/>
                  <a:gd name="T28" fmla="*/ 1 w 117"/>
                  <a:gd name="T29" fmla="*/ 1 h 132"/>
                  <a:gd name="T30" fmla="*/ 1 w 117"/>
                  <a:gd name="T31" fmla="*/ 1 h 132"/>
                  <a:gd name="T32" fmla="*/ 1 w 117"/>
                  <a:gd name="T33" fmla="*/ 1 h 132"/>
                  <a:gd name="T34" fmla="*/ 1 w 117"/>
                  <a:gd name="T35" fmla="*/ 1 h 132"/>
                  <a:gd name="T36" fmla="*/ 1 w 117"/>
                  <a:gd name="T37" fmla="*/ 1 h 132"/>
                  <a:gd name="T38" fmla="*/ 1 w 117"/>
                  <a:gd name="T39" fmla="*/ 1 h 132"/>
                  <a:gd name="T40" fmla="*/ 1 w 117"/>
                  <a:gd name="T41" fmla="*/ 1 h 132"/>
                  <a:gd name="T42" fmla="*/ 1 w 117"/>
                  <a:gd name="T43" fmla="*/ 1 h 132"/>
                  <a:gd name="T44" fmla="*/ 1 w 117"/>
                  <a:gd name="T45" fmla="*/ 1 h 132"/>
                  <a:gd name="T46" fmla="*/ 1 w 117"/>
                  <a:gd name="T47" fmla="*/ 1 h 132"/>
                  <a:gd name="T48" fmla="*/ 0 w 117"/>
                  <a:gd name="T49" fmla="*/ 1 h 132"/>
                  <a:gd name="T50" fmla="*/ 1 w 117"/>
                  <a:gd name="T51" fmla="*/ 1 h 132"/>
                  <a:gd name="T52" fmla="*/ 1 w 117"/>
                  <a:gd name="T53" fmla="*/ 1 h 132"/>
                  <a:gd name="T54" fmla="*/ 1 w 117"/>
                  <a:gd name="T55" fmla="*/ 1 h 132"/>
                  <a:gd name="T56" fmla="*/ 1 w 117"/>
                  <a:gd name="T57" fmla="*/ 1 h 132"/>
                  <a:gd name="T58" fmla="*/ 1 w 117"/>
                  <a:gd name="T59" fmla="*/ 1 h 132"/>
                  <a:gd name="T60" fmla="*/ 1 w 117"/>
                  <a:gd name="T61" fmla="*/ 1 h 132"/>
                  <a:gd name="T62" fmla="*/ 1 w 117"/>
                  <a:gd name="T63" fmla="*/ 1 h 132"/>
                  <a:gd name="T64" fmla="*/ 1 w 117"/>
                  <a:gd name="T65" fmla="*/ 1 h 132"/>
                  <a:gd name="T66" fmla="*/ 1 w 117"/>
                  <a:gd name="T67" fmla="*/ 1 h 132"/>
                  <a:gd name="T68" fmla="*/ 1 w 117"/>
                  <a:gd name="T69" fmla="*/ 1 h 132"/>
                  <a:gd name="T70" fmla="*/ 1 w 117"/>
                  <a:gd name="T71" fmla="*/ 1 h 132"/>
                  <a:gd name="T72" fmla="*/ 1 w 117"/>
                  <a:gd name="T73" fmla="*/ 1 h 132"/>
                  <a:gd name="T74" fmla="*/ 1 w 117"/>
                  <a:gd name="T75" fmla="*/ 1 h 132"/>
                  <a:gd name="T76" fmla="*/ 1 w 117"/>
                  <a:gd name="T77" fmla="*/ 1 h 132"/>
                  <a:gd name="T78" fmla="*/ 1 w 117"/>
                  <a:gd name="T79" fmla="*/ 1 h 132"/>
                  <a:gd name="T80" fmla="*/ 1 w 117"/>
                  <a:gd name="T81" fmla="*/ 1 h 132"/>
                  <a:gd name="T82" fmla="*/ 1 w 117"/>
                  <a:gd name="T83" fmla="*/ 1 h 132"/>
                  <a:gd name="T84" fmla="*/ 1 w 117"/>
                  <a:gd name="T85" fmla="*/ 1 h 132"/>
                  <a:gd name="T86" fmla="*/ 1 w 117"/>
                  <a:gd name="T87" fmla="*/ 1 h 132"/>
                  <a:gd name="T88" fmla="*/ 1 w 117"/>
                  <a:gd name="T89" fmla="*/ 1 h 132"/>
                  <a:gd name="T90" fmla="*/ 1 w 117"/>
                  <a:gd name="T91" fmla="*/ 1 h 132"/>
                  <a:gd name="T92" fmla="*/ 1 w 117"/>
                  <a:gd name="T93" fmla="*/ 1 h 132"/>
                  <a:gd name="T94" fmla="*/ 1 w 117"/>
                  <a:gd name="T95" fmla="*/ 1 h 132"/>
                  <a:gd name="T96" fmla="*/ 1 w 117"/>
                  <a:gd name="T97" fmla="*/ 1 h 132"/>
                  <a:gd name="T98" fmla="*/ 1 w 117"/>
                  <a:gd name="T99" fmla="*/ 1 h 132"/>
                  <a:gd name="T100" fmla="*/ 1 w 117"/>
                  <a:gd name="T101" fmla="*/ 1 h 132"/>
                  <a:gd name="T102" fmla="*/ 1 w 117"/>
                  <a:gd name="T103" fmla="*/ 1 h 132"/>
                  <a:gd name="T104" fmla="*/ 1 w 117"/>
                  <a:gd name="T105" fmla="*/ 1 h 132"/>
                  <a:gd name="T106" fmla="*/ 1 w 117"/>
                  <a:gd name="T107" fmla="*/ 1 h 132"/>
                  <a:gd name="T108" fmla="*/ 1 w 117"/>
                  <a:gd name="T109" fmla="*/ 1 h 132"/>
                  <a:gd name="T110" fmla="*/ 1 w 117"/>
                  <a:gd name="T111" fmla="*/ 1 h 132"/>
                  <a:gd name="T112" fmla="*/ 1 w 117"/>
                  <a:gd name="T113" fmla="*/ 1 h 13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7"/>
                  <a:gd name="T172" fmla="*/ 0 h 132"/>
                  <a:gd name="T173" fmla="*/ 117 w 117"/>
                  <a:gd name="T174" fmla="*/ 132 h 13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7" h="132">
                    <a:moveTo>
                      <a:pt x="59" y="36"/>
                    </a:moveTo>
                    <a:lnTo>
                      <a:pt x="57" y="34"/>
                    </a:lnTo>
                    <a:lnTo>
                      <a:pt x="57" y="29"/>
                    </a:lnTo>
                    <a:lnTo>
                      <a:pt x="55" y="22"/>
                    </a:lnTo>
                    <a:lnTo>
                      <a:pt x="59" y="15"/>
                    </a:lnTo>
                    <a:lnTo>
                      <a:pt x="63" y="8"/>
                    </a:lnTo>
                    <a:lnTo>
                      <a:pt x="63" y="1"/>
                    </a:lnTo>
                    <a:lnTo>
                      <a:pt x="59" y="0"/>
                    </a:lnTo>
                    <a:lnTo>
                      <a:pt x="55" y="1"/>
                    </a:lnTo>
                    <a:lnTo>
                      <a:pt x="51" y="5"/>
                    </a:lnTo>
                    <a:lnTo>
                      <a:pt x="45" y="8"/>
                    </a:lnTo>
                    <a:lnTo>
                      <a:pt x="35" y="12"/>
                    </a:lnTo>
                    <a:lnTo>
                      <a:pt x="25" y="12"/>
                    </a:lnTo>
                    <a:lnTo>
                      <a:pt x="16" y="12"/>
                    </a:lnTo>
                    <a:lnTo>
                      <a:pt x="12" y="15"/>
                    </a:lnTo>
                    <a:lnTo>
                      <a:pt x="12" y="21"/>
                    </a:lnTo>
                    <a:lnTo>
                      <a:pt x="18" y="26"/>
                    </a:lnTo>
                    <a:lnTo>
                      <a:pt x="25" y="31"/>
                    </a:lnTo>
                    <a:lnTo>
                      <a:pt x="31" y="40"/>
                    </a:lnTo>
                    <a:lnTo>
                      <a:pt x="31" y="47"/>
                    </a:lnTo>
                    <a:lnTo>
                      <a:pt x="27" y="50"/>
                    </a:lnTo>
                    <a:lnTo>
                      <a:pt x="22" y="48"/>
                    </a:lnTo>
                    <a:lnTo>
                      <a:pt x="12" y="47"/>
                    </a:lnTo>
                    <a:lnTo>
                      <a:pt x="4" y="48"/>
                    </a:lnTo>
                    <a:lnTo>
                      <a:pt x="0" y="55"/>
                    </a:lnTo>
                    <a:lnTo>
                      <a:pt x="2" y="66"/>
                    </a:lnTo>
                    <a:lnTo>
                      <a:pt x="8" y="73"/>
                    </a:lnTo>
                    <a:lnTo>
                      <a:pt x="16" y="78"/>
                    </a:lnTo>
                    <a:lnTo>
                      <a:pt x="25" y="80"/>
                    </a:lnTo>
                    <a:lnTo>
                      <a:pt x="39" y="78"/>
                    </a:lnTo>
                    <a:lnTo>
                      <a:pt x="55" y="75"/>
                    </a:lnTo>
                    <a:lnTo>
                      <a:pt x="67" y="75"/>
                    </a:lnTo>
                    <a:lnTo>
                      <a:pt x="72" y="80"/>
                    </a:lnTo>
                    <a:lnTo>
                      <a:pt x="72" y="88"/>
                    </a:lnTo>
                    <a:lnTo>
                      <a:pt x="74" y="95"/>
                    </a:lnTo>
                    <a:lnTo>
                      <a:pt x="78" y="102"/>
                    </a:lnTo>
                    <a:lnTo>
                      <a:pt x="86" y="108"/>
                    </a:lnTo>
                    <a:lnTo>
                      <a:pt x="92" y="113"/>
                    </a:lnTo>
                    <a:lnTo>
                      <a:pt x="96" y="122"/>
                    </a:lnTo>
                    <a:lnTo>
                      <a:pt x="96" y="128"/>
                    </a:lnTo>
                    <a:lnTo>
                      <a:pt x="96" y="132"/>
                    </a:lnTo>
                    <a:lnTo>
                      <a:pt x="98" y="130"/>
                    </a:lnTo>
                    <a:lnTo>
                      <a:pt x="104" y="127"/>
                    </a:lnTo>
                    <a:lnTo>
                      <a:pt x="112" y="123"/>
                    </a:lnTo>
                    <a:lnTo>
                      <a:pt x="115" y="118"/>
                    </a:lnTo>
                    <a:lnTo>
                      <a:pt x="117" y="115"/>
                    </a:lnTo>
                    <a:lnTo>
                      <a:pt x="117" y="108"/>
                    </a:lnTo>
                    <a:lnTo>
                      <a:pt x="114" y="102"/>
                    </a:lnTo>
                    <a:lnTo>
                      <a:pt x="110" y="94"/>
                    </a:lnTo>
                    <a:lnTo>
                      <a:pt x="104" y="83"/>
                    </a:lnTo>
                    <a:lnTo>
                      <a:pt x="96" y="75"/>
                    </a:lnTo>
                    <a:lnTo>
                      <a:pt x="90" y="66"/>
                    </a:lnTo>
                    <a:lnTo>
                      <a:pt x="80" y="62"/>
                    </a:lnTo>
                    <a:lnTo>
                      <a:pt x="70" y="59"/>
                    </a:lnTo>
                    <a:lnTo>
                      <a:pt x="65" y="54"/>
                    </a:lnTo>
                    <a:lnTo>
                      <a:pt x="59" y="47"/>
                    </a:lnTo>
                    <a:lnTo>
                      <a:pt x="59" y="36"/>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19" name="Freeform 11">
                <a:extLst>
                  <a:ext uri="{FF2B5EF4-FFF2-40B4-BE49-F238E27FC236}">
                    <a16:creationId xmlns:a16="http://schemas.microsoft.com/office/drawing/2014/main" id="{B190600D-93DF-4D44-83B2-1D2D85089ABE}"/>
                  </a:ext>
                </a:extLst>
              </p:cNvPr>
              <p:cNvSpPr>
                <a:spLocks/>
              </p:cNvSpPr>
              <p:nvPr/>
            </p:nvSpPr>
            <p:spPr bwMode="auto">
              <a:xfrm>
                <a:off x="3445" y="3296"/>
                <a:ext cx="180" cy="158"/>
              </a:xfrm>
              <a:custGeom>
                <a:avLst/>
                <a:gdLst>
                  <a:gd name="T0" fmla="*/ 1 w 260"/>
                  <a:gd name="T1" fmla="*/ 1 h 264"/>
                  <a:gd name="T2" fmla="*/ 1 w 260"/>
                  <a:gd name="T3" fmla="*/ 1 h 264"/>
                  <a:gd name="T4" fmla="*/ 1 w 260"/>
                  <a:gd name="T5" fmla="*/ 1 h 264"/>
                  <a:gd name="T6" fmla="*/ 1 w 260"/>
                  <a:gd name="T7" fmla="*/ 1 h 264"/>
                  <a:gd name="T8" fmla="*/ 1 w 260"/>
                  <a:gd name="T9" fmla="*/ 1 h 264"/>
                  <a:gd name="T10" fmla="*/ 1 w 260"/>
                  <a:gd name="T11" fmla="*/ 1 h 264"/>
                  <a:gd name="T12" fmla="*/ 1 w 260"/>
                  <a:gd name="T13" fmla="*/ 1 h 264"/>
                  <a:gd name="T14" fmla="*/ 1 w 260"/>
                  <a:gd name="T15" fmla="*/ 1 h 264"/>
                  <a:gd name="T16" fmla="*/ 1 w 260"/>
                  <a:gd name="T17" fmla="*/ 1 h 264"/>
                  <a:gd name="T18" fmla="*/ 1 w 260"/>
                  <a:gd name="T19" fmla="*/ 1 h 264"/>
                  <a:gd name="T20" fmla="*/ 1 w 260"/>
                  <a:gd name="T21" fmla="*/ 1 h 264"/>
                  <a:gd name="T22" fmla="*/ 1 w 260"/>
                  <a:gd name="T23" fmla="*/ 1 h 264"/>
                  <a:gd name="T24" fmla="*/ 1 w 260"/>
                  <a:gd name="T25" fmla="*/ 1 h 264"/>
                  <a:gd name="T26" fmla="*/ 1 w 260"/>
                  <a:gd name="T27" fmla="*/ 1 h 264"/>
                  <a:gd name="T28" fmla="*/ 1 w 260"/>
                  <a:gd name="T29" fmla="*/ 1 h 264"/>
                  <a:gd name="T30" fmla="*/ 1 w 260"/>
                  <a:gd name="T31" fmla="*/ 1 h 264"/>
                  <a:gd name="T32" fmla="*/ 1 w 260"/>
                  <a:gd name="T33" fmla="*/ 1 h 264"/>
                  <a:gd name="T34" fmla="*/ 1 w 260"/>
                  <a:gd name="T35" fmla="*/ 1 h 264"/>
                  <a:gd name="T36" fmla="*/ 1 w 260"/>
                  <a:gd name="T37" fmla="*/ 1 h 264"/>
                  <a:gd name="T38" fmla="*/ 1 w 260"/>
                  <a:gd name="T39" fmla="*/ 1 h 264"/>
                  <a:gd name="T40" fmla="*/ 1 w 260"/>
                  <a:gd name="T41" fmla="*/ 1 h 264"/>
                  <a:gd name="T42" fmla="*/ 1 w 260"/>
                  <a:gd name="T43" fmla="*/ 1 h 264"/>
                  <a:gd name="T44" fmla="*/ 1 w 260"/>
                  <a:gd name="T45" fmla="*/ 1 h 264"/>
                  <a:gd name="T46" fmla="*/ 1 w 260"/>
                  <a:gd name="T47" fmla="*/ 1 h 264"/>
                  <a:gd name="T48" fmla="*/ 1 w 260"/>
                  <a:gd name="T49" fmla="*/ 1 h 264"/>
                  <a:gd name="T50" fmla="*/ 1 w 260"/>
                  <a:gd name="T51" fmla="*/ 1 h 264"/>
                  <a:gd name="T52" fmla="*/ 1 w 260"/>
                  <a:gd name="T53" fmla="*/ 1 h 264"/>
                  <a:gd name="T54" fmla="*/ 1 w 260"/>
                  <a:gd name="T55" fmla="*/ 1 h 264"/>
                  <a:gd name="T56" fmla="*/ 1 w 260"/>
                  <a:gd name="T57" fmla="*/ 1 h 264"/>
                  <a:gd name="T58" fmla="*/ 1 w 260"/>
                  <a:gd name="T59" fmla="*/ 1 h 264"/>
                  <a:gd name="T60" fmla="*/ 1 w 260"/>
                  <a:gd name="T61" fmla="*/ 1 h 264"/>
                  <a:gd name="T62" fmla="*/ 1 w 260"/>
                  <a:gd name="T63" fmla="*/ 1 h 264"/>
                  <a:gd name="T64" fmla="*/ 1 w 260"/>
                  <a:gd name="T65" fmla="*/ 1 h 264"/>
                  <a:gd name="T66" fmla="*/ 1 w 260"/>
                  <a:gd name="T67" fmla="*/ 1 h 264"/>
                  <a:gd name="T68" fmla="*/ 1 w 260"/>
                  <a:gd name="T69" fmla="*/ 1 h 264"/>
                  <a:gd name="T70" fmla="*/ 1 w 260"/>
                  <a:gd name="T71" fmla="*/ 1 h 264"/>
                  <a:gd name="T72" fmla="*/ 1 w 260"/>
                  <a:gd name="T73" fmla="*/ 1 h 264"/>
                  <a:gd name="T74" fmla="*/ 1 w 260"/>
                  <a:gd name="T75" fmla="*/ 1 h 264"/>
                  <a:gd name="T76" fmla="*/ 1 w 260"/>
                  <a:gd name="T77" fmla="*/ 1 h 264"/>
                  <a:gd name="T78" fmla="*/ 1 w 260"/>
                  <a:gd name="T79" fmla="*/ 1 h 264"/>
                  <a:gd name="T80" fmla="*/ 1 w 260"/>
                  <a:gd name="T81" fmla="*/ 1 h 264"/>
                  <a:gd name="T82" fmla="*/ 1 w 260"/>
                  <a:gd name="T83" fmla="*/ 1 h 264"/>
                  <a:gd name="T84" fmla="*/ 1 w 260"/>
                  <a:gd name="T85" fmla="*/ 1 h 264"/>
                  <a:gd name="T86" fmla="*/ 1 w 260"/>
                  <a:gd name="T87" fmla="*/ 1 h 264"/>
                  <a:gd name="T88" fmla="*/ 1 w 260"/>
                  <a:gd name="T89" fmla="*/ 1 h 264"/>
                  <a:gd name="T90" fmla="*/ 1 w 260"/>
                  <a:gd name="T91" fmla="*/ 1 h 264"/>
                  <a:gd name="T92" fmla="*/ 1 w 260"/>
                  <a:gd name="T93" fmla="*/ 1 h 264"/>
                  <a:gd name="T94" fmla="*/ 1 w 260"/>
                  <a:gd name="T95" fmla="*/ 1 h 264"/>
                  <a:gd name="T96" fmla="*/ 1 w 260"/>
                  <a:gd name="T97" fmla="*/ 1 h 264"/>
                  <a:gd name="T98" fmla="*/ 1 w 260"/>
                  <a:gd name="T99" fmla="*/ 1 h 264"/>
                  <a:gd name="T100" fmla="*/ 1 w 260"/>
                  <a:gd name="T101" fmla="*/ 1 h 264"/>
                  <a:gd name="T102" fmla="*/ 1 w 260"/>
                  <a:gd name="T103" fmla="*/ 0 h 26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60"/>
                  <a:gd name="T157" fmla="*/ 0 h 264"/>
                  <a:gd name="T158" fmla="*/ 260 w 260"/>
                  <a:gd name="T159" fmla="*/ 264 h 26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60" h="264">
                    <a:moveTo>
                      <a:pt x="13" y="0"/>
                    </a:moveTo>
                    <a:lnTo>
                      <a:pt x="19" y="5"/>
                    </a:lnTo>
                    <a:lnTo>
                      <a:pt x="29" y="17"/>
                    </a:lnTo>
                    <a:lnTo>
                      <a:pt x="43" y="27"/>
                    </a:lnTo>
                    <a:lnTo>
                      <a:pt x="50" y="33"/>
                    </a:lnTo>
                    <a:lnTo>
                      <a:pt x="56" y="29"/>
                    </a:lnTo>
                    <a:lnTo>
                      <a:pt x="60" y="24"/>
                    </a:lnTo>
                    <a:lnTo>
                      <a:pt x="68" y="20"/>
                    </a:lnTo>
                    <a:lnTo>
                      <a:pt x="76" y="22"/>
                    </a:lnTo>
                    <a:lnTo>
                      <a:pt x="82" y="24"/>
                    </a:lnTo>
                    <a:lnTo>
                      <a:pt x="84" y="26"/>
                    </a:lnTo>
                    <a:lnTo>
                      <a:pt x="84" y="29"/>
                    </a:lnTo>
                    <a:lnTo>
                      <a:pt x="90" y="36"/>
                    </a:lnTo>
                    <a:lnTo>
                      <a:pt x="97" y="43"/>
                    </a:lnTo>
                    <a:lnTo>
                      <a:pt x="101" y="47"/>
                    </a:lnTo>
                    <a:lnTo>
                      <a:pt x="105" y="52"/>
                    </a:lnTo>
                    <a:lnTo>
                      <a:pt x="107" y="59"/>
                    </a:lnTo>
                    <a:lnTo>
                      <a:pt x="111" y="66"/>
                    </a:lnTo>
                    <a:lnTo>
                      <a:pt x="117" y="73"/>
                    </a:lnTo>
                    <a:lnTo>
                      <a:pt x="125" y="80"/>
                    </a:lnTo>
                    <a:lnTo>
                      <a:pt x="133" y="85"/>
                    </a:lnTo>
                    <a:lnTo>
                      <a:pt x="142" y="92"/>
                    </a:lnTo>
                    <a:lnTo>
                      <a:pt x="152" y="102"/>
                    </a:lnTo>
                    <a:lnTo>
                      <a:pt x="160" y="113"/>
                    </a:lnTo>
                    <a:lnTo>
                      <a:pt x="162" y="116"/>
                    </a:lnTo>
                    <a:lnTo>
                      <a:pt x="158" y="114"/>
                    </a:lnTo>
                    <a:lnTo>
                      <a:pt x="150" y="109"/>
                    </a:lnTo>
                    <a:lnTo>
                      <a:pt x="140" y="104"/>
                    </a:lnTo>
                    <a:lnTo>
                      <a:pt x="131" y="100"/>
                    </a:lnTo>
                    <a:lnTo>
                      <a:pt x="121" y="97"/>
                    </a:lnTo>
                    <a:lnTo>
                      <a:pt x="113" y="92"/>
                    </a:lnTo>
                    <a:lnTo>
                      <a:pt x="105" y="88"/>
                    </a:lnTo>
                    <a:lnTo>
                      <a:pt x="103" y="87"/>
                    </a:lnTo>
                    <a:lnTo>
                      <a:pt x="103" y="90"/>
                    </a:lnTo>
                    <a:lnTo>
                      <a:pt x="107" y="97"/>
                    </a:lnTo>
                    <a:lnTo>
                      <a:pt x="113" y="106"/>
                    </a:lnTo>
                    <a:lnTo>
                      <a:pt x="121" y="114"/>
                    </a:lnTo>
                    <a:lnTo>
                      <a:pt x="131" y="121"/>
                    </a:lnTo>
                    <a:lnTo>
                      <a:pt x="142" y="127"/>
                    </a:lnTo>
                    <a:lnTo>
                      <a:pt x="152" y="130"/>
                    </a:lnTo>
                    <a:lnTo>
                      <a:pt x="162" y="130"/>
                    </a:lnTo>
                    <a:lnTo>
                      <a:pt x="172" y="132"/>
                    </a:lnTo>
                    <a:lnTo>
                      <a:pt x="180" y="139"/>
                    </a:lnTo>
                    <a:lnTo>
                      <a:pt x="185" y="147"/>
                    </a:lnTo>
                    <a:lnTo>
                      <a:pt x="193" y="154"/>
                    </a:lnTo>
                    <a:lnTo>
                      <a:pt x="205" y="167"/>
                    </a:lnTo>
                    <a:lnTo>
                      <a:pt x="217" y="184"/>
                    </a:lnTo>
                    <a:lnTo>
                      <a:pt x="228" y="200"/>
                    </a:lnTo>
                    <a:lnTo>
                      <a:pt x="236" y="205"/>
                    </a:lnTo>
                    <a:lnTo>
                      <a:pt x="244" y="203"/>
                    </a:lnTo>
                    <a:lnTo>
                      <a:pt x="252" y="205"/>
                    </a:lnTo>
                    <a:lnTo>
                      <a:pt x="258" y="212"/>
                    </a:lnTo>
                    <a:lnTo>
                      <a:pt x="260" y="221"/>
                    </a:lnTo>
                    <a:lnTo>
                      <a:pt x="258" y="233"/>
                    </a:lnTo>
                    <a:lnTo>
                      <a:pt x="254" y="245"/>
                    </a:lnTo>
                    <a:lnTo>
                      <a:pt x="250" y="254"/>
                    </a:lnTo>
                    <a:lnTo>
                      <a:pt x="242" y="252"/>
                    </a:lnTo>
                    <a:lnTo>
                      <a:pt x="234" y="243"/>
                    </a:lnTo>
                    <a:lnTo>
                      <a:pt x="228" y="236"/>
                    </a:lnTo>
                    <a:lnTo>
                      <a:pt x="225" y="233"/>
                    </a:lnTo>
                    <a:lnTo>
                      <a:pt x="223" y="236"/>
                    </a:lnTo>
                    <a:lnTo>
                      <a:pt x="223" y="247"/>
                    </a:lnTo>
                    <a:lnTo>
                      <a:pt x="223" y="259"/>
                    </a:lnTo>
                    <a:lnTo>
                      <a:pt x="221" y="264"/>
                    </a:lnTo>
                    <a:lnTo>
                      <a:pt x="215" y="261"/>
                    </a:lnTo>
                    <a:lnTo>
                      <a:pt x="205" y="252"/>
                    </a:lnTo>
                    <a:lnTo>
                      <a:pt x="195" y="243"/>
                    </a:lnTo>
                    <a:lnTo>
                      <a:pt x="189" y="236"/>
                    </a:lnTo>
                    <a:lnTo>
                      <a:pt x="187" y="228"/>
                    </a:lnTo>
                    <a:lnTo>
                      <a:pt x="189" y="217"/>
                    </a:lnTo>
                    <a:lnTo>
                      <a:pt x="189" y="207"/>
                    </a:lnTo>
                    <a:lnTo>
                      <a:pt x="183" y="198"/>
                    </a:lnTo>
                    <a:lnTo>
                      <a:pt x="172" y="193"/>
                    </a:lnTo>
                    <a:lnTo>
                      <a:pt x="158" y="189"/>
                    </a:lnTo>
                    <a:lnTo>
                      <a:pt x="152" y="186"/>
                    </a:lnTo>
                    <a:lnTo>
                      <a:pt x="148" y="181"/>
                    </a:lnTo>
                    <a:lnTo>
                      <a:pt x="146" y="175"/>
                    </a:lnTo>
                    <a:lnTo>
                      <a:pt x="144" y="168"/>
                    </a:lnTo>
                    <a:lnTo>
                      <a:pt x="140" y="161"/>
                    </a:lnTo>
                    <a:lnTo>
                      <a:pt x="137" y="156"/>
                    </a:lnTo>
                    <a:lnTo>
                      <a:pt x="127" y="153"/>
                    </a:lnTo>
                    <a:lnTo>
                      <a:pt x="119" y="147"/>
                    </a:lnTo>
                    <a:lnTo>
                      <a:pt x="115" y="142"/>
                    </a:lnTo>
                    <a:lnTo>
                      <a:pt x="111" y="137"/>
                    </a:lnTo>
                    <a:lnTo>
                      <a:pt x="101" y="132"/>
                    </a:lnTo>
                    <a:lnTo>
                      <a:pt x="90" y="128"/>
                    </a:lnTo>
                    <a:lnTo>
                      <a:pt x="80" y="125"/>
                    </a:lnTo>
                    <a:lnTo>
                      <a:pt x="74" y="120"/>
                    </a:lnTo>
                    <a:lnTo>
                      <a:pt x="72" y="111"/>
                    </a:lnTo>
                    <a:lnTo>
                      <a:pt x="70" y="99"/>
                    </a:lnTo>
                    <a:lnTo>
                      <a:pt x="64" y="87"/>
                    </a:lnTo>
                    <a:lnTo>
                      <a:pt x="56" y="76"/>
                    </a:lnTo>
                    <a:lnTo>
                      <a:pt x="50" y="66"/>
                    </a:lnTo>
                    <a:lnTo>
                      <a:pt x="48" y="59"/>
                    </a:lnTo>
                    <a:lnTo>
                      <a:pt x="48" y="53"/>
                    </a:lnTo>
                    <a:lnTo>
                      <a:pt x="46" y="50"/>
                    </a:lnTo>
                    <a:lnTo>
                      <a:pt x="41" y="43"/>
                    </a:lnTo>
                    <a:lnTo>
                      <a:pt x="35" y="38"/>
                    </a:lnTo>
                    <a:lnTo>
                      <a:pt x="25" y="31"/>
                    </a:lnTo>
                    <a:lnTo>
                      <a:pt x="17" y="24"/>
                    </a:lnTo>
                    <a:lnTo>
                      <a:pt x="7" y="15"/>
                    </a:lnTo>
                    <a:lnTo>
                      <a:pt x="1" y="8"/>
                    </a:lnTo>
                    <a:lnTo>
                      <a:pt x="0" y="3"/>
                    </a:lnTo>
                    <a:lnTo>
                      <a:pt x="3" y="0"/>
                    </a:lnTo>
                    <a:lnTo>
                      <a:pt x="13" y="0"/>
                    </a:lnTo>
                    <a:close/>
                  </a:path>
                </a:pathLst>
              </a:custGeom>
              <a:gradFill rotWithShape="1">
                <a:gsLst>
                  <a:gs pos="0">
                    <a:srgbClr val="5E4700"/>
                  </a:gs>
                  <a:gs pos="100000">
                    <a:srgbClr val="CC9900"/>
                  </a:gs>
                </a:gsLst>
                <a:lin ang="5400000" scaled="1"/>
              </a:gra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0" name="Freeform 12">
                <a:extLst>
                  <a:ext uri="{FF2B5EF4-FFF2-40B4-BE49-F238E27FC236}">
                    <a16:creationId xmlns:a16="http://schemas.microsoft.com/office/drawing/2014/main" id="{807FA55C-287F-473B-B9F9-614DDDDF44D0}"/>
                  </a:ext>
                </a:extLst>
              </p:cNvPr>
              <p:cNvSpPr>
                <a:spLocks/>
              </p:cNvSpPr>
              <p:nvPr/>
            </p:nvSpPr>
            <p:spPr bwMode="auto">
              <a:xfrm>
                <a:off x="3562" y="3523"/>
                <a:ext cx="61" cy="48"/>
              </a:xfrm>
              <a:custGeom>
                <a:avLst/>
                <a:gdLst>
                  <a:gd name="T0" fmla="*/ 1 w 88"/>
                  <a:gd name="T1" fmla="*/ 0 h 80"/>
                  <a:gd name="T2" fmla="*/ 1 w 88"/>
                  <a:gd name="T3" fmla="*/ 0 h 80"/>
                  <a:gd name="T4" fmla="*/ 1 w 88"/>
                  <a:gd name="T5" fmla="*/ 1 h 80"/>
                  <a:gd name="T6" fmla="*/ 1 w 88"/>
                  <a:gd name="T7" fmla="*/ 1 h 80"/>
                  <a:gd name="T8" fmla="*/ 1 w 88"/>
                  <a:gd name="T9" fmla="*/ 1 h 80"/>
                  <a:gd name="T10" fmla="*/ 1 w 88"/>
                  <a:gd name="T11" fmla="*/ 1 h 80"/>
                  <a:gd name="T12" fmla="*/ 1 w 88"/>
                  <a:gd name="T13" fmla="*/ 1 h 80"/>
                  <a:gd name="T14" fmla="*/ 1 w 88"/>
                  <a:gd name="T15" fmla="*/ 1 h 80"/>
                  <a:gd name="T16" fmla="*/ 1 w 88"/>
                  <a:gd name="T17" fmla="*/ 1 h 80"/>
                  <a:gd name="T18" fmla="*/ 1 w 88"/>
                  <a:gd name="T19" fmla="*/ 1 h 80"/>
                  <a:gd name="T20" fmla="*/ 1 w 88"/>
                  <a:gd name="T21" fmla="*/ 1 h 80"/>
                  <a:gd name="T22" fmla="*/ 1 w 88"/>
                  <a:gd name="T23" fmla="*/ 1 h 80"/>
                  <a:gd name="T24" fmla="*/ 1 w 88"/>
                  <a:gd name="T25" fmla="*/ 1 h 80"/>
                  <a:gd name="T26" fmla="*/ 1 w 88"/>
                  <a:gd name="T27" fmla="*/ 1 h 80"/>
                  <a:gd name="T28" fmla="*/ 1 w 88"/>
                  <a:gd name="T29" fmla="*/ 1 h 80"/>
                  <a:gd name="T30" fmla="*/ 1 w 88"/>
                  <a:gd name="T31" fmla="*/ 1 h 80"/>
                  <a:gd name="T32" fmla="*/ 1 w 88"/>
                  <a:gd name="T33" fmla="*/ 1 h 80"/>
                  <a:gd name="T34" fmla="*/ 1 w 88"/>
                  <a:gd name="T35" fmla="*/ 1 h 80"/>
                  <a:gd name="T36" fmla="*/ 1 w 88"/>
                  <a:gd name="T37" fmla="*/ 1 h 80"/>
                  <a:gd name="T38" fmla="*/ 1 w 88"/>
                  <a:gd name="T39" fmla="*/ 1 h 80"/>
                  <a:gd name="T40" fmla="*/ 1 w 88"/>
                  <a:gd name="T41" fmla="*/ 1 h 80"/>
                  <a:gd name="T42" fmla="*/ 0 w 88"/>
                  <a:gd name="T43" fmla="*/ 1 h 80"/>
                  <a:gd name="T44" fmla="*/ 0 w 88"/>
                  <a:gd name="T45" fmla="*/ 1 h 80"/>
                  <a:gd name="T46" fmla="*/ 0 w 88"/>
                  <a:gd name="T47" fmla="*/ 1 h 80"/>
                  <a:gd name="T48" fmla="*/ 1 w 88"/>
                  <a:gd name="T49" fmla="*/ 0 h 8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8"/>
                  <a:gd name="T76" fmla="*/ 0 h 80"/>
                  <a:gd name="T77" fmla="*/ 88 w 88"/>
                  <a:gd name="T78" fmla="*/ 80 h 8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8" h="80">
                    <a:moveTo>
                      <a:pt x="2" y="0"/>
                    </a:moveTo>
                    <a:lnTo>
                      <a:pt x="4" y="0"/>
                    </a:lnTo>
                    <a:lnTo>
                      <a:pt x="10" y="2"/>
                    </a:lnTo>
                    <a:lnTo>
                      <a:pt x="17" y="7"/>
                    </a:lnTo>
                    <a:lnTo>
                      <a:pt x="33" y="17"/>
                    </a:lnTo>
                    <a:lnTo>
                      <a:pt x="47" y="26"/>
                    </a:lnTo>
                    <a:lnTo>
                      <a:pt x="55" y="31"/>
                    </a:lnTo>
                    <a:lnTo>
                      <a:pt x="62" y="37"/>
                    </a:lnTo>
                    <a:lnTo>
                      <a:pt x="74" y="45"/>
                    </a:lnTo>
                    <a:lnTo>
                      <a:pt x="84" y="59"/>
                    </a:lnTo>
                    <a:lnTo>
                      <a:pt x="88" y="71"/>
                    </a:lnTo>
                    <a:lnTo>
                      <a:pt x="88" y="80"/>
                    </a:lnTo>
                    <a:lnTo>
                      <a:pt x="80" y="80"/>
                    </a:lnTo>
                    <a:lnTo>
                      <a:pt x="70" y="75"/>
                    </a:lnTo>
                    <a:lnTo>
                      <a:pt x="62" y="68"/>
                    </a:lnTo>
                    <a:lnTo>
                      <a:pt x="53" y="59"/>
                    </a:lnTo>
                    <a:lnTo>
                      <a:pt x="37" y="47"/>
                    </a:lnTo>
                    <a:lnTo>
                      <a:pt x="25" y="37"/>
                    </a:lnTo>
                    <a:lnTo>
                      <a:pt x="17" y="28"/>
                    </a:lnTo>
                    <a:lnTo>
                      <a:pt x="12" y="23"/>
                    </a:lnTo>
                    <a:lnTo>
                      <a:pt x="6" y="19"/>
                    </a:lnTo>
                    <a:lnTo>
                      <a:pt x="0" y="14"/>
                    </a:lnTo>
                    <a:lnTo>
                      <a:pt x="0" y="7"/>
                    </a:lnTo>
                    <a:lnTo>
                      <a:pt x="0" y="2"/>
                    </a:lnTo>
                    <a:lnTo>
                      <a:pt x="2" y="0"/>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1" name="Freeform 13">
                <a:extLst>
                  <a:ext uri="{FF2B5EF4-FFF2-40B4-BE49-F238E27FC236}">
                    <a16:creationId xmlns:a16="http://schemas.microsoft.com/office/drawing/2014/main" id="{A4BE2FB4-10B9-4573-80AC-8EA39630A9B2}"/>
                  </a:ext>
                </a:extLst>
              </p:cNvPr>
              <p:cNvSpPr>
                <a:spLocks/>
              </p:cNvSpPr>
              <p:nvPr/>
            </p:nvSpPr>
            <p:spPr bwMode="auto">
              <a:xfrm>
                <a:off x="3639" y="3580"/>
                <a:ext cx="84" cy="57"/>
              </a:xfrm>
              <a:custGeom>
                <a:avLst/>
                <a:gdLst>
                  <a:gd name="T0" fmla="*/ 0 w 122"/>
                  <a:gd name="T1" fmla="*/ 0 h 96"/>
                  <a:gd name="T2" fmla="*/ 1 w 122"/>
                  <a:gd name="T3" fmla="*/ 1 h 96"/>
                  <a:gd name="T4" fmla="*/ 1 w 122"/>
                  <a:gd name="T5" fmla="*/ 1 h 96"/>
                  <a:gd name="T6" fmla="*/ 1 w 122"/>
                  <a:gd name="T7" fmla="*/ 1 h 96"/>
                  <a:gd name="T8" fmla="*/ 1 w 122"/>
                  <a:gd name="T9" fmla="*/ 1 h 96"/>
                  <a:gd name="T10" fmla="*/ 1 w 122"/>
                  <a:gd name="T11" fmla="*/ 1 h 96"/>
                  <a:gd name="T12" fmla="*/ 1 w 122"/>
                  <a:gd name="T13" fmla="*/ 1 h 96"/>
                  <a:gd name="T14" fmla="*/ 1 w 122"/>
                  <a:gd name="T15" fmla="*/ 1 h 96"/>
                  <a:gd name="T16" fmla="*/ 1 w 122"/>
                  <a:gd name="T17" fmla="*/ 1 h 96"/>
                  <a:gd name="T18" fmla="*/ 1 w 122"/>
                  <a:gd name="T19" fmla="*/ 1 h 96"/>
                  <a:gd name="T20" fmla="*/ 1 w 122"/>
                  <a:gd name="T21" fmla="*/ 1 h 96"/>
                  <a:gd name="T22" fmla="*/ 1 w 122"/>
                  <a:gd name="T23" fmla="*/ 1 h 96"/>
                  <a:gd name="T24" fmla="*/ 1 w 122"/>
                  <a:gd name="T25" fmla="*/ 1 h 96"/>
                  <a:gd name="T26" fmla="*/ 1 w 122"/>
                  <a:gd name="T27" fmla="*/ 1 h 96"/>
                  <a:gd name="T28" fmla="*/ 1 w 122"/>
                  <a:gd name="T29" fmla="*/ 1 h 96"/>
                  <a:gd name="T30" fmla="*/ 1 w 122"/>
                  <a:gd name="T31" fmla="*/ 1 h 96"/>
                  <a:gd name="T32" fmla="*/ 1 w 122"/>
                  <a:gd name="T33" fmla="*/ 1 h 96"/>
                  <a:gd name="T34" fmla="*/ 1 w 122"/>
                  <a:gd name="T35" fmla="*/ 1 h 96"/>
                  <a:gd name="T36" fmla="*/ 1 w 122"/>
                  <a:gd name="T37" fmla="*/ 1 h 96"/>
                  <a:gd name="T38" fmla="*/ 1 w 122"/>
                  <a:gd name="T39" fmla="*/ 1 h 96"/>
                  <a:gd name="T40" fmla="*/ 1 w 122"/>
                  <a:gd name="T41" fmla="*/ 1 h 96"/>
                  <a:gd name="T42" fmla="*/ 1 w 122"/>
                  <a:gd name="T43" fmla="*/ 1 h 96"/>
                  <a:gd name="T44" fmla="*/ 1 w 122"/>
                  <a:gd name="T45" fmla="*/ 1 h 96"/>
                  <a:gd name="T46" fmla="*/ 1 w 122"/>
                  <a:gd name="T47" fmla="*/ 1 h 96"/>
                  <a:gd name="T48" fmla="*/ 1 w 122"/>
                  <a:gd name="T49" fmla="*/ 1 h 96"/>
                  <a:gd name="T50" fmla="*/ 1 w 122"/>
                  <a:gd name="T51" fmla="*/ 1 h 96"/>
                  <a:gd name="T52" fmla="*/ 1 w 122"/>
                  <a:gd name="T53" fmla="*/ 1 h 96"/>
                  <a:gd name="T54" fmla="*/ 1 w 122"/>
                  <a:gd name="T55" fmla="*/ 1 h 96"/>
                  <a:gd name="T56" fmla="*/ 1 w 122"/>
                  <a:gd name="T57" fmla="*/ 1 h 96"/>
                  <a:gd name="T58" fmla="*/ 1 w 122"/>
                  <a:gd name="T59" fmla="*/ 1 h 96"/>
                  <a:gd name="T60" fmla="*/ 1 w 122"/>
                  <a:gd name="T61" fmla="*/ 1 h 96"/>
                  <a:gd name="T62" fmla="*/ 1 w 122"/>
                  <a:gd name="T63" fmla="*/ 1 h 96"/>
                  <a:gd name="T64" fmla="*/ 1 w 122"/>
                  <a:gd name="T65" fmla="*/ 1 h 96"/>
                  <a:gd name="T66" fmla="*/ 1 w 122"/>
                  <a:gd name="T67" fmla="*/ 1 h 96"/>
                  <a:gd name="T68" fmla="*/ 1 w 122"/>
                  <a:gd name="T69" fmla="*/ 1 h 96"/>
                  <a:gd name="T70" fmla="*/ 1 w 122"/>
                  <a:gd name="T71" fmla="*/ 1 h 96"/>
                  <a:gd name="T72" fmla="*/ 0 w 122"/>
                  <a:gd name="T73" fmla="*/ 0 h 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2"/>
                  <a:gd name="T112" fmla="*/ 0 h 96"/>
                  <a:gd name="T113" fmla="*/ 122 w 122"/>
                  <a:gd name="T114" fmla="*/ 96 h 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2" h="96">
                    <a:moveTo>
                      <a:pt x="0" y="0"/>
                    </a:moveTo>
                    <a:lnTo>
                      <a:pt x="2" y="3"/>
                    </a:lnTo>
                    <a:lnTo>
                      <a:pt x="4" y="10"/>
                    </a:lnTo>
                    <a:lnTo>
                      <a:pt x="8" y="19"/>
                    </a:lnTo>
                    <a:lnTo>
                      <a:pt x="12" y="28"/>
                    </a:lnTo>
                    <a:lnTo>
                      <a:pt x="16" y="33"/>
                    </a:lnTo>
                    <a:lnTo>
                      <a:pt x="20" y="35"/>
                    </a:lnTo>
                    <a:lnTo>
                      <a:pt x="24" y="36"/>
                    </a:lnTo>
                    <a:lnTo>
                      <a:pt x="30" y="43"/>
                    </a:lnTo>
                    <a:lnTo>
                      <a:pt x="36" y="50"/>
                    </a:lnTo>
                    <a:lnTo>
                      <a:pt x="43" y="55"/>
                    </a:lnTo>
                    <a:lnTo>
                      <a:pt x="49" y="61"/>
                    </a:lnTo>
                    <a:lnTo>
                      <a:pt x="59" y="68"/>
                    </a:lnTo>
                    <a:lnTo>
                      <a:pt x="69" y="75"/>
                    </a:lnTo>
                    <a:lnTo>
                      <a:pt x="79" y="80"/>
                    </a:lnTo>
                    <a:lnTo>
                      <a:pt x="86" y="85"/>
                    </a:lnTo>
                    <a:lnTo>
                      <a:pt x="94" y="89"/>
                    </a:lnTo>
                    <a:lnTo>
                      <a:pt x="102" y="92"/>
                    </a:lnTo>
                    <a:lnTo>
                      <a:pt x="114" y="96"/>
                    </a:lnTo>
                    <a:lnTo>
                      <a:pt x="122" y="96"/>
                    </a:lnTo>
                    <a:lnTo>
                      <a:pt x="120" y="90"/>
                    </a:lnTo>
                    <a:lnTo>
                      <a:pt x="112" y="80"/>
                    </a:lnTo>
                    <a:lnTo>
                      <a:pt x="104" y="71"/>
                    </a:lnTo>
                    <a:lnTo>
                      <a:pt x="96" y="66"/>
                    </a:lnTo>
                    <a:lnTo>
                      <a:pt x="94" y="64"/>
                    </a:lnTo>
                    <a:lnTo>
                      <a:pt x="92" y="59"/>
                    </a:lnTo>
                    <a:lnTo>
                      <a:pt x="86" y="49"/>
                    </a:lnTo>
                    <a:lnTo>
                      <a:pt x="77" y="40"/>
                    </a:lnTo>
                    <a:lnTo>
                      <a:pt x="67" y="38"/>
                    </a:lnTo>
                    <a:lnTo>
                      <a:pt x="59" y="38"/>
                    </a:lnTo>
                    <a:lnTo>
                      <a:pt x="55" y="33"/>
                    </a:lnTo>
                    <a:lnTo>
                      <a:pt x="53" y="28"/>
                    </a:lnTo>
                    <a:lnTo>
                      <a:pt x="49" y="22"/>
                    </a:lnTo>
                    <a:lnTo>
                      <a:pt x="39" y="15"/>
                    </a:lnTo>
                    <a:lnTo>
                      <a:pt x="26" y="7"/>
                    </a:lnTo>
                    <a:lnTo>
                      <a:pt x="12" y="2"/>
                    </a:lnTo>
                    <a:lnTo>
                      <a:pt x="0" y="0"/>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2" name="Freeform 14">
                <a:extLst>
                  <a:ext uri="{FF2B5EF4-FFF2-40B4-BE49-F238E27FC236}">
                    <a16:creationId xmlns:a16="http://schemas.microsoft.com/office/drawing/2014/main" id="{E6249699-6155-4213-BFE2-C32CC1186E63}"/>
                  </a:ext>
                </a:extLst>
              </p:cNvPr>
              <p:cNvSpPr>
                <a:spLocks/>
              </p:cNvSpPr>
              <p:nvPr/>
            </p:nvSpPr>
            <p:spPr bwMode="auto">
              <a:xfrm>
                <a:off x="3470" y="3509"/>
                <a:ext cx="129" cy="112"/>
              </a:xfrm>
              <a:custGeom>
                <a:avLst/>
                <a:gdLst>
                  <a:gd name="T0" fmla="*/ 1 w 186"/>
                  <a:gd name="T1" fmla="*/ 1 h 188"/>
                  <a:gd name="T2" fmla="*/ 1 w 186"/>
                  <a:gd name="T3" fmla="*/ 0 h 188"/>
                  <a:gd name="T4" fmla="*/ 1 w 186"/>
                  <a:gd name="T5" fmla="*/ 1 h 188"/>
                  <a:gd name="T6" fmla="*/ 1 w 186"/>
                  <a:gd name="T7" fmla="*/ 1 h 188"/>
                  <a:gd name="T8" fmla="*/ 0 w 186"/>
                  <a:gd name="T9" fmla="*/ 1 h 188"/>
                  <a:gd name="T10" fmla="*/ 1 w 186"/>
                  <a:gd name="T11" fmla="*/ 1 h 188"/>
                  <a:gd name="T12" fmla="*/ 1 w 186"/>
                  <a:gd name="T13" fmla="*/ 1 h 188"/>
                  <a:gd name="T14" fmla="*/ 1 w 186"/>
                  <a:gd name="T15" fmla="*/ 1 h 188"/>
                  <a:gd name="T16" fmla="*/ 1 w 186"/>
                  <a:gd name="T17" fmla="*/ 1 h 188"/>
                  <a:gd name="T18" fmla="*/ 1 w 186"/>
                  <a:gd name="T19" fmla="*/ 1 h 188"/>
                  <a:gd name="T20" fmla="*/ 1 w 186"/>
                  <a:gd name="T21" fmla="*/ 1 h 188"/>
                  <a:gd name="T22" fmla="*/ 1 w 186"/>
                  <a:gd name="T23" fmla="*/ 1 h 188"/>
                  <a:gd name="T24" fmla="*/ 1 w 186"/>
                  <a:gd name="T25" fmla="*/ 1 h 188"/>
                  <a:gd name="T26" fmla="*/ 1 w 186"/>
                  <a:gd name="T27" fmla="*/ 1 h 188"/>
                  <a:gd name="T28" fmla="*/ 1 w 186"/>
                  <a:gd name="T29" fmla="*/ 1 h 188"/>
                  <a:gd name="T30" fmla="*/ 1 w 186"/>
                  <a:gd name="T31" fmla="*/ 1 h 188"/>
                  <a:gd name="T32" fmla="*/ 1 w 186"/>
                  <a:gd name="T33" fmla="*/ 1 h 188"/>
                  <a:gd name="T34" fmla="*/ 1 w 186"/>
                  <a:gd name="T35" fmla="*/ 1 h 188"/>
                  <a:gd name="T36" fmla="*/ 1 w 186"/>
                  <a:gd name="T37" fmla="*/ 1 h 188"/>
                  <a:gd name="T38" fmla="*/ 1 w 186"/>
                  <a:gd name="T39" fmla="*/ 1 h 188"/>
                  <a:gd name="T40" fmla="*/ 1 w 186"/>
                  <a:gd name="T41" fmla="*/ 1 h 188"/>
                  <a:gd name="T42" fmla="*/ 1 w 186"/>
                  <a:gd name="T43" fmla="*/ 1 h 188"/>
                  <a:gd name="T44" fmla="*/ 1 w 186"/>
                  <a:gd name="T45" fmla="*/ 1 h 188"/>
                  <a:gd name="T46" fmla="*/ 1 w 186"/>
                  <a:gd name="T47" fmla="*/ 1 h 188"/>
                  <a:gd name="T48" fmla="*/ 1 w 186"/>
                  <a:gd name="T49" fmla="*/ 1 h 188"/>
                  <a:gd name="T50" fmla="*/ 1 w 186"/>
                  <a:gd name="T51" fmla="*/ 1 h 188"/>
                  <a:gd name="T52" fmla="*/ 1 w 186"/>
                  <a:gd name="T53" fmla="*/ 1 h 188"/>
                  <a:gd name="T54" fmla="*/ 1 w 186"/>
                  <a:gd name="T55" fmla="*/ 1 h 188"/>
                  <a:gd name="T56" fmla="*/ 1 w 186"/>
                  <a:gd name="T57" fmla="*/ 1 h 188"/>
                  <a:gd name="T58" fmla="*/ 1 w 186"/>
                  <a:gd name="T59" fmla="*/ 1 h 188"/>
                  <a:gd name="T60" fmla="*/ 1 w 186"/>
                  <a:gd name="T61" fmla="*/ 1 h 188"/>
                  <a:gd name="T62" fmla="*/ 1 w 186"/>
                  <a:gd name="T63" fmla="*/ 1 h 18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86"/>
                  <a:gd name="T97" fmla="*/ 0 h 188"/>
                  <a:gd name="T98" fmla="*/ 186 w 186"/>
                  <a:gd name="T99" fmla="*/ 188 h 18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86" h="188">
                    <a:moveTo>
                      <a:pt x="25" y="13"/>
                    </a:moveTo>
                    <a:lnTo>
                      <a:pt x="21" y="9"/>
                    </a:lnTo>
                    <a:lnTo>
                      <a:pt x="13" y="4"/>
                    </a:lnTo>
                    <a:lnTo>
                      <a:pt x="6" y="0"/>
                    </a:lnTo>
                    <a:lnTo>
                      <a:pt x="2" y="4"/>
                    </a:lnTo>
                    <a:lnTo>
                      <a:pt x="2" y="11"/>
                    </a:lnTo>
                    <a:lnTo>
                      <a:pt x="2" y="16"/>
                    </a:lnTo>
                    <a:lnTo>
                      <a:pt x="2" y="18"/>
                    </a:lnTo>
                    <a:lnTo>
                      <a:pt x="2" y="20"/>
                    </a:lnTo>
                    <a:lnTo>
                      <a:pt x="0" y="21"/>
                    </a:lnTo>
                    <a:lnTo>
                      <a:pt x="0" y="25"/>
                    </a:lnTo>
                    <a:lnTo>
                      <a:pt x="2" y="28"/>
                    </a:lnTo>
                    <a:lnTo>
                      <a:pt x="8" y="30"/>
                    </a:lnTo>
                    <a:lnTo>
                      <a:pt x="17" y="28"/>
                    </a:lnTo>
                    <a:lnTo>
                      <a:pt x="27" y="28"/>
                    </a:lnTo>
                    <a:lnTo>
                      <a:pt x="33" y="30"/>
                    </a:lnTo>
                    <a:lnTo>
                      <a:pt x="35" y="39"/>
                    </a:lnTo>
                    <a:lnTo>
                      <a:pt x="35" y="49"/>
                    </a:lnTo>
                    <a:lnTo>
                      <a:pt x="39" y="56"/>
                    </a:lnTo>
                    <a:lnTo>
                      <a:pt x="45" y="61"/>
                    </a:lnTo>
                    <a:lnTo>
                      <a:pt x="56" y="68"/>
                    </a:lnTo>
                    <a:lnTo>
                      <a:pt x="72" y="79"/>
                    </a:lnTo>
                    <a:lnTo>
                      <a:pt x="86" y="94"/>
                    </a:lnTo>
                    <a:lnTo>
                      <a:pt x="98" y="110"/>
                    </a:lnTo>
                    <a:lnTo>
                      <a:pt x="107" y="124"/>
                    </a:lnTo>
                    <a:lnTo>
                      <a:pt x="117" y="136"/>
                    </a:lnTo>
                    <a:lnTo>
                      <a:pt x="127" y="145"/>
                    </a:lnTo>
                    <a:lnTo>
                      <a:pt x="137" y="154"/>
                    </a:lnTo>
                    <a:lnTo>
                      <a:pt x="143" y="162"/>
                    </a:lnTo>
                    <a:lnTo>
                      <a:pt x="148" y="171"/>
                    </a:lnTo>
                    <a:lnTo>
                      <a:pt x="154" y="180"/>
                    </a:lnTo>
                    <a:lnTo>
                      <a:pt x="160" y="187"/>
                    </a:lnTo>
                    <a:lnTo>
                      <a:pt x="168" y="188"/>
                    </a:lnTo>
                    <a:lnTo>
                      <a:pt x="176" y="188"/>
                    </a:lnTo>
                    <a:lnTo>
                      <a:pt x="182" y="185"/>
                    </a:lnTo>
                    <a:lnTo>
                      <a:pt x="186" y="180"/>
                    </a:lnTo>
                    <a:lnTo>
                      <a:pt x="182" y="173"/>
                    </a:lnTo>
                    <a:lnTo>
                      <a:pt x="174" y="162"/>
                    </a:lnTo>
                    <a:lnTo>
                      <a:pt x="166" y="152"/>
                    </a:lnTo>
                    <a:lnTo>
                      <a:pt x="156" y="143"/>
                    </a:lnTo>
                    <a:lnTo>
                      <a:pt x="150" y="136"/>
                    </a:lnTo>
                    <a:lnTo>
                      <a:pt x="145" y="134"/>
                    </a:lnTo>
                    <a:lnTo>
                      <a:pt x="139" y="133"/>
                    </a:lnTo>
                    <a:lnTo>
                      <a:pt x="137" y="129"/>
                    </a:lnTo>
                    <a:lnTo>
                      <a:pt x="135" y="124"/>
                    </a:lnTo>
                    <a:lnTo>
                      <a:pt x="135" y="119"/>
                    </a:lnTo>
                    <a:lnTo>
                      <a:pt x="133" y="115"/>
                    </a:lnTo>
                    <a:lnTo>
                      <a:pt x="127" y="110"/>
                    </a:lnTo>
                    <a:lnTo>
                      <a:pt x="119" y="105"/>
                    </a:lnTo>
                    <a:lnTo>
                      <a:pt x="109" y="94"/>
                    </a:lnTo>
                    <a:lnTo>
                      <a:pt x="100" y="80"/>
                    </a:lnTo>
                    <a:lnTo>
                      <a:pt x="90" y="68"/>
                    </a:lnTo>
                    <a:lnTo>
                      <a:pt x="78" y="61"/>
                    </a:lnTo>
                    <a:lnTo>
                      <a:pt x="68" y="60"/>
                    </a:lnTo>
                    <a:lnTo>
                      <a:pt x="60" y="56"/>
                    </a:lnTo>
                    <a:lnTo>
                      <a:pt x="54" y="53"/>
                    </a:lnTo>
                    <a:lnTo>
                      <a:pt x="53" y="46"/>
                    </a:lnTo>
                    <a:lnTo>
                      <a:pt x="51" y="37"/>
                    </a:lnTo>
                    <a:lnTo>
                      <a:pt x="45" y="30"/>
                    </a:lnTo>
                    <a:lnTo>
                      <a:pt x="37" y="23"/>
                    </a:lnTo>
                    <a:lnTo>
                      <a:pt x="27" y="20"/>
                    </a:lnTo>
                    <a:lnTo>
                      <a:pt x="23" y="18"/>
                    </a:lnTo>
                    <a:lnTo>
                      <a:pt x="23" y="14"/>
                    </a:lnTo>
                    <a:lnTo>
                      <a:pt x="23" y="13"/>
                    </a:lnTo>
                    <a:lnTo>
                      <a:pt x="25" y="13"/>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3" name="Freeform 15">
                <a:extLst>
                  <a:ext uri="{FF2B5EF4-FFF2-40B4-BE49-F238E27FC236}">
                    <a16:creationId xmlns:a16="http://schemas.microsoft.com/office/drawing/2014/main" id="{F249D5B9-6B26-4DE6-AE9E-B2A2D7C0B26E}"/>
                  </a:ext>
                </a:extLst>
              </p:cNvPr>
              <p:cNvSpPr>
                <a:spLocks/>
              </p:cNvSpPr>
              <p:nvPr/>
            </p:nvSpPr>
            <p:spPr bwMode="auto">
              <a:xfrm>
                <a:off x="3302" y="3338"/>
                <a:ext cx="36" cy="38"/>
              </a:xfrm>
              <a:custGeom>
                <a:avLst/>
                <a:gdLst>
                  <a:gd name="T0" fmla="*/ 1 w 53"/>
                  <a:gd name="T1" fmla="*/ 0 h 65"/>
                  <a:gd name="T2" fmla="*/ 1 w 53"/>
                  <a:gd name="T3" fmla="*/ 1 h 65"/>
                  <a:gd name="T4" fmla="*/ 1 w 53"/>
                  <a:gd name="T5" fmla="*/ 1 h 65"/>
                  <a:gd name="T6" fmla="*/ 1 w 53"/>
                  <a:gd name="T7" fmla="*/ 1 h 65"/>
                  <a:gd name="T8" fmla="*/ 1 w 53"/>
                  <a:gd name="T9" fmla="*/ 1 h 65"/>
                  <a:gd name="T10" fmla="*/ 1 w 53"/>
                  <a:gd name="T11" fmla="*/ 1 h 65"/>
                  <a:gd name="T12" fmla="*/ 1 w 53"/>
                  <a:gd name="T13" fmla="*/ 1 h 65"/>
                  <a:gd name="T14" fmla="*/ 1 w 53"/>
                  <a:gd name="T15" fmla="*/ 1 h 65"/>
                  <a:gd name="T16" fmla="*/ 1 w 53"/>
                  <a:gd name="T17" fmla="*/ 1 h 65"/>
                  <a:gd name="T18" fmla="*/ 1 w 53"/>
                  <a:gd name="T19" fmla="*/ 1 h 65"/>
                  <a:gd name="T20" fmla="*/ 1 w 53"/>
                  <a:gd name="T21" fmla="*/ 1 h 65"/>
                  <a:gd name="T22" fmla="*/ 1 w 53"/>
                  <a:gd name="T23" fmla="*/ 1 h 65"/>
                  <a:gd name="T24" fmla="*/ 1 w 53"/>
                  <a:gd name="T25" fmla="*/ 1 h 65"/>
                  <a:gd name="T26" fmla="*/ 1 w 53"/>
                  <a:gd name="T27" fmla="*/ 1 h 65"/>
                  <a:gd name="T28" fmla="*/ 1 w 53"/>
                  <a:gd name="T29" fmla="*/ 1 h 65"/>
                  <a:gd name="T30" fmla="*/ 1 w 53"/>
                  <a:gd name="T31" fmla="*/ 1 h 65"/>
                  <a:gd name="T32" fmla="*/ 1 w 53"/>
                  <a:gd name="T33" fmla="*/ 1 h 65"/>
                  <a:gd name="T34" fmla="*/ 1 w 53"/>
                  <a:gd name="T35" fmla="*/ 1 h 65"/>
                  <a:gd name="T36" fmla="*/ 0 w 53"/>
                  <a:gd name="T37" fmla="*/ 1 h 65"/>
                  <a:gd name="T38" fmla="*/ 1 w 53"/>
                  <a:gd name="T39" fmla="*/ 1 h 65"/>
                  <a:gd name="T40" fmla="*/ 1 w 53"/>
                  <a:gd name="T41" fmla="*/ 0 h 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3"/>
                  <a:gd name="T64" fmla="*/ 0 h 65"/>
                  <a:gd name="T65" fmla="*/ 53 w 53"/>
                  <a:gd name="T66" fmla="*/ 65 h 6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3" h="65">
                    <a:moveTo>
                      <a:pt x="8" y="0"/>
                    </a:moveTo>
                    <a:lnTo>
                      <a:pt x="12" y="2"/>
                    </a:lnTo>
                    <a:lnTo>
                      <a:pt x="24" y="5"/>
                    </a:lnTo>
                    <a:lnTo>
                      <a:pt x="35" y="12"/>
                    </a:lnTo>
                    <a:lnTo>
                      <a:pt x="45" y="21"/>
                    </a:lnTo>
                    <a:lnTo>
                      <a:pt x="49" y="31"/>
                    </a:lnTo>
                    <a:lnTo>
                      <a:pt x="53" y="44"/>
                    </a:lnTo>
                    <a:lnTo>
                      <a:pt x="53" y="54"/>
                    </a:lnTo>
                    <a:lnTo>
                      <a:pt x="53" y="63"/>
                    </a:lnTo>
                    <a:lnTo>
                      <a:pt x="51" y="65"/>
                    </a:lnTo>
                    <a:lnTo>
                      <a:pt x="47" y="58"/>
                    </a:lnTo>
                    <a:lnTo>
                      <a:pt x="41" y="47"/>
                    </a:lnTo>
                    <a:lnTo>
                      <a:pt x="31" y="38"/>
                    </a:lnTo>
                    <a:lnTo>
                      <a:pt x="25" y="33"/>
                    </a:lnTo>
                    <a:lnTo>
                      <a:pt x="24" y="28"/>
                    </a:lnTo>
                    <a:lnTo>
                      <a:pt x="20" y="25"/>
                    </a:lnTo>
                    <a:lnTo>
                      <a:pt x="14" y="19"/>
                    </a:lnTo>
                    <a:lnTo>
                      <a:pt x="6" y="14"/>
                    </a:lnTo>
                    <a:lnTo>
                      <a:pt x="0" y="9"/>
                    </a:lnTo>
                    <a:lnTo>
                      <a:pt x="2" y="4"/>
                    </a:lnTo>
                    <a:lnTo>
                      <a:pt x="8" y="0"/>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4" name="Freeform 16">
                <a:extLst>
                  <a:ext uri="{FF2B5EF4-FFF2-40B4-BE49-F238E27FC236}">
                    <a16:creationId xmlns:a16="http://schemas.microsoft.com/office/drawing/2014/main" id="{6D85F463-D3F1-44C1-B540-3E0181F1F4D0}"/>
                  </a:ext>
                </a:extLst>
              </p:cNvPr>
              <p:cNvSpPr>
                <a:spLocks/>
              </p:cNvSpPr>
              <p:nvPr/>
            </p:nvSpPr>
            <p:spPr bwMode="auto">
              <a:xfrm>
                <a:off x="3435" y="3397"/>
                <a:ext cx="22" cy="33"/>
              </a:xfrm>
              <a:custGeom>
                <a:avLst/>
                <a:gdLst>
                  <a:gd name="T0" fmla="*/ 1 w 31"/>
                  <a:gd name="T1" fmla="*/ 1 h 56"/>
                  <a:gd name="T2" fmla="*/ 1 w 31"/>
                  <a:gd name="T3" fmla="*/ 1 h 56"/>
                  <a:gd name="T4" fmla="*/ 1 w 31"/>
                  <a:gd name="T5" fmla="*/ 1 h 56"/>
                  <a:gd name="T6" fmla="*/ 0 w 31"/>
                  <a:gd name="T7" fmla="*/ 1 h 56"/>
                  <a:gd name="T8" fmla="*/ 0 w 31"/>
                  <a:gd name="T9" fmla="*/ 1 h 56"/>
                  <a:gd name="T10" fmla="*/ 1 w 31"/>
                  <a:gd name="T11" fmla="*/ 1 h 56"/>
                  <a:gd name="T12" fmla="*/ 1 w 31"/>
                  <a:gd name="T13" fmla="*/ 1 h 56"/>
                  <a:gd name="T14" fmla="*/ 1 w 31"/>
                  <a:gd name="T15" fmla="*/ 1 h 56"/>
                  <a:gd name="T16" fmla="*/ 0 w 31"/>
                  <a:gd name="T17" fmla="*/ 1 h 56"/>
                  <a:gd name="T18" fmla="*/ 1 w 31"/>
                  <a:gd name="T19" fmla="*/ 1 h 56"/>
                  <a:gd name="T20" fmla="*/ 1 w 31"/>
                  <a:gd name="T21" fmla="*/ 1 h 56"/>
                  <a:gd name="T22" fmla="*/ 1 w 31"/>
                  <a:gd name="T23" fmla="*/ 1 h 56"/>
                  <a:gd name="T24" fmla="*/ 1 w 31"/>
                  <a:gd name="T25" fmla="*/ 1 h 56"/>
                  <a:gd name="T26" fmla="*/ 1 w 31"/>
                  <a:gd name="T27" fmla="*/ 1 h 56"/>
                  <a:gd name="T28" fmla="*/ 1 w 31"/>
                  <a:gd name="T29" fmla="*/ 1 h 56"/>
                  <a:gd name="T30" fmla="*/ 1 w 31"/>
                  <a:gd name="T31" fmla="*/ 1 h 56"/>
                  <a:gd name="T32" fmla="*/ 1 w 31"/>
                  <a:gd name="T33" fmla="*/ 1 h 56"/>
                  <a:gd name="T34" fmla="*/ 1 w 31"/>
                  <a:gd name="T35" fmla="*/ 1 h 56"/>
                  <a:gd name="T36" fmla="*/ 1 w 31"/>
                  <a:gd name="T37" fmla="*/ 1 h 56"/>
                  <a:gd name="T38" fmla="*/ 1 w 31"/>
                  <a:gd name="T39" fmla="*/ 0 h 56"/>
                  <a:gd name="T40" fmla="*/ 1 w 31"/>
                  <a:gd name="T41" fmla="*/ 1 h 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1"/>
                  <a:gd name="T64" fmla="*/ 0 h 56"/>
                  <a:gd name="T65" fmla="*/ 31 w 31"/>
                  <a:gd name="T66" fmla="*/ 56 h 5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1" h="56">
                    <a:moveTo>
                      <a:pt x="4" y="2"/>
                    </a:moveTo>
                    <a:lnTo>
                      <a:pt x="4" y="4"/>
                    </a:lnTo>
                    <a:lnTo>
                      <a:pt x="2" y="7"/>
                    </a:lnTo>
                    <a:lnTo>
                      <a:pt x="0" y="13"/>
                    </a:lnTo>
                    <a:lnTo>
                      <a:pt x="0" y="21"/>
                    </a:lnTo>
                    <a:lnTo>
                      <a:pt x="2" y="30"/>
                    </a:lnTo>
                    <a:lnTo>
                      <a:pt x="2" y="37"/>
                    </a:lnTo>
                    <a:lnTo>
                      <a:pt x="2" y="42"/>
                    </a:lnTo>
                    <a:lnTo>
                      <a:pt x="0" y="49"/>
                    </a:lnTo>
                    <a:lnTo>
                      <a:pt x="2" y="54"/>
                    </a:lnTo>
                    <a:lnTo>
                      <a:pt x="8" y="56"/>
                    </a:lnTo>
                    <a:lnTo>
                      <a:pt x="14" y="54"/>
                    </a:lnTo>
                    <a:lnTo>
                      <a:pt x="19" y="47"/>
                    </a:lnTo>
                    <a:lnTo>
                      <a:pt x="25" y="37"/>
                    </a:lnTo>
                    <a:lnTo>
                      <a:pt x="29" y="28"/>
                    </a:lnTo>
                    <a:lnTo>
                      <a:pt x="31" y="21"/>
                    </a:lnTo>
                    <a:lnTo>
                      <a:pt x="29" y="14"/>
                    </a:lnTo>
                    <a:lnTo>
                      <a:pt x="25" y="9"/>
                    </a:lnTo>
                    <a:lnTo>
                      <a:pt x="19" y="4"/>
                    </a:lnTo>
                    <a:lnTo>
                      <a:pt x="12" y="0"/>
                    </a:lnTo>
                    <a:lnTo>
                      <a:pt x="4" y="2"/>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5" name="Freeform 17">
                <a:extLst>
                  <a:ext uri="{FF2B5EF4-FFF2-40B4-BE49-F238E27FC236}">
                    <a16:creationId xmlns:a16="http://schemas.microsoft.com/office/drawing/2014/main" id="{AB4D9B51-C53D-48E0-86CD-D720D59A1183}"/>
                  </a:ext>
                </a:extLst>
              </p:cNvPr>
              <p:cNvSpPr>
                <a:spLocks/>
              </p:cNvSpPr>
              <p:nvPr/>
            </p:nvSpPr>
            <p:spPr bwMode="auto">
              <a:xfrm>
                <a:off x="4131" y="3862"/>
                <a:ext cx="206" cy="63"/>
              </a:xfrm>
              <a:custGeom>
                <a:avLst/>
                <a:gdLst>
                  <a:gd name="T0" fmla="*/ 1 w 295"/>
                  <a:gd name="T1" fmla="*/ 1 h 106"/>
                  <a:gd name="T2" fmla="*/ 1 w 295"/>
                  <a:gd name="T3" fmla="*/ 1 h 106"/>
                  <a:gd name="T4" fmla="*/ 1 w 295"/>
                  <a:gd name="T5" fmla="*/ 1 h 106"/>
                  <a:gd name="T6" fmla="*/ 1 w 295"/>
                  <a:gd name="T7" fmla="*/ 1 h 106"/>
                  <a:gd name="T8" fmla="*/ 1 w 295"/>
                  <a:gd name="T9" fmla="*/ 1 h 106"/>
                  <a:gd name="T10" fmla="*/ 1 w 295"/>
                  <a:gd name="T11" fmla="*/ 1 h 106"/>
                  <a:gd name="T12" fmla="*/ 1 w 295"/>
                  <a:gd name="T13" fmla="*/ 1 h 106"/>
                  <a:gd name="T14" fmla="*/ 1 w 295"/>
                  <a:gd name="T15" fmla="*/ 1 h 106"/>
                  <a:gd name="T16" fmla="*/ 1 w 295"/>
                  <a:gd name="T17" fmla="*/ 1 h 106"/>
                  <a:gd name="T18" fmla="*/ 1 w 295"/>
                  <a:gd name="T19" fmla="*/ 1 h 106"/>
                  <a:gd name="T20" fmla="*/ 1 w 295"/>
                  <a:gd name="T21" fmla="*/ 1 h 106"/>
                  <a:gd name="T22" fmla="*/ 1 w 295"/>
                  <a:gd name="T23" fmla="*/ 1 h 106"/>
                  <a:gd name="T24" fmla="*/ 1 w 295"/>
                  <a:gd name="T25" fmla="*/ 1 h 106"/>
                  <a:gd name="T26" fmla="*/ 1 w 295"/>
                  <a:gd name="T27" fmla="*/ 1 h 106"/>
                  <a:gd name="T28" fmla="*/ 1 w 295"/>
                  <a:gd name="T29" fmla="*/ 1 h 106"/>
                  <a:gd name="T30" fmla="*/ 1 w 295"/>
                  <a:gd name="T31" fmla="*/ 1 h 106"/>
                  <a:gd name="T32" fmla="*/ 1 w 295"/>
                  <a:gd name="T33" fmla="*/ 1 h 106"/>
                  <a:gd name="T34" fmla="*/ 1 w 295"/>
                  <a:gd name="T35" fmla="*/ 1 h 106"/>
                  <a:gd name="T36" fmla="*/ 1 w 295"/>
                  <a:gd name="T37" fmla="*/ 1 h 106"/>
                  <a:gd name="T38" fmla="*/ 1 w 295"/>
                  <a:gd name="T39" fmla="*/ 1 h 106"/>
                  <a:gd name="T40" fmla="*/ 1 w 295"/>
                  <a:gd name="T41" fmla="*/ 1 h 106"/>
                  <a:gd name="T42" fmla="*/ 0 w 295"/>
                  <a:gd name="T43" fmla="*/ 1 h 106"/>
                  <a:gd name="T44" fmla="*/ 1 w 295"/>
                  <a:gd name="T45" fmla="*/ 1 h 106"/>
                  <a:gd name="T46" fmla="*/ 1 w 295"/>
                  <a:gd name="T47" fmla="*/ 1 h 106"/>
                  <a:gd name="T48" fmla="*/ 1 w 295"/>
                  <a:gd name="T49" fmla="*/ 1 h 106"/>
                  <a:gd name="T50" fmla="*/ 1 w 295"/>
                  <a:gd name="T51" fmla="*/ 0 h 106"/>
                  <a:gd name="T52" fmla="*/ 1 w 295"/>
                  <a:gd name="T53" fmla="*/ 1 h 106"/>
                  <a:gd name="T54" fmla="*/ 1 w 295"/>
                  <a:gd name="T55" fmla="*/ 1 h 106"/>
                  <a:gd name="T56" fmla="*/ 1 w 295"/>
                  <a:gd name="T57" fmla="*/ 1 h 106"/>
                  <a:gd name="T58" fmla="*/ 1 w 295"/>
                  <a:gd name="T59" fmla="*/ 1 h 106"/>
                  <a:gd name="T60" fmla="*/ 1 w 295"/>
                  <a:gd name="T61" fmla="*/ 1 h 106"/>
                  <a:gd name="T62" fmla="*/ 1 w 295"/>
                  <a:gd name="T63" fmla="*/ 1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95"/>
                  <a:gd name="T97" fmla="*/ 0 h 106"/>
                  <a:gd name="T98" fmla="*/ 295 w 29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95" h="106">
                    <a:moveTo>
                      <a:pt x="164" y="24"/>
                    </a:moveTo>
                    <a:lnTo>
                      <a:pt x="168" y="26"/>
                    </a:lnTo>
                    <a:lnTo>
                      <a:pt x="176" y="27"/>
                    </a:lnTo>
                    <a:lnTo>
                      <a:pt x="188" y="29"/>
                    </a:lnTo>
                    <a:lnTo>
                      <a:pt x="203" y="29"/>
                    </a:lnTo>
                    <a:lnTo>
                      <a:pt x="217" y="27"/>
                    </a:lnTo>
                    <a:lnTo>
                      <a:pt x="229" y="27"/>
                    </a:lnTo>
                    <a:lnTo>
                      <a:pt x="238" y="33"/>
                    </a:lnTo>
                    <a:lnTo>
                      <a:pt x="250" y="38"/>
                    </a:lnTo>
                    <a:lnTo>
                      <a:pt x="266" y="45"/>
                    </a:lnTo>
                    <a:lnTo>
                      <a:pt x="282" y="52"/>
                    </a:lnTo>
                    <a:lnTo>
                      <a:pt x="293" y="60"/>
                    </a:lnTo>
                    <a:lnTo>
                      <a:pt x="295" y="73"/>
                    </a:lnTo>
                    <a:lnTo>
                      <a:pt x="287" y="83"/>
                    </a:lnTo>
                    <a:lnTo>
                      <a:pt x="278" y="88"/>
                    </a:lnTo>
                    <a:lnTo>
                      <a:pt x="266" y="92"/>
                    </a:lnTo>
                    <a:lnTo>
                      <a:pt x="254" y="97"/>
                    </a:lnTo>
                    <a:lnTo>
                      <a:pt x="248" y="101"/>
                    </a:lnTo>
                    <a:lnTo>
                      <a:pt x="242" y="102"/>
                    </a:lnTo>
                    <a:lnTo>
                      <a:pt x="235" y="104"/>
                    </a:lnTo>
                    <a:lnTo>
                      <a:pt x="229" y="104"/>
                    </a:lnTo>
                    <a:lnTo>
                      <a:pt x="221" y="104"/>
                    </a:lnTo>
                    <a:lnTo>
                      <a:pt x="213" y="102"/>
                    </a:lnTo>
                    <a:lnTo>
                      <a:pt x="203" y="102"/>
                    </a:lnTo>
                    <a:lnTo>
                      <a:pt x="195" y="102"/>
                    </a:lnTo>
                    <a:lnTo>
                      <a:pt x="180" y="102"/>
                    </a:lnTo>
                    <a:lnTo>
                      <a:pt x="170" y="102"/>
                    </a:lnTo>
                    <a:lnTo>
                      <a:pt x="160" y="104"/>
                    </a:lnTo>
                    <a:lnTo>
                      <a:pt x="145" y="106"/>
                    </a:lnTo>
                    <a:lnTo>
                      <a:pt x="135" y="106"/>
                    </a:lnTo>
                    <a:lnTo>
                      <a:pt x="125" y="106"/>
                    </a:lnTo>
                    <a:lnTo>
                      <a:pt x="113" y="106"/>
                    </a:lnTo>
                    <a:lnTo>
                      <a:pt x="103" y="106"/>
                    </a:lnTo>
                    <a:lnTo>
                      <a:pt x="94" y="104"/>
                    </a:lnTo>
                    <a:lnTo>
                      <a:pt x="84" y="102"/>
                    </a:lnTo>
                    <a:lnTo>
                      <a:pt x="74" y="99"/>
                    </a:lnTo>
                    <a:lnTo>
                      <a:pt x="66" y="95"/>
                    </a:lnTo>
                    <a:lnTo>
                      <a:pt x="53" y="85"/>
                    </a:lnTo>
                    <a:lnTo>
                      <a:pt x="39" y="73"/>
                    </a:lnTo>
                    <a:lnTo>
                      <a:pt x="27" y="64"/>
                    </a:lnTo>
                    <a:lnTo>
                      <a:pt x="17" y="60"/>
                    </a:lnTo>
                    <a:lnTo>
                      <a:pt x="8" y="60"/>
                    </a:lnTo>
                    <a:lnTo>
                      <a:pt x="2" y="55"/>
                    </a:lnTo>
                    <a:lnTo>
                      <a:pt x="0" y="48"/>
                    </a:lnTo>
                    <a:lnTo>
                      <a:pt x="6" y="41"/>
                    </a:lnTo>
                    <a:lnTo>
                      <a:pt x="13" y="34"/>
                    </a:lnTo>
                    <a:lnTo>
                      <a:pt x="19" y="31"/>
                    </a:lnTo>
                    <a:lnTo>
                      <a:pt x="19" y="26"/>
                    </a:lnTo>
                    <a:lnTo>
                      <a:pt x="17" y="20"/>
                    </a:lnTo>
                    <a:lnTo>
                      <a:pt x="15" y="13"/>
                    </a:lnTo>
                    <a:lnTo>
                      <a:pt x="17" y="5"/>
                    </a:lnTo>
                    <a:lnTo>
                      <a:pt x="21" y="0"/>
                    </a:lnTo>
                    <a:lnTo>
                      <a:pt x="27" y="1"/>
                    </a:lnTo>
                    <a:lnTo>
                      <a:pt x="35" y="8"/>
                    </a:lnTo>
                    <a:lnTo>
                      <a:pt x="43" y="12"/>
                    </a:lnTo>
                    <a:lnTo>
                      <a:pt x="51" y="12"/>
                    </a:lnTo>
                    <a:lnTo>
                      <a:pt x="58" y="12"/>
                    </a:lnTo>
                    <a:lnTo>
                      <a:pt x="64" y="10"/>
                    </a:lnTo>
                    <a:lnTo>
                      <a:pt x="76" y="10"/>
                    </a:lnTo>
                    <a:lnTo>
                      <a:pt x="90" y="10"/>
                    </a:lnTo>
                    <a:lnTo>
                      <a:pt x="105" y="12"/>
                    </a:lnTo>
                    <a:lnTo>
                      <a:pt x="121" y="13"/>
                    </a:lnTo>
                    <a:lnTo>
                      <a:pt x="139" y="17"/>
                    </a:lnTo>
                    <a:lnTo>
                      <a:pt x="152" y="20"/>
                    </a:lnTo>
                    <a:lnTo>
                      <a:pt x="164" y="24"/>
                    </a:lnTo>
                    <a:close/>
                  </a:path>
                </a:pathLst>
              </a:custGeom>
              <a:gradFill rotWithShape="1">
                <a:gsLst>
                  <a:gs pos="0">
                    <a:srgbClr val="5E4700"/>
                  </a:gs>
                  <a:gs pos="100000">
                    <a:srgbClr val="CC9900"/>
                  </a:gs>
                </a:gsLst>
                <a:lin ang="5400000" scaled="1"/>
              </a:gra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6" name="Freeform 18">
                <a:extLst>
                  <a:ext uri="{FF2B5EF4-FFF2-40B4-BE49-F238E27FC236}">
                    <a16:creationId xmlns:a16="http://schemas.microsoft.com/office/drawing/2014/main" id="{F86DEA10-8701-43AA-814D-23E0F27B5023}"/>
                  </a:ext>
                </a:extLst>
              </p:cNvPr>
              <p:cNvSpPr>
                <a:spLocks/>
              </p:cNvSpPr>
              <p:nvPr/>
            </p:nvSpPr>
            <p:spPr bwMode="auto">
              <a:xfrm>
                <a:off x="4035" y="3855"/>
                <a:ext cx="87" cy="38"/>
              </a:xfrm>
              <a:custGeom>
                <a:avLst/>
                <a:gdLst>
                  <a:gd name="T0" fmla="*/ 1 w 123"/>
                  <a:gd name="T1" fmla="*/ 1 h 63"/>
                  <a:gd name="T2" fmla="*/ 1 w 123"/>
                  <a:gd name="T3" fmla="*/ 1 h 63"/>
                  <a:gd name="T4" fmla="*/ 1 w 123"/>
                  <a:gd name="T5" fmla="*/ 1 h 63"/>
                  <a:gd name="T6" fmla="*/ 1 w 123"/>
                  <a:gd name="T7" fmla="*/ 1 h 63"/>
                  <a:gd name="T8" fmla="*/ 1 w 123"/>
                  <a:gd name="T9" fmla="*/ 1 h 63"/>
                  <a:gd name="T10" fmla="*/ 1 w 123"/>
                  <a:gd name="T11" fmla="*/ 1 h 63"/>
                  <a:gd name="T12" fmla="*/ 1 w 123"/>
                  <a:gd name="T13" fmla="*/ 1 h 63"/>
                  <a:gd name="T14" fmla="*/ 1 w 123"/>
                  <a:gd name="T15" fmla="*/ 1 h 63"/>
                  <a:gd name="T16" fmla="*/ 1 w 123"/>
                  <a:gd name="T17" fmla="*/ 1 h 63"/>
                  <a:gd name="T18" fmla="*/ 1 w 123"/>
                  <a:gd name="T19" fmla="*/ 1 h 63"/>
                  <a:gd name="T20" fmla="*/ 1 w 123"/>
                  <a:gd name="T21" fmla="*/ 0 h 63"/>
                  <a:gd name="T22" fmla="*/ 1 w 123"/>
                  <a:gd name="T23" fmla="*/ 0 h 63"/>
                  <a:gd name="T24" fmla="*/ 1 w 123"/>
                  <a:gd name="T25" fmla="*/ 1 h 63"/>
                  <a:gd name="T26" fmla="*/ 0 w 123"/>
                  <a:gd name="T27" fmla="*/ 1 h 63"/>
                  <a:gd name="T28" fmla="*/ 1 w 123"/>
                  <a:gd name="T29" fmla="*/ 1 h 63"/>
                  <a:gd name="T30" fmla="*/ 1 w 123"/>
                  <a:gd name="T31" fmla="*/ 1 h 63"/>
                  <a:gd name="T32" fmla="*/ 1 w 123"/>
                  <a:gd name="T33" fmla="*/ 1 h 63"/>
                  <a:gd name="T34" fmla="*/ 1 w 123"/>
                  <a:gd name="T35" fmla="*/ 1 h 63"/>
                  <a:gd name="T36" fmla="*/ 1 w 123"/>
                  <a:gd name="T37" fmla="*/ 1 h 63"/>
                  <a:gd name="T38" fmla="*/ 1 w 123"/>
                  <a:gd name="T39" fmla="*/ 1 h 63"/>
                  <a:gd name="T40" fmla="*/ 1 w 123"/>
                  <a:gd name="T41" fmla="*/ 1 h 63"/>
                  <a:gd name="T42" fmla="*/ 1 w 123"/>
                  <a:gd name="T43" fmla="*/ 1 h 63"/>
                  <a:gd name="T44" fmla="*/ 1 w 123"/>
                  <a:gd name="T45" fmla="*/ 1 h 63"/>
                  <a:gd name="T46" fmla="*/ 1 w 123"/>
                  <a:gd name="T47" fmla="*/ 1 h 63"/>
                  <a:gd name="T48" fmla="*/ 1 w 123"/>
                  <a:gd name="T49" fmla="*/ 1 h 63"/>
                  <a:gd name="T50" fmla="*/ 1 w 123"/>
                  <a:gd name="T51" fmla="*/ 1 h 63"/>
                  <a:gd name="T52" fmla="*/ 1 w 123"/>
                  <a:gd name="T53" fmla="*/ 1 h 63"/>
                  <a:gd name="T54" fmla="*/ 1 w 123"/>
                  <a:gd name="T55" fmla="*/ 1 h 63"/>
                  <a:gd name="T56" fmla="*/ 1 w 123"/>
                  <a:gd name="T57" fmla="*/ 1 h 6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23"/>
                  <a:gd name="T88" fmla="*/ 0 h 63"/>
                  <a:gd name="T89" fmla="*/ 123 w 123"/>
                  <a:gd name="T90" fmla="*/ 63 h 6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23" h="63">
                    <a:moveTo>
                      <a:pt x="123" y="63"/>
                    </a:moveTo>
                    <a:lnTo>
                      <a:pt x="123" y="61"/>
                    </a:lnTo>
                    <a:lnTo>
                      <a:pt x="123" y="54"/>
                    </a:lnTo>
                    <a:lnTo>
                      <a:pt x="115" y="46"/>
                    </a:lnTo>
                    <a:lnTo>
                      <a:pt x="100" y="33"/>
                    </a:lnTo>
                    <a:lnTo>
                      <a:pt x="82" y="23"/>
                    </a:lnTo>
                    <a:lnTo>
                      <a:pt x="70" y="18"/>
                    </a:lnTo>
                    <a:lnTo>
                      <a:pt x="62" y="13"/>
                    </a:lnTo>
                    <a:lnTo>
                      <a:pt x="53" y="9"/>
                    </a:lnTo>
                    <a:lnTo>
                      <a:pt x="43" y="4"/>
                    </a:lnTo>
                    <a:lnTo>
                      <a:pt x="31" y="0"/>
                    </a:lnTo>
                    <a:lnTo>
                      <a:pt x="19" y="0"/>
                    </a:lnTo>
                    <a:lnTo>
                      <a:pt x="6" y="2"/>
                    </a:lnTo>
                    <a:lnTo>
                      <a:pt x="0" y="7"/>
                    </a:lnTo>
                    <a:lnTo>
                      <a:pt x="4" y="16"/>
                    </a:lnTo>
                    <a:lnTo>
                      <a:pt x="13" y="23"/>
                    </a:lnTo>
                    <a:lnTo>
                      <a:pt x="25" y="26"/>
                    </a:lnTo>
                    <a:lnTo>
                      <a:pt x="35" y="26"/>
                    </a:lnTo>
                    <a:lnTo>
                      <a:pt x="43" y="30"/>
                    </a:lnTo>
                    <a:lnTo>
                      <a:pt x="49" y="33"/>
                    </a:lnTo>
                    <a:lnTo>
                      <a:pt x="57" y="39"/>
                    </a:lnTo>
                    <a:lnTo>
                      <a:pt x="64" y="42"/>
                    </a:lnTo>
                    <a:lnTo>
                      <a:pt x="72" y="44"/>
                    </a:lnTo>
                    <a:lnTo>
                      <a:pt x="82" y="44"/>
                    </a:lnTo>
                    <a:lnTo>
                      <a:pt x="90" y="49"/>
                    </a:lnTo>
                    <a:lnTo>
                      <a:pt x="100" y="56"/>
                    </a:lnTo>
                    <a:lnTo>
                      <a:pt x="109" y="61"/>
                    </a:lnTo>
                    <a:lnTo>
                      <a:pt x="119" y="63"/>
                    </a:lnTo>
                    <a:lnTo>
                      <a:pt x="123" y="63"/>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7" name="Freeform 19">
                <a:extLst>
                  <a:ext uri="{FF2B5EF4-FFF2-40B4-BE49-F238E27FC236}">
                    <a16:creationId xmlns:a16="http://schemas.microsoft.com/office/drawing/2014/main" id="{38DD4AE2-5506-450E-A469-B96945ECD794}"/>
                  </a:ext>
                </a:extLst>
              </p:cNvPr>
              <p:cNvSpPr>
                <a:spLocks/>
              </p:cNvSpPr>
              <p:nvPr/>
            </p:nvSpPr>
            <p:spPr bwMode="auto">
              <a:xfrm>
                <a:off x="3977" y="4000"/>
                <a:ext cx="85" cy="40"/>
              </a:xfrm>
              <a:custGeom>
                <a:avLst/>
                <a:gdLst>
                  <a:gd name="T0" fmla="*/ 1 w 121"/>
                  <a:gd name="T1" fmla="*/ 1 h 66"/>
                  <a:gd name="T2" fmla="*/ 1 w 121"/>
                  <a:gd name="T3" fmla="*/ 1 h 66"/>
                  <a:gd name="T4" fmla="*/ 1 w 121"/>
                  <a:gd name="T5" fmla="*/ 1 h 66"/>
                  <a:gd name="T6" fmla="*/ 1 w 121"/>
                  <a:gd name="T7" fmla="*/ 1 h 66"/>
                  <a:gd name="T8" fmla="*/ 1 w 121"/>
                  <a:gd name="T9" fmla="*/ 1 h 66"/>
                  <a:gd name="T10" fmla="*/ 1 w 121"/>
                  <a:gd name="T11" fmla="*/ 1 h 66"/>
                  <a:gd name="T12" fmla="*/ 1 w 121"/>
                  <a:gd name="T13" fmla="*/ 1 h 66"/>
                  <a:gd name="T14" fmla="*/ 1 w 121"/>
                  <a:gd name="T15" fmla="*/ 0 h 66"/>
                  <a:gd name="T16" fmla="*/ 1 w 121"/>
                  <a:gd name="T17" fmla="*/ 1 h 66"/>
                  <a:gd name="T18" fmla="*/ 1 w 121"/>
                  <a:gd name="T19" fmla="*/ 1 h 66"/>
                  <a:gd name="T20" fmla="*/ 1 w 121"/>
                  <a:gd name="T21" fmla="*/ 1 h 66"/>
                  <a:gd name="T22" fmla="*/ 1 w 121"/>
                  <a:gd name="T23" fmla="*/ 1 h 66"/>
                  <a:gd name="T24" fmla="*/ 1 w 121"/>
                  <a:gd name="T25" fmla="*/ 1 h 66"/>
                  <a:gd name="T26" fmla="*/ 1 w 121"/>
                  <a:gd name="T27" fmla="*/ 1 h 66"/>
                  <a:gd name="T28" fmla="*/ 1 w 121"/>
                  <a:gd name="T29" fmla="*/ 1 h 66"/>
                  <a:gd name="T30" fmla="*/ 0 w 121"/>
                  <a:gd name="T31" fmla="*/ 1 h 66"/>
                  <a:gd name="T32" fmla="*/ 1 w 121"/>
                  <a:gd name="T33" fmla="*/ 1 h 66"/>
                  <a:gd name="T34" fmla="*/ 1 w 121"/>
                  <a:gd name="T35" fmla="*/ 1 h 66"/>
                  <a:gd name="T36" fmla="*/ 1 w 121"/>
                  <a:gd name="T37" fmla="*/ 1 h 66"/>
                  <a:gd name="T38" fmla="*/ 1 w 121"/>
                  <a:gd name="T39" fmla="*/ 1 h 66"/>
                  <a:gd name="T40" fmla="*/ 1 w 121"/>
                  <a:gd name="T41" fmla="*/ 1 h 66"/>
                  <a:gd name="T42" fmla="*/ 1 w 121"/>
                  <a:gd name="T43" fmla="*/ 1 h 66"/>
                  <a:gd name="T44" fmla="*/ 1 w 121"/>
                  <a:gd name="T45" fmla="*/ 1 h 66"/>
                  <a:gd name="T46" fmla="*/ 1 w 121"/>
                  <a:gd name="T47" fmla="*/ 1 h 66"/>
                  <a:gd name="T48" fmla="*/ 1 w 121"/>
                  <a:gd name="T49" fmla="*/ 1 h 66"/>
                  <a:gd name="T50" fmla="*/ 1 w 121"/>
                  <a:gd name="T51" fmla="*/ 1 h 66"/>
                  <a:gd name="T52" fmla="*/ 1 w 121"/>
                  <a:gd name="T53" fmla="*/ 1 h 66"/>
                  <a:gd name="T54" fmla="*/ 1 w 121"/>
                  <a:gd name="T55" fmla="*/ 1 h 66"/>
                  <a:gd name="T56" fmla="*/ 1 w 121"/>
                  <a:gd name="T57" fmla="*/ 1 h 66"/>
                  <a:gd name="T58" fmla="*/ 1 w 121"/>
                  <a:gd name="T59" fmla="*/ 1 h 66"/>
                  <a:gd name="T60" fmla="*/ 1 w 121"/>
                  <a:gd name="T61" fmla="*/ 1 h 66"/>
                  <a:gd name="T62" fmla="*/ 1 w 121"/>
                  <a:gd name="T63" fmla="*/ 1 h 66"/>
                  <a:gd name="T64" fmla="*/ 1 w 121"/>
                  <a:gd name="T65" fmla="*/ 1 h 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66"/>
                  <a:gd name="T101" fmla="*/ 121 w 121"/>
                  <a:gd name="T102" fmla="*/ 66 h 6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66">
                    <a:moveTo>
                      <a:pt x="121" y="11"/>
                    </a:moveTo>
                    <a:lnTo>
                      <a:pt x="119" y="12"/>
                    </a:lnTo>
                    <a:lnTo>
                      <a:pt x="113" y="14"/>
                    </a:lnTo>
                    <a:lnTo>
                      <a:pt x="105" y="16"/>
                    </a:lnTo>
                    <a:lnTo>
                      <a:pt x="95" y="12"/>
                    </a:lnTo>
                    <a:lnTo>
                      <a:pt x="86" y="7"/>
                    </a:lnTo>
                    <a:lnTo>
                      <a:pt x="74" y="2"/>
                    </a:lnTo>
                    <a:lnTo>
                      <a:pt x="60" y="0"/>
                    </a:lnTo>
                    <a:lnTo>
                      <a:pt x="50" y="4"/>
                    </a:lnTo>
                    <a:lnTo>
                      <a:pt x="41" y="9"/>
                    </a:lnTo>
                    <a:lnTo>
                      <a:pt x="33" y="12"/>
                    </a:lnTo>
                    <a:lnTo>
                      <a:pt x="25" y="16"/>
                    </a:lnTo>
                    <a:lnTo>
                      <a:pt x="17" y="18"/>
                    </a:lnTo>
                    <a:lnTo>
                      <a:pt x="9" y="21"/>
                    </a:lnTo>
                    <a:lnTo>
                      <a:pt x="2" y="24"/>
                    </a:lnTo>
                    <a:lnTo>
                      <a:pt x="0" y="30"/>
                    </a:lnTo>
                    <a:lnTo>
                      <a:pt x="4" y="33"/>
                    </a:lnTo>
                    <a:lnTo>
                      <a:pt x="9" y="37"/>
                    </a:lnTo>
                    <a:lnTo>
                      <a:pt x="9" y="44"/>
                    </a:lnTo>
                    <a:lnTo>
                      <a:pt x="7" y="51"/>
                    </a:lnTo>
                    <a:lnTo>
                      <a:pt x="5" y="58"/>
                    </a:lnTo>
                    <a:lnTo>
                      <a:pt x="9" y="63"/>
                    </a:lnTo>
                    <a:lnTo>
                      <a:pt x="17" y="65"/>
                    </a:lnTo>
                    <a:lnTo>
                      <a:pt x="29" y="66"/>
                    </a:lnTo>
                    <a:lnTo>
                      <a:pt x="43" y="63"/>
                    </a:lnTo>
                    <a:lnTo>
                      <a:pt x="56" y="59"/>
                    </a:lnTo>
                    <a:lnTo>
                      <a:pt x="68" y="59"/>
                    </a:lnTo>
                    <a:lnTo>
                      <a:pt x="80" y="59"/>
                    </a:lnTo>
                    <a:lnTo>
                      <a:pt x="90" y="58"/>
                    </a:lnTo>
                    <a:lnTo>
                      <a:pt x="99" y="51"/>
                    </a:lnTo>
                    <a:lnTo>
                      <a:pt x="111" y="40"/>
                    </a:lnTo>
                    <a:lnTo>
                      <a:pt x="117" y="26"/>
                    </a:lnTo>
                    <a:lnTo>
                      <a:pt x="121" y="11"/>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8" name="Freeform 20">
                <a:extLst>
                  <a:ext uri="{FF2B5EF4-FFF2-40B4-BE49-F238E27FC236}">
                    <a16:creationId xmlns:a16="http://schemas.microsoft.com/office/drawing/2014/main" id="{965AB277-F8DF-42E3-A348-12EAD15A0508}"/>
                  </a:ext>
                </a:extLst>
              </p:cNvPr>
              <p:cNvSpPr>
                <a:spLocks/>
              </p:cNvSpPr>
              <p:nvPr/>
            </p:nvSpPr>
            <p:spPr bwMode="auto">
              <a:xfrm>
                <a:off x="4127" y="3938"/>
                <a:ext cx="321" cy="53"/>
              </a:xfrm>
              <a:custGeom>
                <a:avLst/>
                <a:gdLst>
                  <a:gd name="T0" fmla="*/ 1 w 462"/>
                  <a:gd name="T1" fmla="*/ 1 h 88"/>
                  <a:gd name="T2" fmla="*/ 1 w 462"/>
                  <a:gd name="T3" fmla="*/ 1 h 88"/>
                  <a:gd name="T4" fmla="*/ 1 w 462"/>
                  <a:gd name="T5" fmla="*/ 1 h 88"/>
                  <a:gd name="T6" fmla="*/ 1 w 462"/>
                  <a:gd name="T7" fmla="*/ 1 h 88"/>
                  <a:gd name="T8" fmla="*/ 1 w 462"/>
                  <a:gd name="T9" fmla="*/ 1 h 88"/>
                  <a:gd name="T10" fmla="*/ 1 w 462"/>
                  <a:gd name="T11" fmla="*/ 1 h 88"/>
                  <a:gd name="T12" fmla="*/ 1 w 462"/>
                  <a:gd name="T13" fmla="*/ 1 h 88"/>
                  <a:gd name="T14" fmla="*/ 1 w 462"/>
                  <a:gd name="T15" fmla="*/ 1 h 88"/>
                  <a:gd name="T16" fmla="*/ 1 w 462"/>
                  <a:gd name="T17" fmla="*/ 1 h 88"/>
                  <a:gd name="T18" fmla="*/ 1 w 462"/>
                  <a:gd name="T19" fmla="*/ 1 h 88"/>
                  <a:gd name="T20" fmla="*/ 1 w 462"/>
                  <a:gd name="T21" fmla="*/ 1 h 88"/>
                  <a:gd name="T22" fmla="*/ 1 w 462"/>
                  <a:gd name="T23" fmla="*/ 1 h 88"/>
                  <a:gd name="T24" fmla="*/ 1 w 462"/>
                  <a:gd name="T25" fmla="*/ 1 h 88"/>
                  <a:gd name="T26" fmla="*/ 1 w 462"/>
                  <a:gd name="T27" fmla="*/ 1 h 88"/>
                  <a:gd name="T28" fmla="*/ 1 w 462"/>
                  <a:gd name="T29" fmla="*/ 1 h 88"/>
                  <a:gd name="T30" fmla="*/ 1 w 462"/>
                  <a:gd name="T31" fmla="*/ 1 h 88"/>
                  <a:gd name="T32" fmla="*/ 1 w 462"/>
                  <a:gd name="T33" fmla="*/ 1 h 88"/>
                  <a:gd name="T34" fmla="*/ 1 w 462"/>
                  <a:gd name="T35" fmla="*/ 1 h 88"/>
                  <a:gd name="T36" fmla="*/ 1 w 462"/>
                  <a:gd name="T37" fmla="*/ 1 h 88"/>
                  <a:gd name="T38" fmla="*/ 1 w 462"/>
                  <a:gd name="T39" fmla="*/ 1 h 88"/>
                  <a:gd name="T40" fmla="*/ 1 w 462"/>
                  <a:gd name="T41" fmla="*/ 1 h 88"/>
                  <a:gd name="T42" fmla="*/ 1 w 462"/>
                  <a:gd name="T43" fmla="*/ 1 h 88"/>
                  <a:gd name="T44" fmla="*/ 1 w 462"/>
                  <a:gd name="T45" fmla="*/ 1 h 88"/>
                  <a:gd name="T46" fmla="*/ 1 w 462"/>
                  <a:gd name="T47" fmla="*/ 1 h 88"/>
                  <a:gd name="T48" fmla="*/ 1 w 462"/>
                  <a:gd name="T49" fmla="*/ 1 h 88"/>
                  <a:gd name="T50" fmla="*/ 1 w 462"/>
                  <a:gd name="T51" fmla="*/ 1 h 88"/>
                  <a:gd name="T52" fmla="*/ 1 w 462"/>
                  <a:gd name="T53" fmla="*/ 1 h 88"/>
                  <a:gd name="T54" fmla="*/ 1 w 462"/>
                  <a:gd name="T55" fmla="*/ 1 h 88"/>
                  <a:gd name="T56" fmla="*/ 1 w 462"/>
                  <a:gd name="T57" fmla="*/ 1 h 88"/>
                  <a:gd name="T58" fmla="*/ 1 w 462"/>
                  <a:gd name="T59" fmla="*/ 1 h 88"/>
                  <a:gd name="T60" fmla="*/ 1 w 462"/>
                  <a:gd name="T61" fmla="*/ 1 h 88"/>
                  <a:gd name="T62" fmla="*/ 1 w 462"/>
                  <a:gd name="T63" fmla="*/ 1 h 88"/>
                  <a:gd name="T64" fmla="*/ 1 w 462"/>
                  <a:gd name="T65" fmla="*/ 1 h 88"/>
                  <a:gd name="T66" fmla="*/ 1 w 462"/>
                  <a:gd name="T67" fmla="*/ 1 h 88"/>
                  <a:gd name="T68" fmla="*/ 1 w 462"/>
                  <a:gd name="T69" fmla="*/ 1 h 88"/>
                  <a:gd name="T70" fmla="*/ 1 w 462"/>
                  <a:gd name="T71" fmla="*/ 1 h 88"/>
                  <a:gd name="T72" fmla="*/ 1 w 462"/>
                  <a:gd name="T73" fmla="*/ 1 h 88"/>
                  <a:gd name="T74" fmla="*/ 1 w 462"/>
                  <a:gd name="T75" fmla="*/ 1 h 88"/>
                  <a:gd name="T76" fmla="*/ 1 w 462"/>
                  <a:gd name="T77" fmla="*/ 1 h 88"/>
                  <a:gd name="T78" fmla="*/ 1 w 462"/>
                  <a:gd name="T79" fmla="*/ 1 h 88"/>
                  <a:gd name="T80" fmla="*/ 1 w 462"/>
                  <a:gd name="T81" fmla="*/ 1 h 88"/>
                  <a:gd name="T82" fmla="*/ 1 w 462"/>
                  <a:gd name="T83" fmla="*/ 1 h 88"/>
                  <a:gd name="T84" fmla="*/ 1 w 462"/>
                  <a:gd name="T85" fmla="*/ 1 h 88"/>
                  <a:gd name="T86" fmla="*/ 1 w 462"/>
                  <a:gd name="T87" fmla="*/ 1 h 88"/>
                  <a:gd name="T88" fmla="*/ 1 w 462"/>
                  <a:gd name="T89" fmla="*/ 1 h 88"/>
                  <a:gd name="T90" fmla="*/ 1 w 462"/>
                  <a:gd name="T91" fmla="*/ 0 h 88"/>
                  <a:gd name="T92" fmla="*/ 1 w 462"/>
                  <a:gd name="T93" fmla="*/ 1 h 88"/>
                  <a:gd name="T94" fmla="*/ 1 w 462"/>
                  <a:gd name="T95" fmla="*/ 1 h 8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462"/>
                  <a:gd name="T145" fmla="*/ 0 h 88"/>
                  <a:gd name="T146" fmla="*/ 462 w 462"/>
                  <a:gd name="T147" fmla="*/ 88 h 88"/>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462" h="88">
                    <a:moveTo>
                      <a:pt x="86" y="33"/>
                    </a:moveTo>
                    <a:lnTo>
                      <a:pt x="84" y="31"/>
                    </a:lnTo>
                    <a:lnTo>
                      <a:pt x="80" y="29"/>
                    </a:lnTo>
                    <a:lnTo>
                      <a:pt x="76" y="26"/>
                    </a:lnTo>
                    <a:lnTo>
                      <a:pt x="68" y="22"/>
                    </a:lnTo>
                    <a:lnTo>
                      <a:pt x="62" y="21"/>
                    </a:lnTo>
                    <a:lnTo>
                      <a:pt x="57" y="19"/>
                    </a:lnTo>
                    <a:lnTo>
                      <a:pt x="49" y="19"/>
                    </a:lnTo>
                    <a:lnTo>
                      <a:pt x="39" y="17"/>
                    </a:lnTo>
                    <a:lnTo>
                      <a:pt x="31" y="17"/>
                    </a:lnTo>
                    <a:lnTo>
                      <a:pt x="23" y="19"/>
                    </a:lnTo>
                    <a:lnTo>
                      <a:pt x="16" y="21"/>
                    </a:lnTo>
                    <a:lnTo>
                      <a:pt x="10" y="22"/>
                    </a:lnTo>
                    <a:lnTo>
                      <a:pt x="2" y="29"/>
                    </a:lnTo>
                    <a:lnTo>
                      <a:pt x="0" y="36"/>
                    </a:lnTo>
                    <a:lnTo>
                      <a:pt x="4" y="41"/>
                    </a:lnTo>
                    <a:lnTo>
                      <a:pt x="17" y="45"/>
                    </a:lnTo>
                    <a:lnTo>
                      <a:pt x="31" y="47"/>
                    </a:lnTo>
                    <a:lnTo>
                      <a:pt x="39" y="50"/>
                    </a:lnTo>
                    <a:lnTo>
                      <a:pt x="45" y="55"/>
                    </a:lnTo>
                    <a:lnTo>
                      <a:pt x="57" y="61"/>
                    </a:lnTo>
                    <a:lnTo>
                      <a:pt x="64" y="62"/>
                    </a:lnTo>
                    <a:lnTo>
                      <a:pt x="70" y="64"/>
                    </a:lnTo>
                    <a:lnTo>
                      <a:pt x="78" y="66"/>
                    </a:lnTo>
                    <a:lnTo>
                      <a:pt x="86" y="66"/>
                    </a:lnTo>
                    <a:lnTo>
                      <a:pt x="94" y="66"/>
                    </a:lnTo>
                    <a:lnTo>
                      <a:pt x="102" y="68"/>
                    </a:lnTo>
                    <a:lnTo>
                      <a:pt x="111" y="68"/>
                    </a:lnTo>
                    <a:lnTo>
                      <a:pt x="123" y="69"/>
                    </a:lnTo>
                    <a:lnTo>
                      <a:pt x="135" y="71"/>
                    </a:lnTo>
                    <a:lnTo>
                      <a:pt x="147" y="75"/>
                    </a:lnTo>
                    <a:lnTo>
                      <a:pt x="156" y="76"/>
                    </a:lnTo>
                    <a:lnTo>
                      <a:pt x="168" y="80"/>
                    </a:lnTo>
                    <a:lnTo>
                      <a:pt x="180" y="81"/>
                    </a:lnTo>
                    <a:lnTo>
                      <a:pt x="192" y="83"/>
                    </a:lnTo>
                    <a:lnTo>
                      <a:pt x="203" y="83"/>
                    </a:lnTo>
                    <a:lnTo>
                      <a:pt x="217" y="81"/>
                    </a:lnTo>
                    <a:lnTo>
                      <a:pt x="231" y="80"/>
                    </a:lnTo>
                    <a:lnTo>
                      <a:pt x="246" y="80"/>
                    </a:lnTo>
                    <a:lnTo>
                      <a:pt x="262" y="80"/>
                    </a:lnTo>
                    <a:lnTo>
                      <a:pt x="278" y="81"/>
                    </a:lnTo>
                    <a:lnTo>
                      <a:pt x="293" y="83"/>
                    </a:lnTo>
                    <a:lnTo>
                      <a:pt x="307" y="85"/>
                    </a:lnTo>
                    <a:lnTo>
                      <a:pt x="321" y="85"/>
                    </a:lnTo>
                    <a:lnTo>
                      <a:pt x="334" y="87"/>
                    </a:lnTo>
                    <a:lnTo>
                      <a:pt x="346" y="88"/>
                    </a:lnTo>
                    <a:lnTo>
                      <a:pt x="360" y="88"/>
                    </a:lnTo>
                    <a:lnTo>
                      <a:pt x="372" y="88"/>
                    </a:lnTo>
                    <a:lnTo>
                      <a:pt x="383" y="87"/>
                    </a:lnTo>
                    <a:lnTo>
                      <a:pt x="395" y="87"/>
                    </a:lnTo>
                    <a:lnTo>
                      <a:pt x="407" y="85"/>
                    </a:lnTo>
                    <a:lnTo>
                      <a:pt x="417" y="85"/>
                    </a:lnTo>
                    <a:lnTo>
                      <a:pt x="426" y="85"/>
                    </a:lnTo>
                    <a:lnTo>
                      <a:pt x="446" y="83"/>
                    </a:lnTo>
                    <a:lnTo>
                      <a:pt x="460" y="76"/>
                    </a:lnTo>
                    <a:lnTo>
                      <a:pt x="462" y="71"/>
                    </a:lnTo>
                    <a:lnTo>
                      <a:pt x="446" y="69"/>
                    </a:lnTo>
                    <a:lnTo>
                      <a:pt x="432" y="69"/>
                    </a:lnTo>
                    <a:lnTo>
                      <a:pt x="417" y="68"/>
                    </a:lnTo>
                    <a:lnTo>
                      <a:pt x="403" y="68"/>
                    </a:lnTo>
                    <a:lnTo>
                      <a:pt x="387" y="66"/>
                    </a:lnTo>
                    <a:lnTo>
                      <a:pt x="372" y="64"/>
                    </a:lnTo>
                    <a:lnTo>
                      <a:pt x="356" y="64"/>
                    </a:lnTo>
                    <a:lnTo>
                      <a:pt x="340" y="62"/>
                    </a:lnTo>
                    <a:lnTo>
                      <a:pt x="323" y="61"/>
                    </a:lnTo>
                    <a:lnTo>
                      <a:pt x="307" y="59"/>
                    </a:lnTo>
                    <a:lnTo>
                      <a:pt x="293" y="57"/>
                    </a:lnTo>
                    <a:lnTo>
                      <a:pt x="282" y="55"/>
                    </a:lnTo>
                    <a:lnTo>
                      <a:pt x="272" y="54"/>
                    </a:lnTo>
                    <a:lnTo>
                      <a:pt x="264" y="54"/>
                    </a:lnTo>
                    <a:lnTo>
                      <a:pt x="256" y="52"/>
                    </a:lnTo>
                    <a:lnTo>
                      <a:pt x="248" y="52"/>
                    </a:lnTo>
                    <a:lnTo>
                      <a:pt x="241" y="52"/>
                    </a:lnTo>
                    <a:lnTo>
                      <a:pt x="233" y="52"/>
                    </a:lnTo>
                    <a:lnTo>
                      <a:pt x="223" y="52"/>
                    </a:lnTo>
                    <a:lnTo>
                      <a:pt x="215" y="52"/>
                    </a:lnTo>
                    <a:lnTo>
                      <a:pt x="205" y="54"/>
                    </a:lnTo>
                    <a:lnTo>
                      <a:pt x="198" y="54"/>
                    </a:lnTo>
                    <a:lnTo>
                      <a:pt x="190" y="52"/>
                    </a:lnTo>
                    <a:lnTo>
                      <a:pt x="182" y="52"/>
                    </a:lnTo>
                    <a:lnTo>
                      <a:pt x="178" y="50"/>
                    </a:lnTo>
                    <a:lnTo>
                      <a:pt x="174" y="45"/>
                    </a:lnTo>
                    <a:lnTo>
                      <a:pt x="174" y="36"/>
                    </a:lnTo>
                    <a:lnTo>
                      <a:pt x="170" y="26"/>
                    </a:lnTo>
                    <a:lnTo>
                      <a:pt x="158" y="17"/>
                    </a:lnTo>
                    <a:lnTo>
                      <a:pt x="145" y="12"/>
                    </a:lnTo>
                    <a:lnTo>
                      <a:pt x="137" y="10"/>
                    </a:lnTo>
                    <a:lnTo>
                      <a:pt x="129" y="8"/>
                    </a:lnTo>
                    <a:lnTo>
                      <a:pt x="117" y="8"/>
                    </a:lnTo>
                    <a:lnTo>
                      <a:pt x="104" y="7"/>
                    </a:lnTo>
                    <a:lnTo>
                      <a:pt x="90" y="1"/>
                    </a:lnTo>
                    <a:lnTo>
                      <a:pt x="78" y="0"/>
                    </a:lnTo>
                    <a:lnTo>
                      <a:pt x="78" y="3"/>
                    </a:lnTo>
                    <a:lnTo>
                      <a:pt x="84" y="12"/>
                    </a:lnTo>
                    <a:lnTo>
                      <a:pt x="88" y="21"/>
                    </a:lnTo>
                    <a:lnTo>
                      <a:pt x="90" y="28"/>
                    </a:lnTo>
                    <a:lnTo>
                      <a:pt x="86" y="33"/>
                    </a:lnTo>
                    <a:close/>
                  </a:path>
                </a:pathLst>
              </a:custGeom>
              <a:solidFill>
                <a:srgbClr val="CC99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29" name="Freeform 21">
                <a:extLst>
                  <a:ext uri="{FF2B5EF4-FFF2-40B4-BE49-F238E27FC236}">
                    <a16:creationId xmlns:a16="http://schemas.microsoft.com/office/drawing/2014/main" id="{96720FCA-5C14-4211-8A0B-E58810C93D14}"/>
                  </a:ext>
                </a:extLst>
              </p:cNvPr>
              <p:cNvSpPr>
                <a:spLocks/>
              </p:cNvSpPr>
              <p:nvPr/>
            </p:nvSpPr>
            <p:spPr bwMode="auto">
              <a:xfrm>
                <a:off x="4229" y="4047"/>
                <a:ext cx="229" cy="38"/>
              </a:xfrm>
              <a:custGeom>
                <a:avLst/>
                <a:gdLst>
                  <a:gd name="T0" fmla="*/ 1 w 328"/>
                  <a:gd name="T1" fmla="*/ 1 h 65"/>
                  <a:gd name="T2" fmla="*/ 1 w 328"/>
                  <a:gd name="T3" fmla="*/ 1 h 65"/>
                  <a:gd name="T4" fmla="*/ 1 w 328"/>
                  <a:gd name="T5" fmla="*/ 1 h 65"/>
                  <a:gd name="T6" fmla="*/ 1 w 328"/>
                  <a:gd name="T7" fmla="*/ 1 h 65"/>
                  <a:gd name="T8" fmla="*/ 1 w 328"/>
                  <a:gd name="T9" fmla="*/ 1 h 65"/>
                  <a:gd name="T10" fmla="*/ 1 w 328"/>
                  <a:gd name="T11" fmla="*/ 1 h 65"/>
                  <a:gd name="T12" fmla="*/ 1 w 328"/>
                  <a:gd name="T13" fmla="*/ 1 h 65"/>
                  <a:gd name="T14" fmla="*/ 1 w 328"/>
                  <a:gd name="T15" fmla="*/ 1 h 65"/>
                  <a:gd name="T16" fmla="*/ 1 w 328"/>
                  <a:gd name="T17" fmla="*/ 1 h 65"/>
                  <a:gd name="T18" fmla="*/ 1 w 328"/>
                  <a:gd name="T19" fmla="*/ 1 h 65"/>
                  <a:gd name="T20" fmla="*/ 1 w 328"/>
                  <a:gd name="T21" fmla="*/ 1 h 65"/>
                  <a:gd name="T22" fmla="*/ 1 w 328"/>
                  <a:gd name="T23" fmla="*/ 1 h 65"/>
                  <a:gd name="T24" fmla="*/ 1 w 328"/>
                  <a:gd name="T25" fmla="*/ 1 h 65"/>
                  <a:gd name="T26" fmla="*/ 1 w 328"/>
                  <a:gd name="T27" fmla="*/ 1 h 65"/>
                  <a:gd name="T28" fmla="*/ 1 w 328"/>
                  <a:gd name="T29" fmla="*/ 1 h 65"/>
                  <a:gd name="T30" fmla="*/ 1 w 328"/>
                  <a:gd name="T31" fmla="*/ 1 h 65"/>
                  <a:gd name="T32" fmla="*/ 1 w 328"/>
                  <a:gd name="T33" fmla="*/ 1 h 65"/>
                  <a:gd name="T34" fmla="*/ 1 w 328"/>
                  <a:gd name="T35" fmla="*/ 1 h 65"/>
                  <a:gd name="T36" fmla="*/ 1 w 328"/>
                  <a:gd name="T37" fmla="*/ 1 h 65"/>
                  <a:gd name="T38" fmla="*/ 1 w 328"/>
                  <a:gd name="T39" fmla="*/ 1 h 65"/>
                  <a:gd name="T40" fmla="*/ 1 w 328"/>
                  <a:gd name="T41" fmla="*/ 1 h 65"/>
                  <a:gd name="T42" fmla="*/ 0 w 328"/>
                  <a:gd name="T43" fmla="*/ 1 h 65"/>
                  <a:gd name="T44" fmla="*/ 1 w 328"/>
                  <a:gd name="T45" fmla="*/ 1 h 65"/>
                  <a:gd name="T46" fmla="*/ 1 w 328"/>
                  <a:gd name="T47" fmla="*/ 1 h 65"/>
                  <a:gd name="T48" fmla="*/ 1 w 328"/>
                  <a:gd name="T49" fmla="*/ 1 h 65"/>
                  <a:gd name="T50" fmla="*/ 1 w 328"/>
                  <a:gd name="T51" fmla="*/ 0 h 65"/>
                  <a:gd name="T52" fmla="*/ 1 w 328"/>
                  <a:gd name="T53" fmla="*/ 1 h 65"/>
                  <a:gd name="T54" fmla="*/ 1 w 328"/>
                  <a:gd name="T55" fmla="*/ 1 h 65"/>
                  <a:gd name="T56" fmla="*/ 1 w 328"/>
                  <a:gd name="T57" fmla="*/ 1 h 65"/>
                  <a:gd name="T58" fmla="*/ 1 w 328"/>
                  <a:gd name="T59" fmla="*/ 1 h 65"/>
                  <a:gd name="T60" fmla="*/ 1 w 328"/>
                  <a:gd name="T61" fmla="*/ 1 h 65"/>
                  <a:gd name="T62" fmla="*/ 1 w 328"/>
                  <a:gd name="T63" fmla="*/ 1 h 65"/>
                  <a:gd name="T64" fmla="*/ 1 w 328"/>
                  <a:gd name="T65" fmla="*/ 1 h 65"/>
                  <a:gd name="T66" fmla="*/ 1 w 328"/>
                  <a:gd name="T67" fmla="*/ 1 h 65"/>
                  <a:gd name="T68" fmla="*/ 1 w 328"/>
                  <a:gd name="T69" fmla="*/ 1 h 65"/>
                  <a:gd name="T70" fmla="*/ 1 w 328"/>
                  <a:gd name="T71" fmla="*/ 1 h 65"/>
                  <a:gd name="T72" fmla="*/ 1 w 328"/>
                  <a:gd name="T73" fmla="*/ 1 h 65"/>
                  <a:gd name="T74" fmla="*/ 1 w 328"/>
                  <a:gd name="T75" fmla="*/ 1 h 6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28"/>
                  <a:gd name="T115" fmla="*/ 0 h 65"/>
                  <a:gd name="T116" fmla="*/ 328 w 328"/>
                  <a:gd name="T117" fmla="*/ 65 h 6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28" h="65">
                    <a:moveTo>
                      <a:pt x="287" y="20"/>
                    </a:moveTo>
                    <a:lnTo>
                      <a:pt x="289" y="20"/>
                    </a:lnTo>
                    <a:lnTo>
                      <a:pt x="297" y="21"/>
                    </a:lnTo>
                    <a:lnTo>
                      <a:pt x="305" y="25"/>
                    </a:lnTo>
                    <a:lnTo>
                      <a:pt x="313" y="32"/>
                    </a:lnTo>
                    <a:lnTo>
                      <a:pt x="321" y="40"/>
                    </a:lnTo>
                    <a:lnTo>
                      <a:pt x="328" y="51"/>
                    </a:lnTo>
                    <a:lnTo>
                      <a:pt x="328" y="60"/>
                    </a:lnTo>
                    <a:lnTo>
                      <a:pt x="315" y="61"/>
                    </a:lnTo>
                    <a:lnTo>
                      <a:pt x="305" y="60"/>
                    </a:lnTo>
                    <a:lnTo>
                      <a:pt x="295" y="58"/>
                    </a:lnTo>
                    <a:lnTo>
                      <a:pt x="289" y="58"/>
                    </a:lnTo>
                    <a:lnTo>
                      <a:pt x="281" y="56"/>
                    </a:lnTo>
                    <a:lnTo>
                      <a:pt x="276" y="56"/>
                    </a:lnTo>
                    <a:lnTo>
                      <a:pt x="270" y="54"/>
                    </a:lnTo>
                    <a:lnTo>
                      <a:pt x="264" y="54"/>
                    </a:lnTo>
                    <a:lnTo>
                      <a:pt x="256" y="53"/>
                    </a:lnTo>
                    <a:lnTo>
                      <a:pt x="240" y="51"/>
                    </a:lnTo>
                    <a:lnTo>
                      <a:pt x="225" y="46"/>
                    </a:lnTo>
                    <a:lnTo>
                      <a:pt x="211" y="44"/>
                    </a:lnTo>
                    <a:lnTo>
                      <a:pt x="199" y="46"/>
                    </a:lnTo>
                    <a:lnTo>
                      <a:pt x="193" y="47"/>
                    </a:lnTo>
                    <a:lnTo>
                      <a:pt x="187" y="51"/>
                    </a:lnTo>
                    <a:lnTo>
                      <a:pt x="180" y="56"/>
                    </a:lnTo>
                    <a:lnTo>
                      <a:pt x="174" y="60"/>
                    </a:lnTo>
                    <a:lnTo>
                      <a:pt x="164" y="61"/>
                    </a:lnTo>
                    <a:lnTo>
                      <a:pt x="154" y="65"/>
                    </a:lnTo>
                    <a:lnTo>
                      <a:pt x="144" y="65"/>
                    </a:lnTo>
                    <a:lnTo>
                      <a:pt x="131" y="63"/>
                    </a:lnTo>
                    <a:lnTo>
                      <a:pt x="119" y="61"/>
                    </a:lnTo>
                    <a:lnTo>
                      <a:pt x="107" y="61"/>
                    </a:lnTo>
                    <a:lnTo>
                      <a:pt x="97" y="61"/>
                    </a:lnTo>
                    <a:lnTo>
                      <a:pt x="90" y="61"/>
                    </a:lnTo>
                    <a:lnTo>
                      <a:pt x="80" y="63"/>
                    </a:lnTo>
                    <a:lnTo>
                      <a:pt x="70" y="61"/>
                    </a:lnTo>
                    <a:lnTo>
                      <a:pt x="60" y="61"/>
                    </a:lnTo>
                    <a:lnTo>
                      <a:pt x="49" y="58"/>
                    </a:lnTo>
                    <a:lnTo>
                      <a:pt x="37" y="54"/>
                    </a:lnTo>
                    <a:lnTo>
                      <a:pt x="25" y="51"/>
                    </a:lnTo>
                    <a:lnTo>
                      <a:pt x="15" y="49"/>
                    </a:lnTo>
                    <a:lnTo>
                      <a:pt x="7" y="46"/>
                    </a:lnTo>
                    <a:lnTo>
                      <a:pt x="2" y="44"/>
                    </a:lnTo>
                    <a:lnTo>
                      <a:pt x="0" y="40"/>
                    </a:lnTo>
                    <a:lnTo>
                      <a:pt x="4" y="39"/>
                    </a:lnTo>
                    <a:lnTo>
                      <a:pt x="15" y="35"/>
                    </a:lnTo>
                    <a:lnTo>
                      <a:pt x="23" y="30"/>
                    </a:lnTo>
                    <a:lnTo>
                      <a:pt x="23" y="25"/>
                    </a:lnTo>
                    <a:lnTo>
                      <a:pt x="17" y="21"/>
                    </a:lnTo>
                    <a:lnTo>
                      <a:pt x="11" y="16"/>
                    </a:lnTo>
                    <a:lnTo>
                      <a:pt x="11" y="7"/>
                    </a:lnTo>
                    <a:lnTo>
                      <a:pt x="17" y="0"/>
                    </a:lnTo>
                    <a:lnTo>
                      <a:pt x="29" y="2"/>
                    </a:lnTo>
                    <a:lnTo>
                      <a:pt x="43" y="6"/>
                    </a:lnTo>
                    <a:lnTo>
                      <a:pt x="54" y="9"/>
                    </a:lnTo>
                    <a:lnTo>
                      <a:pt x="64" y="9"/>
                    </a:lnTo>
                    <a:lnTo>
                      <a:pt x="74" y="11"/>
                    </a:lnTo>
                    <a:lnTo>
                      <a:pt x="86" y="14"/>
                    </a:lnTo>
                    <a:lnTo>
                      <a:pt x="99" y="20"/>
                    </a:lnTo>
                    <a:lnTo>
                      <a:pt x="111" y="25"/>
                    </a:lnTo>
                    <a:lnTo>
                      <a:pt x="123" y="28"/>
                    </a:lnTo>
                    <a:lnTo>
                      <a:pt x="133" y="28"/>
                    </a:lnTo>
                    <a:lnTo>
                      <a:pt x="142" y="25"/>
                    </a:lnTo>
                    <a:lnTo>
                      <a:pt x="152" y="18"/>
                    </a:lnTo>
                    <a:lnTo>
                      <a:pt x="162" y="11"/>
                    </a:lnTo>
                    <a:lnTo>
                      <a:pt x="170" y="6"/>
                    </a:lnTo>
                    <a:lnTo>
                      <a:pt x="176" y="6"/>
                    </a:lnTo>
                    <a:lnTo>
                      <a:pt x="184" y="7"/>
                    </a:lnTo>
                    <a:lnTo>
                      <a:pt x="189" y="11"/>
                    </a:lnTo>
                    <a:lnTo>
                      <a:pt x="201" y="13"/>
                    </a:lnTo>
                    <a:lnTo>
                      <a:pt x="219" y="9"/>
                    </a:lnTo>
                    <a:lnTo>
                      <a:pt x="234" y="7"/>
                    </a:lnTo>
                    <a:lnTo>
                      <a:pt x="246" y="9"/>
                    </a:lnTo>
                    <a:lnTo>
                      <a:pt x="256" y="14"/>
                    </a:lnTo>
                    <a:lnTo>
                      <a:pt x="270" y="16"/>
                    </a:lnTo>
                    <a:lnTo>
                      <a:pt x="281" y="20"/>
                    </a:lnTo>
                    <a:lnTo>
                      <a:pt x="287" y="20"/>
                    </a:lnTo>
                    <a:close/>
                  </a:path>
                </a:pathLst>
              </a:custGeom>
              <a:gradFill rotWithShape="1">
                <a:gsLst>
                  <a:gs pos="0">
                    <a:srgbClr val="5E4700"/>
                  </a:gs>
                  <a:gs pos="100000">
                    <a:srgbClr val="CC9900"/>
                  </a:gs>
                </a:gsLst>
                <a:lin ang="5400000" scaled="1"/>
              </a:gra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0" name="Freeform 22">
                <a:extLst>
                  <a:ext uri="{FF2B5EF4-FFF2-40B4-BE49-F238E27FC236}">
                    <a16:creationId xmlns:a16="http://schemas.microsoft.com/office/drawing/2014/main" id="{3C94884F-8BBC-4031-BDE0-72378B1716B5}"/>
                  </a:ext>
                </a:extLst>
              </p:cNvPr>
              <p:cNvSpPr>
                <a:spLocks/>
              </p:cNvSpPr>
              <p:nvPr/>
            </p:nvSpPr>
            <p:spPr bwMode="auto">
              <a:xfrm>
                <a:off x="4293" y="4140"/>
                <a:ext cx="59" cy="25"/>
              </a:xfrm>
              <a:custGeom>
                <a:avLst/>
                <a:gdLst>
                  <a:gd name="T0" fmla="*/ 1 w 86"/>
                  <a:gd name="T1" fmla="*/ 1 h 42"/>
                  <a:gd name="T2" fmla="*/ 1 w 86"/>
                  <a:gd name="T3" fmla="*/ 1 h 42"/>
                  <a:gd name="T4" fmla="*/ 1 w 86"/>
                  <a:gd name="T5" fmla="*/ 1 h 42"/>
                  <a:gd name="T6" fmla="*/ 1 w 86"/>
                  <a:gd name="T7" fmla="*/ 1 h 42"/>
                  <a:gd name="T8" fmla="*/ 1 w 86"/>
                  <a:gd name="T9" fmla="*/ 1 h 42"/>
                  <a:gd name="T10" fmla="*/ 1 w 86"/>
                  <a:gd name="T11" fmla="*/ 1 h 42"/>
                  <a:gd name="T12" fmla="*/ 1 w 86"/>
                  <a:gd name="T13" fmla="*/ 1 h 42"/>
                  <a:gd name="T14" fmla="*/ 1 w 86"/>
                  <a:gd name="T15" fmla="*/ 1 h 42"/>
                  <a:gd name="T16" fmla="*/ 1 w 86"/>
                  <a:gd name="T17" fmla="*/ 1 h 42"/>
                  <a:gd name="T18" fmla="*/ 1 w 86"/>
                  <a:gd name="T19" fmla="*/ 1 h 42"/>
                  <a:gd name="T20" fmla="*/ 1 w 86"/>
                  <a:gd name="T21" fmla="*/ 1 h 42"/>
                  <a:gd name="T22" fmla="*/ 1 w 86"/>
                  <a:gd name="T23" fmla="*/ 1 h 42"/>
                  <a:gd name="T24" fmla="*/ 1 w 86"/>
                  <a:gd name="T25" fmla="*/ 1 h 42"/>
                  <a:gd name="T26" fmla="*/ 1 w 86"/>
                  <a:gd name="T27" fmla="*/ 1 h 42"/>
                  <a:gd name="T28" fmla="*/ 1 w 86"/>
                  <a:gd name="T29" fmla="*/ 1 h 42"/>
                  <a:gd name="T30" fmla="*/ 0 w 86"/>
                  <a:gd name="T31" fmla="*/ 1 h 42"/>
                  <a:gd name="T32" fmla="*/ 1 w 86"/>
                  <a:gd name="T33" fmla="*/ 0 h 42"/>
                  <a:gd name="T34" fmla="*/ 1 w 86"/>
                  <a:gd name="T35" fmla="*/ 1 h 42"/>
                  <a:gd name="T36" fmla="*/ 1 w 86"/>
                  <a:gd name="T37" fmla="*/ 1 h 42"/>
                  <a:gd name="T38" fmla="*/ 1 w 86"/>
                  <a:gd name="T39" fmla="*/ 1 h 42"/>
                  <a:gd name="T40" fmla="*/ 1 w 86"/>
                  <a:gd name="T41" fmla="*/ 1 h 4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6"/>
                  <a:gd name="T64" fmla="*/ 0 h 42"/>
                  <a:gd name="T65" fmla="*/ 86 w 86"/>
                  <a:gd name="T66" fmla="*/ 42 h 4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6" h="42">
                    <a:moveTo>
                      <a:pt x="45" y="7"/>
                    </a:moveTo>
                    <a:lnTo>
                      <a:pt x="50" y="6"/>
                    </a:lnTo>
                    <a:lnTo>
                      <a:pt x="62" y="6"/>
                    </a:lnTo>
                    <a:lnTo>
                      <a:pt x="76" y="7"/>
                    </a:lnTo>
                    <a:lnTo>
                      <a:pt x="84" y="13"/>
                    </a:lnTo>
                    <a:lnTo>
                      <a:pt x="86" y="23"/>
                    </a:lnTo>
                    <a:lnTo>
                      <a:pt x="84" y="32"/>
                    </a:lnTo>
                    <a:lnTo>
                      <a:pt x="74" y="39"/>
                    </a:lnTo>
                    <a:lnTo>
                      <a:pt x="56" y="42"/>
                    </a:lnTo>
                    <a:lnTo>
                      <a:pt x="39" y="42"/>
                    </a:lnTo>
                    <a:lnTo>
                      <a:pt x="29" y="39"/>
                    </a:lnTo>
                    <a:lnTo>
                      <a:pt x="23" y="35"/>
                    </a:lnTo>
                    <a:lnTo>
                      <a:pt x="17" y="30"/>
                    </a:lnTo>
                    <a:lnTo>
                      <a:pt x="7" y="21"/>
                    </a:lnTo>
                    <a:lnTo>
                      <a:pt x="2" y="9"/>
                    </a:lnTo>
                    <a:lnTo>
                      <a:pt x="0" y="2"/>
                    </a:lnTo>
                    <a:lnTo>
                      <a:pt x="5" y="0"/>
                    </a:lnTo>
                    <a:lnTo>
                      <a:pt x="17" y="4"/>
                    </a:lnTo>
                    <a:lnTo>
                      <a:pt x="27" y="7"/>
                    </a:lnTo>
                    <a:lnTo>
                      <a:pt x="35" y="9"/>
                    </a:lnTo>
                    <a:lnTo>
                      <a:pt x="45" y="7"/>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1" name="Freeform 23">
                <a:extLst>
                  <a:ext uri="{FF2B5EF4-FFF2-40B4-BE49-F238E27FC236}">
                    <a16:creationId xmlns:a16="http://schemas.microsoft.com/office/drawing/2014/main" id="{612761F6-0C47-479B-9914-6507B500DD90}"/>
                  </a:ext>
                </a:extLst>
              </p:cNvPr>
              <p:cNvSpPr>
                <a:spLocks/>
              </p:cNvSpPr>
              <p:nvPr/>
            </p:nvSpPr>
            <p:spPr bwMode="auto">
              <a:xfrm>
                <a:off x="4391" y="4027"/>
                <a:ext cx="656" cy="271"/>
              </a:xfrm>
              <a:custGeom>
                <a:avLst/>
                <a:gdLst>
                  <a:gd name="T0" fmla="*/ 1 w 945"/>
                  <a:gd name="T1" fmla="*/ 1 h 454"/>
                  <a:gd name="T2" fmla="*/ 1 w 945"/>
                  <a:gd name="T3" fmla="*/ 0 h 454"/>
                  <a:gd name="T4" fmla="*/ 1 w 945"/>
                  <a:gd name="T5" fmla="*/ 1 h 454"/>
                  <a:gd name="T6" fmla="*/ 1 w 945"/>
                  <a:gd name="T7" fmla="*/ 1 h 454"/>
                  <a:gd name="T8" fmla="*/ 1 w 945"/>
                  <a:gd name="T9" fmla="*/ 1 h 454"/>
                  <a:gd name="T10" fmla="*/ 1 w 945"/>
                  <a:gd name="T11" fmla="*/ 1 h 454"/>
                  <a:gd name="T12" fmla="*/ 1 w 945"/>
                  <a:gd name="T13" fmla="*/ 1 h 454"/>
                  <a:gd name="T14" fmla="*/ 1 w 945"/>
                  <a:gd name="T15" fmla="*/ 1 h 454"/>
                  <a:gd name="T16" fmla="*/ 1 w 945"/>
                  <a:gd name="T17" fmla="*/ 1 h 454"/>
                  <a:gd name="T18" fmla="*/ 1 w 945"/>
                  <a:gd name="T19" fmla="*/ 1 h 454"/>
                  <a:gd name="T20" fmla="*/ 1 w 945"/>
                  <a:gd name="T21" fmla="*/ 1 h 454"/>
                  <a:gd name="T22" fmla="*/ 1 w 945"/>
                  <a:gd name="T23" fmla="*/ 1 h 454"/>
                  <a:gd name="T24" fmla="*/ 1 w 945"/>
                  <a:gd name="T25" fmla="*/ 1 h 454"/>
                  <a:gd name="T26" fmla="*/ 1 w 945"/>
                  <a:gd name="T27" fmla="*/ 1 h 454"/>
                  <a:gd name="T28" fmla="*/ 1 w 945"/>
                  <a:gd name="T29" fmla="*/ 1 h 454"/>
                  <a:gd name="T30" fmla="*/ 1 w 945"/>
                  <a:gd name="T31" fmla="*/ 1 h 454"/>
                  <a:gd name="T32" fmla="*/ 1 w 945"/>
                  <a:gd name="T33" fmla="*/ 1 h 454"/>
                  <a:gd name="T34" fmla="*/ 1 w 945"/>
                  <a:gd name="T35" fmla="*/ 1 h 454"/>
                  <a:gd name="T36" fmla="*/ 1 w 945"/>
                  <a:gd name="T37" fmla="*/ 1 h 454"/>
                  <a:gd name="T38" fmla="*/ 1 w 945"/>
                  <a:gd name="T39" fmla="*/ 1 h 454"/>
                  <a:gd name="T40" fmla="*/ 1 w 945"/>
                  <a:gd name="T41" fmla="*/ 1 h 454"/>
                  <a:gd name="T42" fmla="*/ 1 w 945"/>
                  <a:gd name="T43" fmla="*/ 1 h 454"/>
                  <a:gd name="T44" fmla="*/ 1 w 945"/>
                  <a:gd name="T45" fmla="*/ 1 h 454"/>
                  <a:gd name="T46" fmla="*/ 1 w 945"/>
                  <a:gd name="T47" fmla="*/ 1 h 454"/>
                  <a:gd name="T48" fmla="*/ 1 w 945"/>
                  <a:gd name="T49" fmla="*/ 1 h 454"/>
                  <a:gd name="T50" fmla="*/ 1 w 945"/>
                  <a:gd name="T51" fmla="*/ 1 h 454"/>
                  <a:gd name="T52" fmla="*/ 1 w 945"/>
                  <a:gd name="T53" fmla="*/ 1 h 454"/>
                  <a:gd name="T54" fmla="*/ 1 w 945"/>
                  <a:gd name="T55" fmla="*/ 1 h 454"/>
                  <a:gd name="T56" fmla="*/ 1 w 945"/>
                  <a:gd name="T57" fmla="*/ 1 h 454"/>
                  <a:gd name="T58" fmla="*/ 1 w 945"/>
                  <a:gd name="T59" fmla="*/ 1 h 454"/>
                  <a:gd name="T60" fmla="*/ 1 w 945"/>
                  <a:gd name="T61" fmla="*/ 1 h 454"/>
                  <a:gd name="T62" fmla="*/ 1 w 945"/>
                  <a:gd name="T63" fmla="*/ 1 h 454"/>
                  <a:gd name="T64" fmla="*/ 1 w 945"/>
                  <a:gd name="T65" fmla="*/ 1 h 454"/>
                  <a:gd name="T66" fmla="*/ 1 w 945"/>
                  <a:gd name="T67" fmla="*/ 1 h 454"/>
                  <a:gd name="T68" fmla="*/ 1 w 945"/>
                  <a:gd name="T69" fmla="*/ 1 h 454"/>
                  <a:gd name="T70" fmla="*/ 1 w 945"/>
                  <a:gd name="T71" fmla="*/ 1 h 454"/>
                  <a:gd name="T72" fmla="*/ 1 w 945"/>
                  <a:gd name="T73" fmla="*/ 1 h 454"/>
                  <a:gd name="T74" fmla="*/ 1 w 945"/>
                  <a:gd name="T75" fmla="*/ 1 h 454"/>
                  <a:gd name="T76" fmla="*/ 1 w 945"/>
                  <a:gd name="T77" fmla="*/ 1 h 454"/>
                  <a:gd name="T78" fmla="*/ 1 w 945"/>
                  <a:gd name="T79" fmla="*/ 1 h 454"/>
                  <a:gd name="T80" fmla="*/ 1 w 945"/>
                  <a:gd name="T81" fmla="*/ 1 h 454"/>
                  <a:gd name="T82" fmla="*/ 1 w 945"/>
                  <a:gd name="T83" fmla="*/ 1 h 454"/>
                  <a:gd name="T84" fmla="*/ 1 w 945"/>
                  <a:gd name="T85" fmla="*/ 1 h 454"/>
                  <a:gd name="T86" fmla="*/ 1 w 945"/>
                  <a:gd name="T87" fmla="*/ 1 h 454"/>
                  <a:gd name="T88" fmla="*/ 1 w 945"/>
                  <a:gd name="T89" fmla="*/ 1 h 454"/>
                  <a:gd name="T90" fmla="*/ 1 w 945"/>
                  <a:gd name="T91" fmla="*/ 1 h 454"/>
                  <a:gd name="T92" fmla="*/ 1 w 945"/>
                  <a:gd name="T93" fmla="*/ 1 h 454"/>
                  <a:gd name="T94" fmla="*/ 1 w 945"/>
                  <a:gd name="T95" fmla="*/ 1 h 454"/>
                  <a:gd name="T96" fmla="*/ 1 w 945"/>
                  <a:gd name="T97" fmla="*/ 1 h 454"/>
                  <a:gd name="T98" fmla="*/ 1 w 945"/>
                  <a:gd name="T99" fmla="*/ 1 h 454"/>
                  <a:gd name="T100" fmla="*/ 1 w 945"/>
                  <a:gd name="T101" fmla="*/ 1 h 454"/>
                  <a:gd name="T102" fmla="*/ 1 w 945"/>
                  <a:gd name="T103" fmla="*/ 1 h 454"/>
                  <a:gd name="T104" fmla="*/ 1 w 945"/>
                  <a:gd name="T105" fmla="*/ 1 h 45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45"/>
                  <a:gd name="T160" fmla="*/ 0 h 454"/>
                  <a:gd name="T161" fmla="*/ 945 w 945"/>
                  <a:gd name="T162" fmla="*/ 454 h 45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45" h="454">
                    <a:moveTo>
                      <a:pt x="68" y="1"/>
                    </a:moveTo>
                    <a:lnTo>
                      <a:pt x="64" y="1"/>
                    </a:lnTo>
                    <a:lnTo>
                      <a:pt x="56" y="3"/>
                    </a:lnTo>
                    <a:lnTo>
                      <a:pt x="45" y="5"/>
                    </a:lnTo>
                    <a:lnTo>
                      <a:pt x="33" y="3"/>
                    </a:lnTo>
                    <a:lnTo>
                      <a:pt x="23" y="1"/>
                    </a:lnTo>
                    <a:lnTo>
                      <a:pt x="11" y="0"/>
                    </a:lnTo>
                    <a:lnTo>
                      <a:pt x="3" y="0"/>
                    </a:lnTo>
                    <a:lnTo>
                      <a:pt x="0" y="3"/>
                    </a:lnTo>
                    <a:lnTo>
                      <a:pt x="0" y="10"/>
                    </a:lnTo>
                    <a:lnTo>
                      <a:pt x="5" y="19"/>
                    </a:lnTo>
                    <a:lnTo>
                      <a:pt x="17" y="27"/>
                    </a:lnTo>
                    <a:lnTo>
                      <a:pt x="39" y="33"/>
                    </a:lnTo>
                    <a:lnTo>
                      <a:pt x="50" y="34"/>
                    </a:lnTo>
                    <a:lnTo>
                      <a:pt x="62" y="36"/>
                    </a:lnTo>
                    <a:lnTo>
                      <a:pt x="72" y="36"/>
                    </a:lnTo>
                    <a:lnTo>
                      <a:pt x="80" y="38"/>
                    </a:lnTo>
                    <a:lnTo>
                      <a:pt x="90" y="38"/>
                    </a:lnTo>
                    <a:lnTo>
                      <a:pt x="97" y="40"/>
                    </a:lnTo>
                    <a:lnTo>
                      <a:pt x="107" y="41"/>
                    </a:lnTo>
                    <a:lnTo>
                      <a:pt x="115" y="45"/>
                    </a:lnTo>
                    <a:lnTo>
                      <a:pt x="125" y="48"/>
                    </a:lnTo>
                    <a:lnTo>
                      <a:pt x="136" y="54"/>
                    </a:lnTo>
                    <a:lnTo>
                      <a:pt x="148" y="59"/>
                    </a:lnTo>
                    <a:lnTo>
                      <a:pt x="160" y="64"/>
                    </a:lnTo>
                    <a:lnTo>
                      <a:pt x="170" y="69"/>
                    </a:lnTo>
                    <a:lnTo>
                      <a:pt x="180" y="74"/>
                    </a:lnTo>
                    <a:lnTo>
                      <a:pt x="187" y="80"/>
                    </a:lnTo>
                    <a:lnTo>
                      <a:pt x="193" y="83"/>
                    </a:lnTo>
                    <a:lnTo>
                      <a:pt x="201" y="87"/>
                    </a:lnTo>
                    <a:lnTo>
                      <a:pt x="211" y="90"/>
                    </a:lnTo>
                    <a:lnTo>
                      <a:pt x="221" y="92"/>
                    </a:lnTo>
                    <a:lnTo>
                      <a:pt x="234" y="92"/>
                    </a:lnTo>
                    <a:lnTo>
                      <a:pt x="246" y="95"/>
                    </a:lnTo>
                    <a:lnTo>
                      <a:pt x="254" y="102"/>
                    </a:lnTo>
                    <a:lnTo>
                      <a:pt x="262" y="111"/>
                    </a:lnTo>
                    <a:lnTo>
                      <a:pt x="273" y="120"/>
                    </a:lnTo>
                    <a:lnTo>
                      <a:pt x="283" y="123"/>
                    </a:lnTo>
                    <a:lnTo>
                      <a:pt x="293" y="127"/>
                    </a:lnTo>
                    <a:lnTo>
                      <a:pt x="307" y="130"/>
                    </a:lnTo>
                    <a:lnTo>
                      <a:pt x="320" y="134"/>
                    </a:lnTo>
                    <a:lnTo>
                      <a:pt x="332" y="137"/>
                    </a:lnTo>
                    <a:lnTo>
                      <a:pt x="344" y="139"/>
                    </a:lnTo>
                    <a:lnTo>
                      <a:pt x="352" y="142"/>
                    </a:lnTo>
                    <a:lnTo>
                      <a:pt x="358" y="144"/>
                    </a:lnTo>
                    <a:lnTo>
                      <a:pt x="362" y="146"/>
                    </a:lnTo>
                    <a:lnTo>
                      <a:pt x="367" y="149"/>
                    </a:lnTo>
                    <a:lnTo>
                      <a:pt x="375" y="153"/>
                    </a:lnTo>
                    <a:lnTo>
                      <a:pt x="383" y="156"/>
                    </a:lnTo>
                    <a:lnTo>
                      <a:pt x="391" y="162"/>
                    </a:lnTo>
                    <a:lnTo>
                      <a:pt x="401" y="165"/>
                    </a:lnTo>
                    <a:lnTo>
                      <a:pt x="410" y="170"/>
                    </a:lnTo>
                    <a:lnTo>
                      <a:pt x="418" y="174"/>
                    </a:lnTo>
                    <a:lnTo>
                      <a:pt x="432" y="179"/>
                    </a:lnTo>
                    <a:lnTo>
                      <a:pt x="444" y="177"/>
                    </a:lnTo>
                    <a:lnTo>
                      <a:pt x="455" y="175"/>
                    </a:lnTo>
                    <a:lnTo>
                      <a:pt x="471" y="174"/>
                    </a:lnTo>
                    <a:lnTo>
                      <a:pt x="481" y="174"/>
                    </a:lnTo>
                    <a:lnTo>
                      <a:pt x="491" y="174"/>
                    </a:lnTo>
                    <a:lnTo>
                      <a:pt x="499" y="174"/>
                    </a:lnTo>
                    <a:lnTo>
                      <a:pt x="506" y="174"/>
                    </a:lnTo>
                    <a:lnTo>
                      <a:pt x="514" y="175"/>
                    </a:lnTo>
                    <a:lnTo>
                      <a:pt x="522" y="177"/>
                    </a:lnTo>
                    <a:lnTo>
                      <a:pt x="528" y="181"/>
                    </a:lnTo>
                    <a:lnTo>
                      <a:pt x="536" y="184"/>
                    </a:lnTo>
                    <a:lnTo>
                      <a:pt x="544" y="191"/>
                    </a:lnTo>
                    <a:lnTo>
                      <a:pt x="545" y="200"/>
                    </a:lnTo>
                    <a:lnTo>
                      <a:pt x="549" y="209"/>
                    </a:lnTo>
                    <a:lnTo>
                      <a:pt x="571" y="226"/>
                    </a:lnTo>
                    <a:lnTo>
                      <a:pt x="587" y="236"/>
                    </a:lnTo>
                    <a:lnTo>
                      <a:pt x="598" y="243"/>
                    </a:lnTo>
                    <a:lnTo>
                      <a:pt x="610" y="250"/>
                    </a:lnTo>
                    <a:lnTo>
                      <a:pt x="618" y="256"/>
                    </a:lnTo>
                    <a:lnTo>
                      <a:pt x="624" y="259"/>
                    </a:lnTo>
                    <a:lnTo>
                      <a:pt x="628" y="261"/>
                    </a:lnTo>
                    <a:lnTo>
                      <a:pt x="632" y="261"/>
                    </a:lnTo>
                    <a:lnTo>
                      <a:pt x="634" y="257"/>
                    </a:lnTo>
                    <a:lnTo>
                      <a:pt x="635" y="252"/>
                    </a:lnTo>
                    <a:lnTo>
                      <a:pt x="635" y="250"/>
                    </a:lnTo>
                    <a:lnTo>
                      <a:pt x="639" y="254"/>
                    </a:lnTo>
                    <a:lnTo>
                      <a:pt x="643" y="266"/>
                    </a:lnTo>
                    <a:lnTo>
                      <a:pt x="651" y="278"/>
                    </a:lnTo>
                    <a:lnTo>
                      <a:pt x="661" y="289"/>
                    </a:lnTo>
                    <a:lnTo>
                      <a:pt x="673" y="294"/>
                    </a:lnTo>
                    <a:lnTo>
                      <a:pt x="688" y="297"/>
                    </a:lnTo>
                    <a:lnTo>
                      <a:pt x="698" y="299"/>
                    </a:lnTo>
                    <a:lnTo>
                      <a:pt x="710" y="301"/>
                    </a:lnTo>
                    <a:lnTo>
                      <a:pt x="722" y="304"/>
                    </a:lnTo>
                    <a:lnTo>
                      <a:pt x="733" y="306"/>
                    </a:lnTo>
                    <a:lnTo>
                      <a:pt x="743" y="311"/>
                    </a:lnTo>
                    <a:lnTo>
                      <a:pt x="751" y="316"/>
                    </a:lnTo>
                    <a:lnTo>
                      <a:pt x="755" y="323"/>
                    </a:lnTo>
                    <a:lnTo>
                      <a:pt x="755" y="332"/>
                    </a:lnTo>
                    <a:lnTo>
                      <a:pt x="753" y="346"/>
                    </a:lnTo>
                    <a:lnTo>
                      <a:pt x="761" y="353"/>
                    </a:lnTo>
                    <a:lnTo>
                      <a:pt x="774" y="358"/>
                    </a:lnTo>
                    <a:lnTo>
                      <a:pt x="794" y="367"/>
                    </a:lnTo>
                    <a:lnTo>
                      <a:pt x="804" y="374"/>
                    </a:lnTo>
                    <a:lnTo>
                      <a:pt x="816" y="379"/>
                    </a:lnTo>
                    <a:lnTo>
                      <a:pt x="825" y="386"/>
                    </a:lnTo>
                    <a:lnTo>
                      <a:pt x="835" y="393"/>
                    </a:lnTo>
                    <a:lnTo>
                      <a:pt x="845" y="400"/>
                    </a:lnTo>
                    <a:lnTo>
                      <a:pt x="853" y="405"/>
                    </a:lnTo>
                    <a:lnTo>
                      <a:pt x="859" y="410"/>
                    </a:lnTo>
                    <a:lnTo>
                      <a:pt x="864" y="414"/>
                    </a:lnTo>
                    <a:lnTo>
                      <a:pt x="872" y="417"/>
                    </a:lnTo>
                    <a:lnTo>
                      <a:pt x="884" y="419"/>
                    </a:lnTo>
                    <a:lnTo>
                      <a:pt x="894" y="423"/>
                    </a:lnTo>
                    <a:lnTo>
                      <a:pt x="902" y="430"/>
                    </a:lnTo>
                    <a:lnTo>
                      <a:pt x="911" y="437"/>
                    </a:lnTo>
                    <a:lnTo>
                      <a:pt x="921" y="445"/>
                    </a:lnTo>
                    <a:lnTo>
                      <a:pt x="931" y="452"/>
                    </a:lnTo>
                    <a:lnTo>
                      <a:pt x="939" y="454"/>
                    </a:lnTo>
                    <a:lnTo>
                      <a:pt x="941" y="454"/>
                    </a:lnTo>
                    <a:lnTo>
                      <a:pt x="943" y="452"/>
                    </a:lnTo>
                    <a:lnTo>
                      <a:pt x="945" y="451"/>
                    </a:lnTo>
                    <a:lnTo>
                      <a:pt x="945" y="449"/>
                    </a:lnTo>
                    <a:lnTo>
                      <a:pt x="945" y="437"/>
                    </a:lnTo>
                    <a:lnTo>
                      <a:pt x="943" y="423"/>
                    </a:lnTo>
                    <a:lnTo>
                      <a:pt x="939" y="412"/>
                    </a:lnTo>
                    <a:lnTo>
                      <a:pt x="933" y="402"/>
                    </a:lnTo>
                    <a:lnTo>
                      <a:pt x="929" y="388"/>
                    </a:lnTo>
                    <a:lnTo>
                      <a:pt x="927" y="365"/>
                    </a:lnTo>
                    <a:lnTo>
                      <a:pt x="925" y="344"/>
                    </a:lnTo>
                    <a:lnTo>
                      <a:pt x="919" y="330"/>
                    </a:lnTo>
                    <a:lnTo>
                      <a:pt x="913" y="325"/>
                    </a:lnTo>
                    <a:lnTo>
                      <a:pt x="906" y="316"/>
                    </a:lnTo>
                    <a:lnTo>
                      <a:pt x="896" y="308"/>
                    </a:lnTo>
                    <a:lnTo>
                      <a:pt x="886" y="299"/>
                    </a:lnTo>
                    <a:lnTo>
                      <a:pt x="876" y="292"/>
                    </a:lnTo>
                    <a:lnTo>
                      <a:pt x="866" y="285"/>
                    </a:lnTo>
                    <a:lnTo>
                      <a:pt x="857" y="280"/>
                    </a:lnTo>
                    <a:lnTo>
                      <a:pt x="849" y="278"/>
                    </a:lnTo>
                    <a:lnTo>
                      <a:pt x="843" y="278"/>
                    </a:lnTo>
                    <a:lnTo>
                      <a:pt x="835" y="280"/>
                    </a:lnTo>
                    <a:lnTo>
                      <a:pt x="825" y="282"/>
                    </a:lnTo>
                    <a:lnTo>
                      <a:pt x="817" y="282"/>
                    </a:lnTo>
                    <a:lnTo>
                      <a:pt x="808" y="282"/>
                    </a:lnTo>
                    <a:lnTo>
                      <a:pt x="800" y="282"/>
                    </a:lnTo>
                    <a:lnTo>
                      <a:pt x="792" y="278"/>
                    </a:lnTo>
                    <a:lnTo>
                      <a:pt x="786" y="273"/>
                    </a:lnTo>
                    <a:lnTo>
                      <a:pt x="780" y="266"/>
                    </a:lnTo>
                    <a:lnTo>
                      <a:pt x="771" y="259"/>
                    </a:lnTo>
                    <a:lnTo>
                      <a:pt x="761" y="252"/>
                    </a:lnTo>
                    <a:lnTo>
                      <a:pt x="751" y="245"/>
                    </a:lnTo>
                    <a:lnTo>
                      <a:pt x="739" y="238"/>
                    </a:lnTo>
                    <a:lnTo>
                      <a:pt x="729" y="233"/>
                    </a:lnTo>
                    <a:lnTo>
                      <a:pt x="722" y="228"/>
                    </a:lnTo>
                    <a:lnTo>
                      <a:pt x="714" y="224"/>
                    </a:lnTo>
                    <a:lnTo>
                      <a:pt x="702" y="214"/>
                    </a:lnTo>
                    <a:lnTo>
                      <a:pt x="694" y="202"/>
                    </a:lnTo>
                    <a:lnTo>
                      <a:pt x="686" y="191"/>
                    </a:lnTo>
                    <a:lnTo>
                      <a:pt x="673" y="186"/>
                    </a:lnTo>
                    <a:lnTo>
                      <a:pt x="663" y="186"/>
                    </a:lnTo>
                    <a:lnTo>
                      <a:pt x="655" y="186"/>
                    </a:lnTo>
                    <a:lnTo>
                      <a:pt x="645" y="186"/>
                    </a:lnTo>
                    <a:lnTo>
                      <a:pt x="635" y="184"/>
                    </a:lnTo>
                    <a:lnTo>
                      <a:pt x="628" y="184"/>
                    </a:lnTo>
                    <a:lnTo>
                      <a:pt x="620" y="184"/>
                    </a:lnTo>
                    <a:lnTo>
                      <a:pt x="614" y="184"/>
                    </a:lnTo>
                    <a:lnTo>
                      <a:pt x="608" y="184"/>
                    </a:lnTo>
                    <a:lnTo>
                      <a:pt x="598" y="179"/>
                    </a:lnTo>
                    <a:lnTo>
                      <a:pt x="589" y="167"/>
                    </a:lnTo>
                    <a:lnTo>
                      <a:pt x="577" y="153"/>
                    </a:lnTo>
                    <a:lnTo>
                      <a:pt x="561" y="139"/>
                    </a:lnTo>
                    <a:lnTo>
                      <a:pt x="545" y="130"/>
                    </a:lnTo>
                    <a:lnTo>
                      <a:pt x="540" y="127"/>
                    </a:lnTo>
                    <a:lnTo>
                      <a:pt x="536" y="125"/>
                    </a:lnTo>
                    <a:lnTo>
                      <a:pt x="536" y="118"/>
                    </a:lnTo>
                    <a:lnTo>
                      <a:pt x="534" y="104"/>
                    </a:lnTo>
                    <a:lnTo>
                      <a:pt x="528" y="90"/>
                    </a:lnTo>
                    <a:lnTo>
                      <a:pt x="514" y="80"/>
                    </a:lnTo>
                    <a:lnTo>
                      <a:pt x="504" y="78"/>
                    </a:lnTo>
                    <a:lnTo>
                      <a:pt x="497" y="76"/>
                    </a:lnTo>
                    <a:lnTo>
                      <a:pt x="487" y="74"/>
                    </a:lnTo>
                    <a:lnTo>
                      <a:pt x="479" y="73"/>
                    </a:lnTo>
                    <a:lnTo>
                      <a:pt x="471" y="73"/>
                    </a:lnTo>
                    <a:lnTo>
                      <a:pt x="461" y="73"/>
                    </a:lnTo>
                    <a:lnTo>
                      <a:pt x="453" y="73"/>
                    </a:lnTo>
                    <a:lnTo>
                      <a:pt x="444" y="73"/>
                    </a:lnTo>
                    <a:lnTo>
                      <a:pt x="428" y="76"/>
                    </a:lnTo>
                    <a:lnTo>
                      <a:pt x="414" y="85"/>
                    </a:lnTo>
                    <a:lnTo>
                      <a:pt x="403" y="92"/>
                    </a:lnTo>
                    <a:lnTo>
                      <a:pt x="389" y="95"/>
                    </a:lnTo>
                    <a:lnTo>
                      <a:pt x="375" y="90"/>
                    </a:lnTo>
                    <a:lnTo>
                      <a:pt x="371" y="81"/>
                    </a:lnTo>
                    <a:lnTo>
                      <a:pt x="369" y="73"/>
                    </a:lnTo>
                    <a:lnTo>
                      <a:pt x="369" y="69"/>
                    </a:lnTo>
                    <a:lnTo>
                      <a:pt x="363" y="69"/>
                    </a:lnTo>
                    <a:lnTo>
                      <a:pt x="354" y="73"/>
                    </a:lnTo>
                    <a:lnTo>
                      <a:pt x="342" y="76"/>
                    </a:lnTo>
                    <a:lnTo>
                      <a:pt x="336" y="83"/>
                    </a:lnTo>
                    <a:lnTo>
                      <a:pt x="328" y="88"/>
                    </a:lnTo>
                    <a:lnTo>
                      <a:pt x="315" y="92"/>
                    </a:lnTo>
                    <a:lnTo>
                      <a:pt x="297" y="90"/>
                    </a:lnTo>
                    <a:lnTo>
                      <a:pt x="285" y="85"/>
                    </a:lnTo>
                    <a:lnTo>
                      <a:pt x="277" y="74"/>
                    </a:lnTo>
                    <a:lnTo>
                      <a:pt x="268" y="64"/>
                    </a:lnTo>
                    <a:lnTo>
                      <a:pt x="256" y="54"/>
                    </a:lnTo>
                    <a:lnTo>
                      <a:pt x="240" y="48"/>
                    </a:lnTo>
                    <a:lnTo>
                      <a:pt x="230" y="47"/>
                    </a:lnTo>
                    <a:lnTo>
                      <a:pt x="217" y="43"/>
                    </a:lnTo>
                    <a:lnTo>
                      <a:pt x="201" y="38"/>
                    </a:lnTo>
                    <a:lnTo>
                      <a:pt x="183" y="31"/>
                    </a:lnTo>
                    <a:lnTo>
                      <a:pt x="164" y="26"/>
                    </a:lnTo>
                    <a:lnTo>
                      <a:pt x="144" y="21"/>
                    </a:lnTo>
                    <a:lnTo>
                      <a:pt x="127" y="15"/>
                    </a:lnTo>
                    <a:lnTo>
                      <a:pt x="109" y="10"/>
                    </a:lnTo>
                    <a:lnTo>
                      <a:pt x="86" y="5"/>
                    </a:lnTo>
                    <a:lnTo>
                      <a:pt x="74" y="3"/>
                    </a:lnTo>
                    <a:lnTo>
                      <a:pt x="68" y="1"/>
                    </a:lnTo>
                    <a:close/>
                  </a:path>
                </a:pathLst>
              </a:custGeom>
              <a:gradFill rotWithShape="1">
                <a:gsLst>
                  <a:gs pos="0">
                    <a:srgbClr val="5E4700"/>
                  </a:gs>
                  <a:gs pos="100000">
                    <a:srgbClr val="CC9900"/>
                  </a:gs>
                </a:gsLst>
                <a:lin ang="5400000" scaled="1"/>
              </a:gra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2" name="Freeform 24">
                <a:extLst>
                  <a:ext uri="{FF2B5EF4-FFF2-40B4-BE49-F238E27FC236}">
                    <a16:creationId xmlns:a16="http://schemas.microsoft.com/office/drawing/2014/main" id="{D851E51B-6AAD-4D97-BED3-B6D3D25BA2C5}"/>
                  </a:ext>
                </a:extLst>
              </p:cNvPr>
              <p:cNvSpPr>
                <a:spLocks/>
              </p:cNvSpPr>
              <p:nvPr/>
            </p:nvSpPr>
            <p:spPr bwMode="auto">
              <a:xfrm>
                <a:off x="4532" y="4133"/>
                <a:ext cx="176" cy="48"/>
              </a:xfrm>
              <a:custGeom>
                <a:avLst/>
                <a:gdLst>
                  <a:gd name="T0" fmla="*/ 1 w 254"/>
                  <a:gd name="T1" fmla="*/ 1 h 80"/>
                  <a:gd name="T2" fmla="*/ 1 w 254"/>
                  <a:gd name="T3" fmla="*/ 1 h 80"/>
                  <a:gd name="T4" fmla="*/ 1 w 254"/>
                  <a:gd name="T5" fmla="*/ 1 h 80"/>
                  <a:gd name="T6" fmla="*/ 1 w 254"/>
                  <a:gd name="T7" fmla="*/ 1 h 80"/>
                  <a:gd name="T8" fmla="*/ 1 w 254"/>
                  <a:gd name="T9" fmla="*/ 1 h 80"/>
                  <a:gd name="T10" fmla="*/ 1 w 254"/>
                  <a:gd name="T11" fmla="*/ 1 h 80"/>
                  <a:gd name="T12" fmla="*/ 1 w 254"/>
                  <a:gd name="T13" fmla="*/ 1 h 80"/>
                  <a:gd name="T14" fmla="*/ 1 w 254"/>
                  <a:gd name="T15" fmla="*/ 1 h 80"/>
                  <a:gd name="T16" fmla="*/ 1 w 254"/>
                  <a:gd name="T17" fmla="*/ 1 h 80"/>
                  <a:gd name="T18" fmla="*/ 1 w 254"/>
                  <a:gd name="T19" fmla="*/ 1 h 80"/>
                  <a:gd name="T20" fmla="*/ 1 w 254"/>
                  <a:gd name="T21" fmla="*/ 1 h 80"/>
                  <a:gd name="T22" fmla="*/ 1 w 254"/>
                  <a:gd name="T23" fmla="*/ 1 h 80"/>
                  <a:gd name="T24" fmla="*/ 1 w 254"/>
                  <a:gd name="T25" fmla="*/ 1 h 80"/>
                  <a:gd name="T26" fmla="*/ 1 w 254"/>
                  <a:gd name="T27" fmla="*/ 1 h 80"/>
                  <a:gd name="T28" fmla="*/ 1 w 254"/>
                  <a:gd name="T29" fmla="*/ 1 h 80"/>
                  <a:gd name="T30" fmla="*/ 1 w 254"/>
                  <a:gd name="T31" fmla="*/ 1 h 80"/>
                  <a:gd name="T32" fmla="*/ 1 w 254"/>
                  <a:gd name="T33" fmla="*/ 1 h 80"/>
                  <a:gd name="T34" fmla="*/ 1 w 254"/>
                  <a:gd name="T35" fmla="*/ 1 h 80"/>
                  <a:gd name="T36" fmla="*/ 1 w 254"/>
                  <a:gd name="T37" fmla="*/ 1 h 80"/>
                  <a:gd name="T38" fmla="*/ 1 w 254"/>
                  <a:gd name="T39" fmla="*/ 1 h 80"/>
                  <a:gd name="T40" fmla="*/ 1 w 254"/>
                  <a:gd name="T41" fmla="*/ 0 h 80"/>
                  <a:gd name="T42" fmla="*/ 1 w 254"/>
                  <a:gd name="T43" fmla="*/ 0 h 80"/>
                  <a:gd name="T44" fmla="*/ 1 w 254"/>
                  <a:gd name="T45" fmla="*/ 1 h 80"/>
                  <a:gd name="T46" fmla="*/ 0 w 254"/>
                  <a:gd name="T47" fmla="*/ 1 h 80"/>
                  <a:gd name="T48" fmla="*/ 1 w 254"/>
                  <a:gd name="T49" fmla="*/ 1 h 80"/>
                  <a:gd name="T50" fmla="*/ 1 w 254"/>
                  <a:gd name="T51" fmla="*/ 1 h 80"/>
                  <a:gd name="T52" fmla="*/ 1 w 254"/>
                  <a:gd name="T53" fmla="*/ 1 h 80"/>
                  <a:gd name="T54" fmla="*/ 1 w 254"/>
                  <a:gd name="T55" fmla="*/ 1 h 80"/>
                  <a:gd name="T56" fmla="*/ 1 w 254"/>
                  <a:gd name="T57" fmla="*/ 1 h 80"/>
                  <a:gd name="T58" fmla="*/ 1 w 254"/>
                  <a:gd name="T59" fmla="*/ 1 h 80"/>
                  <a:gd name="T60" fmla="*/ 1 w 254"/>
                  <a:gd name="T61" fmla="*/ 1 h 80"/>
                  <a:gd name="T62" fmla="*/ 1 w 254"/>
                  <a:gd name="T63" fmla="*/ 1 h 80"/>
                  <a:gd name="T64" fmla="*/ 1 w 254"/>
                  <a:gd name="T65" fmla="*/ 1 h 80"/>
                  <a:gd name="T66" fmla="*/ 1 w 254"/>
                  <a:gd name="T67" fmla="*/ 1 h 80"/>
                  <a:gd name="T68" fmla="*/ 1 w 254"/>
                  <a:gd name="T69" fmla="*/ 1 h 80"/>
                  <a:gd name="T70" fmla="*/ 1 w 254"/>
                  <a:gd name="T71" fmla="*/ 1 h 80"/>
                  <a:gd name="T72" fmla="*/ 1 w 254"/>
                  <a:gd name="T73" fmla="*/ 1 h 80"/>
                  <a:gd name="T74" fmla="*/ 1 w 254"/>
                  <a:gd name="T75" fmla="*/ 1 h 80"/>
                  <a:gd name="T76" fmla="*/ 1 w 254"/>
                  <a:gd name="T77" fmla="*/ 1 h 80"/>
                  <a:gd name="T78" fmla="*/ 1 w 254"/>
                  <a:gd name="T79" fmla="*/ 1 h 80"/>
                  <a:gd name="T80" fmla="*/ 1 w 254"/>
                  <a:gd name="T81" fmla="*/ 1 h 80"/>
                  <a:gd name="T82" fmla="*/ 1 w 254"/>
                  <a:gd name="T83" fmla="*/ 1 h 80"/>
                  <a:gd name="T84" fmla="*/ 1 w 254"/>
                  <a:gd name="T85" fmla="*/ 1 h 80"/>
                  <a:gd name="T86" fmla="*/ 1 w 254"/>
                  <a:gd name="T87" fmla="*/ 1 h 80"/>
                  <a:gd name="T88" fmla="*/ 1 w 254"/>
                  <a:gd name="T89" fmla="*/ 1 h 80"/>
                  <a:gd name="T90" fmla="*/ 1 w 254"/>
                  <a:gd name="T91" fmla="*/ 1 h 80"/>
                  <a:gd name="T92" fmla="*/ 1 w 254"/>
                  <a:gd name="T93" fmla="*/ 1 h 80"/>
                  <a:gd name="T94" fmla="*/ 1 w 254"/>
                  <a:gd name="T95" fmla="*/ 1 h 80"/>
                  <a:gd name="T96" fmla="*/ 1 w 254"/>
                  <a:gd name="T97" fmla="*/ 1 h 8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54"/>
                  <a:gd name="T148" fmla="*/ 0 h 80"/>
                  <a:gd name="T149" fmla="*/ 254 w 254"/>
                  <a:gd name="T150" fmla="*/ 80 h 8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54" h="80">
                    <a:moveTo>
                      <a:pt x="254" y="77"/>
                    </a:moveTo>
                    <a:lnTo>
                      <a:pt x="254" y="73"/>
                    </a:lnTo>
                    <a:lnTo>
                      <a:pt x="249" y="65"/>
                    </a:lnTo>
                    <a:lnTo>
                      <a:pt x="233" y="54"/>
                    </a:lnTo>
                    <a:lnTo>
                      <a:pt x="204" y="44"/>
                    </a:lnTo>
                    <a:lnTo>
                      <a:pt x="188" y="40"/>
                    </a:lnTo>
                    <a:lnTo>
                      <a:pt x="174" y="37"/>
                    </a:lnTo>
                    <a:lnTo>
                      <a:pt x="162" y="33"/>
                    </a:lnTo>
                    <a:lnTo>
                      <a:pt x="153" y="32"/>
                    </a:lnTo>
                    <a:lnTo>
                      <a:pt x="145" y="30"/>
                    </a:lnTo>
                    <a:lnTo>
                      <a:pt x="139" y="28"/>
                    </a:lnTo>
                    <a:lnTo>
                      <a:pt x="133" y="26"/>
                    </a:lnTo>
                    <a:lnTo>
                      <a:pt x="125" y="25"/>
                    </a:lnTo>
                    <a:lnTo>
                      <a:pt x="112" y="19"/>
                    </a:lnTo>
                    <a:lnTo>
                      <a:pt x="102" y="14"/>
                    </a:lnTo>
                    <a:lnTo>
                      <a:pt x="90" y="11"/>
                    </a:lnTo>
                    <a:lnTo>
                      <a:pt x="78" y="9"/>
                    </a:lnTo>
                    <a:lnTo>
                      <a:pt x="69" y="7"/>
                    </a:lnTo>
                    <a:lnTo>
                      <a:pt x="61" y="5"/>
                    </a:lnTo>
                    <a:lnTo>
                      <a:pt x="51" y="4"/>
                    </a:lnTo>
                    <a:lnTo>
                      <a:pt x="33" y="0"/>
                    </a:lnTo>
                    <a:lnTo>
                      <a:pt x="14" y="0"/>
                    </a:lnTo>
                    <a:lnTo>
                      <a:pt x="2" y="4"/>
                    </a:lnTo>
                    <a:lnTo>
                      <a:pt x="0" y="11"/>
                    </a:lnTo>
                    <a:lnTo>
                      <a:pt x="14" y="19"/>
                    </a:lnTo>
                    <a:lnTo>
                      <a:pt x="31" y="26"/>
                    </a:lnTo>
                    <a:lnTo>
                      <a:pt x="41" y="32"/>
                    </a:lnTo>
                    <a:lnTo>
                      <a:pt x="47" y="35"/>
                    </a:lnTo>
                    <a:lnTo>
                      <a:pt x="59" y="37"/>
                    </a:lnTo>
                    <a:lnTo>
                      <a:pt x="72" y="35"/>
                    </a:lnTo>
                    <a:lnTo>
                      <a:pt x="84" y="35"/>
                    </a:lnTo>
                    <a:lnTo>
                      <a:pt x="96" y="37"/>
                    </a:lnTo>
                    <a:lnTo>
                      <a:pt x="106" y="42"/>
                    </a:lnTo>
                    <a:lnTo>
                      <a:pt x="114" y="49"/>
                    </a:lnTo>
                    <a:lnTo>
                      <a:pt x="121" y="52"/>
                    </a:lnTo>
                    <a:lnTo>
                      <a:pt x="129" y="54"/>
                    </a:lnTo>
                    <a:lnTo>
                      <a:pt x="145" y="54"/>
                    </a:lnTo>
                    <a:lnTo>
                      <a:pt x="153" y="54"/>
                    </a:lnTo>
                    <a:lnTo>
                      <a:pt x="161" y="54"/>
                    </a:lnTo>
                    <a:lnTo>
                      <a:pt x="168" y="54"/>
                    </a:lnTo>
                    <a:lnTo>
                      <a:pt x="174" y="56"/>
                    </a:lnTo>
                    <a:lnTo>
                      <a:pt x="180" y="58"/>
                    </a:lnTo>
                    <a:lnTo>
                      <a:pt x="186" y="59"/>
                    </a:lnTo>
                    <a:lnTo>
                      <a:pt x="194" y="63"/>
                    </a:lnTo>
                    <a:lnTo>
                      <a:pt x="204" y="66"/>
                    </a:lnTo>
                    <a:lnTo>
                      <a:pt x="221" y="73"/>
                    </a:lnTo>
                    <a:lnTo>
                      <a:pt x="235" y="79"/>
                    </a:lnTo>
                    <a:lnTo>
                      <a:pt x="247" y="80"/>
                    </a:lnTo>
                    <a:lnTo>
                      <a:pt x="254" y="77"/>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3" name="Freeform 25">
                <a:extLst>
                  <a:ext uri="{FF2B5EF4-FFF2-40B4-BE49-F238E27FC236}">
                    <a16:creationId xmlns:a16="http://schemas.microsoft.com/office/drawing/2014/main" id="{779FB5CE-C9DD-4326-B949-A25424392A83}"/>
                  </a:ext>
                </a:extLst>
              </p:cNvPr>
              <p:cNvSpPr>
                <a:spLocks/>
              </p:cNvSpPr>
              <p:nvPr/>
            </p:nvSpPr>
            <p:spPr bwMode="auto">
              <a:xfrm>
                <a:off x="4744" y="4152"/>
                <a:ext cx="35" cy="22"/>
              </a:xfrm>
              <a:custGeom>
                <a:avLst/>
                <a:gdLst>
                  <a:gd name="T0" fmla="*/ 1 w 49"/>
                  <a:gd name="T1" fmla="*/ 1 h 37"/>
                  <a:gd name="T2" fmla="*/ 1 w 49"/>
                  <a:gd name="T3" fmla="*/ 1 h 37"/>
                  <a:gd name="T4" fmla="*/ 1 w 49"/>
                  <a:gd name="T5" fmla="*/ 1 h 37"/>
                  <a:gd name="T6" fmla="*/ 1 w 49"/>
                  <a:gd name="T7" fmla="*/ 1 h 37"/>
                  <a:gd name="T8" fmla="*/ 1 w 49"/>
                  <a:gd name="T9" fmla="*/ 1 h 37"/>
                  <a:gd name="T10" fmla="*/ 1 w 49"/>
                  <a:gd name="T11" fmla="*/ 1 h 37"/>
                  <a:gd name="T12" fmla="*/ 1 w 49"/>
                  <a:gd name="T13" fmla="*/ 0 h 37"/>
                  <a:gd name="T14" fmla="*/ 1 w 49"/>
                  <a:gd name="T15" fmla="*/ 1 h 37"/>
                  <a:gd name="T16" fmla="*/ 0 w 49"/>
                  <a:gd name="T17" fmla="*/ 1 h 37"/>
                  <a:gd name="T18" fmla="*/ 0 w 49"/>
                  <a:gd name="T19" fmla="*/ 1 h 37"/>
                  <a:gd name="T20" fmla="*/ 1 w 49"/>
                  <a:gd name="T21" fmla="*/ 1 h 37"/>
                  <a:gd name="T22" fmla="*/ 1 w 49"/>
                  <a:gd name="T23" fmla="*/ 1 h 37"/>
                  <a:gd name="T24" fmla="*/ 1 w 49"/>
                  <a:gd name="T25" fmla="*/ 1 h 37"/>
                  <a:gd name="T26" fmla="*/ 1 w 49"/>
                  <a:gd name="T27" fmla="*/ 1 h 37"/>
                  <a:gd name="T28" fmla="*/ 1 w 49"/>
                  <a:gd name="T29" fmla="*/ 1 h 37"/>
                  <a:gd name="T30" fmla="*/ 1 w 49"/>
                  <a:gd name="T31" fmla="*/ 1 h 37"/>
                  <a:gd name="T32" fmla="*/ 1 w 49"/>
                  <a:gd name="T33" fmla="*/ 1 h 3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37"/>
                  <a:gd name="T53" fmla="*/ 49 w 49"/>
                  <a:gd name="T54" fmla="*/ 37 h 3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37">
                    <a:moveTo>
                      <a:pt x="49" y="33"/>
                    </a:moveTo>
                    <a:lnTo>
                      <a:pt x="47" y="30"/>
                    </a:lnTo>
                    <a:lnTo>
                      <a:pt x="41" y="21"/>
                    </a:lnTo>
                    <a:lnTo>
                      <a:pt x="34" y="12"/>
                    </a:lnTo>
                    <a:lnTo>
                      <a:pt x="28" y="5"/>
                    </a:lnTo>
                    <a:lnTo>
                      <a:pt x="22" y="2"/>
                    </a:lnTo>
                    <a:lnTo>
                      <a:pt x="14" y="0"/>
                    </a:lnTo>
                    <a:lnTo>
                      <a:pt x="6" y="2"/>
                    </a:lnTo>
                    <a:lnTo>
                      <a:pt x="0" y="5"/>
                    </a:lnTo>
                    <a:lnTo>
                      <a:pt x="0" y="12"/>
                    </a:lnTo>
                    <a:lnTo>
                      <a:pt x="6" y="18"/>
                    </a:lnTo>
                    <a:lnTo>
                      <a:pt x="12" y="21"/>
                    </a:lnTo>
                    <a:lnTo>
                      <a:pt x="16" y="23"/>
                    </a:lnTo>
                    <a:lnTo>
                      <a:pt x="20" y="26"/>
                    </a:lnTo>
                    <a:lnTo>
                      <a:pt x="30" y="32"/>
                    </a:lnTo>
                    <a:lnTo>
                      <a:pt x="41" y="37"/>
                    </a:lnTo>
                    <a:lnTo>
                      <a:pt x="49" y="33"/>
                    </a:lnTo>
                    <a:close/>
                  </a:path>
                </a:pathLst>
              </a:custGeom>
              <a:solidFill>
                <a:srgbClr val="000000"/>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4" name="Freeform 26">
                <a:extLst>
                  <a:ext uri="{FF2B5EF4-FFF2-40B4-BE49-F238E27FC236}">
                    <a16:creationId xmlns:a16="http://schemas.microsoft.com/office/drawing/2014/main" id="{F7F1D74C-B742-4E8F-8714-016A54F2443F}"/>
                  </a:ext>
                </a:extLst>
              </p:cNvPr>
              <p:cNvSpPr>
                <a:spLocks/>
              </p:cNvSpPr>
              <p:nvPr/>
            </p:nvSpPr>
            <p:spPr bwMode="auto">
              <a:xfrm>
                <a:off x="4466" y="3881"/>
                <a:ext cx="3" cy="5"/>
              </a:xfrm>
              <a:custGeom>
                <a:avLst/>
                <a:gdLst>
                  <a:gd name="T0" fmla="*/ 0 w 6"/>
                  <a:gd name="T1" fmla="*/ 0 h 9"/>
                  <a:gd name="T2" fmla="*/ 0 w 6"/>
                  <a:gd name="T3" fmla="*/ 1 h 9"/>
                  <a:gd name="T4" fmla="*/ 1 w 6"/>
                  <a:gd name="T5" fmla="*/ 1 h 9"/>
                  <a:gd name="T6" fmla="*/ 1 w 6"/>
                  <a:gd name="T7" fmla="*/ 1 h 9"/>
                  <a:gd name="T8" fmla="*/ 1 w 6"/>
                  <a:gd name="T9" fmla="*/ 1 h 9"/>
                  <a:gd name="T10" fmla="*/ 1 w 6"/>
                  <a:gd name="T11" fmla="*/ 1 h 9"/>
                  <a:gd name="T12" fmla="*/ 1 w 6"/>
                  <a:gd name="T13" fmla="*/ 1 h 9"/>
                  <a:gd name="T14" fmla="*/ 1 w 6"/>
                  <a:gd name="T15" fmla="*/ 1 h 9"/>
                  <a:gd name="T16" fmla="*/ 0 w 6"/>
                  <a:gd name="T17" fmla="*/ 0 h 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9"/>
                  <a:gd name="T29" fmla="*/ 6 w 6"/>
                  <a:gd name="T30" fmla="*/ 9 h 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9">
                    <a:moveTo>
                      <a:pt x="0" y="0"/>
                    </a:moveTo>
                    <a:lnTo>
                      <a:pt x="0" y="2"/>
                    </a:lnTo>
                    <a:lnTo>
                      <a:pt x="2" y="5"/>
                    </a:lnTo>
                    <a:lnTo>
                      <a:pt x="4" y="7"/>
                    </a:lnTo>
                    <a:lnTo>
                      <a:pt x="6" y="9"/>
                    </a:lnTo>
                    <a:lnTo>
                      <a:pt x="4" y="7"/>
                    </a:lnTo>
                    <a:lnTo>
                      <a:pt x="4" y="3"/>
                    </a:lnTo>
                    <a:lnTo>
                      <a:pt x="2" y="2"/>
                    </a:lnTo>
                    <a:lnTo>
                      <a:pt x="0"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5" name="Freeform 27">
                <a:extLst>
                  <a:ext uri="{FF2B5EF4-FFF2-40B4-BE49-F238E27FC236}">
                    <a16:creationId xmlns:a16="http://schemas.microsoft.com/office/drawing/2014/main" id="{6ABD4BD4-667E-4927-B960-D776E975C878}"/>
                  </a:ext>
                </a:extLst>
              </p:cNvPr>
              <p:cNvSpPr>
                <a:spLocks/>
              </p:cNvSpPr>
              <p:nvPr/>
            </p:nvSpPr>
            <p:spPr bwMode="auto">
              <a:xfrm>
                <a:off x="3424" y="2841"/>
                <a:ext cx="151" cy="131"/>
              </a:xfrm>
              <a:custGeom>
                <a:avLst/>
                <a:gdLst>
                  <a:gd name="T0" fmla="*/ 1 w 217"/>
                  <a:gd name="T1" fmla="*/ 1 h 219"/>
                  <a:gd name="T2" fmla="*/ 1 w 217"/>
                  <a:gd name="T3" fmla="*/ 1 h 219"/>
                  <a:gd name="T4" fmla="*/ 1 w 217"/>
                  <a:gd name="T5" fmla="*/ 1 h 219"/>
                  <a:gd name="T6" fmla="*/ 1 w 217"/>
                  <a:gd name="T7" fmla="*/ 0 h 219"/>
                  <a:gd name="T8" fmla="*/ 1 w 217"/>
                  <a:gd name="T9" fmla="*/ 1 h 219"/>
                  <a:gd name="T10" fmla="*/ 1 w 217"/>
                  <a:gd name="T11" fmla="*/ 1 h 219"/>
                  <a:gd name="T12" fmla="*/ 1 w 217"/>
                  <a:gd name="T13" fmla="*/ 1 h 219"/>
                  <a:gd name="T14" fmla="*/ 1 w 217"/>
                  <a:gd name="T15" fmla="*/ 1 h 219"/>
                  <a:gd name="T16" fmla="*/ 1 w 217"/>
                  <a:gd name="T17" fmla="*/ 1 h 219"/>
                  <a:gd name="T18" fmla="*/ 1 w 217"/>
                  <a:gd name="T19" fmla="*/ 1 h 219"/>
                  <a:gd name="T20" fmla="*/ 1 w 217"/>
                  <a:gd name="T21" fmla="*/ 1 h 219"/>
                  <a:gd name="T22" fmla="*/ 0 w 217"/>
                  <a:gd name="T23" fmla="*/ 1 h 219"/>
                  <a:gd name="T24" fmla="*/ 0 w 217"/>
                  <a:gd name="T25" fmla="*/ 1 h 219"/>
                  <a:gd name="T26" fmla="*/ 1 w 217"/>
                  <a:gd name="T27" fmla="*/ 1 h 219"/>
                  <a:gd name="T28" fmla="*/ 1 w 217"/>
                  <a:gd name="T29" fmla="*/ 1 h 219"/>
                  <a:gd name="T30" fmla="*/ 1 w 217"/>
                  <a:gd name="T31" fmla="*/ 1 h 219"/>
                  <a:gd name="T32" fmla="*/ 1 w 217"/>
                  <a:gd name="T33" fmla="*/ 1 h 219"/>
                  <a:gd name="T34" fmla="*/ 1 w 217"/>
                  <a:gd name="T35" fmla="*/ 1 h 219"/>
                  <a:gd name="T36" fmla="*/ 1 w 217"/>
                  <a:gd name="T37" fmla="*/ 1 h 219"/>
                  <a:gd name="T38" fmla="*/ 1 w 217"/>
                  <a:gd name="T39" fmla="*/ 1 h 219"/>
                  <a:gd name="T40" fmla="*/ 1 w 217"/>
                  <a:gd name="T41" fmla="*/ 1 h 219"/>
                  <a:gd name="T42" fmla="*/ 1 w 217"/>
                  <a:gd name="T43" fmla="*/ 1 h 219"/>
                  <a:gd name="T44" fmla="*/ 1 w 217"/>
                  <a:gd name="T45" fmla="*/ 1 h 219"/>
                  <a:gd name="T46" fmla="*/ 1 w 217"/>
                  <a:gd name="T47" fmla="*/ 1 h 219"/>
                  <a:gd name="T48" fmla="*/ 1 w 217"/>
                  <a:gd name="T49" fmla="*/ 1 h 219"/>
                  <a:gd name="T50" fmla="*/ 1 w 217"/>
                  <a:gd name="T51" fmla="*/ 1 h 219"/>
                  <a:gd name="T52" fmla="*/ 1 w 217"/>
                  <a:gd name="T53" fmla="*/ 1 h 219"/>
                  <a:gd name="T54" fmla="*/ 1 w 217"/>
                  <a:gd name="T55" fmla="*/ 1 h 219"/>
                  <a:gd name="T56" fmla="*/ 1 w 217"/>
                  <a:gd name="T57" fmla="*/ 1 h 219"/>
                  <a:gd name="T58" fmla="*/ 1 w 217"/>
                  <a:gd name="T59" fmla="*/ 1 h 219"/>
                  <a:gd name="T60" fmla="*/ 1 w 217"/>
                  <a:gd name="T61" fmla="*/ 1 h 219"/>
                  <a:gd name="T62" fmla="*/ 1 w 217"/>
                  <a:gd name="T63" fmla="*/ 1 h 219"/>
                  <a:gd name="T64" fmla="*/ 1 w 217"/>
                  <a:gd name="T65" fmla="*/ 1 h 219"/>
                  <a:gd name="T66" fmla="*/ 1 w 217"/>
                  <a:gd name="T67" fmla="*/ 1 h 219"/>
                  <a:gd name="T68" fmla="*/ 1 w 217"/>
                  <a:gd name="T69" fmla="*/ 1 h 219"/>
                  <a:gd name="T70" fmla="*/ 1 w 217"/>
                  <a:gd name="T71" fmla="*/ 1 h 219"/>
                  <a:gd name="T72" fmla="*/ 1 w 217"/>
                  <a:gd name="T73" fmla="*/ 1 h 219"/>
                  <a:gd name="T74" fmla="*/ 1 w 217"/>
                  <a:gd name="T75" fmla="*/ 1 h 219"/>
                  <a:gd name="T76" fmla="*/ 1 w 217"/>
                  <a:gd name="T77" fmla="*/ 1 h 219"/>
                  <a:gd name="T78" fmla="*/ 1 w 217"/>
                  <a:gd name="T79" fmla="*/ 1 h 219"/>
                  <a:gd name="T80" fmla="*/ 1 w 217"/>
                  <a:gd name="T81" fmla="*/ 1 h 219"/>
                  <a:gd name="T82" fmla="*/ 1 w 217"/>
                  <a:gd name="T83" fmla="*/ 1 h 219"/>
                  <a:gd name="T84" fmla="*/ 1 w 217"/>
                  <a:gd name="T85" fmla="*/ 1 h 219"/>
                  <a:gd name="T86" fmla="*/ 1 w 217"/>
                  <a:gd name="T87" fmla="*/ 1 h 219"/>
                  <a:gd name="T88" fmla="*/ 1 w 217"/>
                  <a:gd name="T89" fmla="*/ 1 h 219"/>
                  <a:gd name="T90" fmla="*/ 1 w 217"/>
                  <a:gd name="T91" fmla="*/ 1 h 219"/>
                  <a:gd name="T92" fmla="*/ 1 w 217"/>
                  <a:gd name="T93" fmla="*/ 1 h 219"/>
                  <a:gd name="T94" fmla="*/ 1 w 217"/>
                  <a:gd name="T95" fmla="*/ 1 h 219"/>
                  <a:gd name="T96" fmla="*/ 1 w 217"/>
                  <a:gd name="T97" fmla="*/ 1 h 219"/>
                  <a:gd name="T98" fmla="*/ 1 w 217"/>
                  <a:gd name="T99" fmla="*/ 1 h 219"/>
                  <a:gd name="T100" fmla="*/ 1 w 217"/>
                  <a:gd name="T101" fmla="*/ 1 h 219"/>
                  <a:gd name="T102" fmla="*/ 1 w 217"/>
                  <a:gd name="T103" fmla="*/ 1 h 219"/>
                  <a:gd name="T104" fmla="*/ 1 w 217"/>
                  <a:gd name="T105" fmla="*/ 1 h 219"/>
                  <a:gd name="T106" fmla="*/ 1 w 217"/>
                  <a:gd name="T107" fmla="*/ 1 h 219"/>
                  <a:gd name="T108" fmla="*/ 1 w 217"/>
                  <a:gd name="T109" fmla="*/ 1 h 219"/>
                  <a:gd name="T110" fmla="*/ 1 w 217"/>
                  <a:gd name="T111" fmla="*/ 1 h 219"/>
                  <a:gd name="T112" fmla="*/ 1 w 217"/>
                  <a:gd name="T113" fmla="*/ 1 h 21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17"/>
                  <a:gd name="T172" fmla="*/ 0 h 219"/>
                  <a:gd name="T173" fmla="*/ 217 w 217"/>
                  <a:gd name="T174" fmla="*/ 219 h 219"/>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17" h="219">
                    <a:moveTo>
                      <a:pt x="112" y="43"/>
                    </a:moveTo>
                    <a:lnTo>
                      <a:pt x="104" y="33"/>
                    </a:lnTo>
                    <a:lnTo>
                      <a:pt x="86" y="12"/>
                    </a:lnTo>
                    <a:lnTo>
                      <a:pt x="67" y="0"/>
                    </a:lnTo>
                    <a:lnTo>
                      <a:pt x="59" y="15"/>
                    </a:lnTo>
                    <a:lnTo>
                      <a:pt x="57" y="47"/>
                    </a:lnTo>
                    <a:lnTo>
                      <a:pt x="55" y="68"/>
                    </a:lnTo>
                    <a:lnTo>
                      <a:pt x="47" y="76"/>
                    </a:lnTo>
                    <a:lnTo>
                      <a:pt x="37" y="73"/>
                    </a:lnTo>
                    <a:lnTo>
                      <a:pt x="24" y="73"/>
                    </a:lnTo>
                    <a:lnTo>
                      <a:pt x="10" y="89"/>
                    </a:lnTo>
                    <a:lnTo>
                      <a:pt x="0" y="109"/>
                    </a:lnTo>
                    <a:lnTo>
                      <a:pt x="0" y="129"/>
                    </a:lnTo>
                    <a:lnTo>
                      <a:pt x="6" y="136"/>
                    </a:lnTo>
                    <a:lnTo>
                      <a:pt x="12" y="141"/>
                    </a:lnTo>
                    <a:lnTo>
                      <a:pt x="18" y="146"/>
                    </a:lnTo>
                    <a:lnTo>
                      <a:pt x="26" y="151"/>
                    </a:lnTo>
                    <a:lnTo>
                      <a:pt x="33" y="155"/>
                    </a:lnTo>
                    <a:lnTo>
                      <a:pt x="43" y="156"/>
                    </a:lnTo>
                    <a:lnTo>
                      <a:pt x="51" y="158"/>
                    </a:lnTo>
                    <a:lnTo>
                      <a:pt x="59" y="158"/>
                    </a:lnTo>
                    <a:lnTo>
                      <a:pt x="67" y="158"/>
                    </a:lnTo>
                    <a:lnTo>
                      <a:pt x="76" y="158"/>
                    </a:lnTo>
                    <a:lnTo>
                      <a:pt x="86" y="158"/>
                    </a:lnTo>
                    <a:lnTo>
                      <a:pt x="96" y="158"/>
                    </a:lnTo>
                    <a:lnTo>
                      <a:pt x="102" y="160"/>
                    </a:lnTo>
                    <a:lnTo>
                      <a:pt x="108" y="162"/>
                    </a:lnTo>
                    <a:lnTo>
                      <a:pt x="110" y="165"/>
                    </a:lnTo>
                    <a:lnTo>
                      <a:pt x="108" y="172"/>
                    </a:lnTo>
                    <a:lnTo>
                      <a:pt x="106" y="186"/>
                    </a:lnTo>
                    <a:lnTo>
                      <a:pt x="116" y="196"/>
                    </a:lnTo>
                    <a:lnTo>
                      <a:pt x="131" y="205"/>
                    </a:lnTo>
                    <a:lnTo>
                      <a:pt x="145" y="210"/>
                    </a:lnTo>
                    <a:lnTo>
                      <a:pt x="151" y="212"/>
                    </a:lnTo>
                    <a:lnTo>
                      <a:pt x="159" y="214"/>
                    </a:lnTo>
                    <a:lnTo>
                      <a:pt x="167" y="217"/>
                    </a:lnTo>
                    <a:lnTo>
                      <a:pt x="174" y="219"/>
                    </a:lnTo>
                    <a:lnTo>
                      <a:pt x="184" y="219"/>
                    </a:lnTo>
                    <a:lnTo>
                      <a:pt x="192" y="219"/>
                    </a:lnTo>
                    <a:lnTo>
                      <a:pt x="202" y="216"/>
                    </a:lnTo>
                    <a:lnTo>
                      <a:pt x="210" y="210"/>
                    </a:lnTo>
                    <a:lnTo>
                      <a:pt x="217" y="198"/>
                    </a:lnTo>
                    <a:lnTo>
                      <a:pt x="215" y="186"/>
                    </a:lnTo>
                    <a:lnTo>
                      <a:pt x="206" y="174"/>
                    </a:lnTo>
                    <a:lnTo>
                      <a:pt x="192" y="162"/>
                    </a:lnTo>
                    <a:lnTo>
                      <a:pt x="180" y="146"/>
                    </a:lnTo>
                    <a:lnTo>
                      <a:pt x="176" y="130"/>
                    </a:lnTo>
                    <a:lnTo>
                      <a:pt x="168" y="120"/>
                    </a:lnTo>
                    <a:lnTo>
                      <a:pt x="155" y="120"/>
                    </a:lnTo>
                    <a:lnTo>
                      <a:pt x="151" y="116"/>
                    </a:lnTo>
                    <a:lnTo>
                      <a:pt x="143" y="108"/>
                    </a:lnTo>
                    <a:lnTo>
                      <a:pt x="135" y="96"/>
                    </a:lnTo>
                    <a:lnTo>
                      <a:pt x="133" y="82"/>
                    </a:lnTo>
                    <a:lnTo>
                      <a:pt x="137" y="69"/>
                    </a:lnTo>
                    <a:lnTo>
                      <a:pt x="135" y="59"/>
                    </a:lnTo>
                    <a:lnTo>
                      <a:pt x="127" y="50"/>
                    </a:lnTo>
                    <a:lnTo>
                      <a:pt x="112" y="43"/>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6" name="Freeform 28">
                <a:extLst>
                  <a:ext uri="{FF2B5EF4-FFF2-40B4-BE49-F238E27FC236}">
                    <a16:creationId xmlns:a16="http://schemas.microsoft.com/office/drawing/2014/main" id="{ABBDE74D-C03F-4218-8984-79F3CC564E00}"/>
                  </a:ext>
                </a:extLst>
              </p:cNvPr>
              <p:cNvSpPr>
                <a:spLocks/>
              </p:cNvSpPr>
              <p:nvPr/>
            </p:nvSpPr>
            <p:spPr bwMode="auto">
              <a:xfrm>
                <a:off x="3350" y="2861"/>
                <a:ext cx="109" cy="278"/>
              </a:xfrm>
              <a:custGeom>
                <a:avLst/>
                <a:gdLst>
                  <a:gd name="T0" fmla="*/ 1 w 155"/>
                  <a:gd name="T1" fmla="*/ 1 h 465"/>
                  <a:gd name="T2" fmla="*/ 1 w 155"/>
                  <a:gd name="T3" fmla="*/ 1 h 465"/>
                  <a:gd name="T4" fmla="*/ 1 w 155"/>
                  <a:gd name="T5" fmla="*/ 0 h 465"/>
                  <a:gd name="T6" fmla="*/ 1 w 155"/>
                  <a:gd name="T7" fmla="*/ 1 h 465"/>
                  <a:gd name="T8" fmla="*/ 0 w 155"/>
                  <a:gd name="T9" fmla="*/ 1 h 465"/>
                  <a:gd name="T10" fmla="*/ 1 w 155"/>
                  <a:gd name="T11" fmla="*/ 1 h 465"/>
                  <a:gd name="T12" fmla="*/ 1 w 155"/>
                  <a:gd name="T13" fmla="*/ 1 h 465"/>
                  <a:gd name="T14" fmla="*/ 1 w 155"/>
                  <a:gd name="T15" fmla="*/ 1 h 465"/>
                  <a:gd name="T16" fmla="*/ 1 w 155"/>
                  <a:gd name="T17" fmla="*/ 1 h 465"/>
                  <a:gd name="T18" fmla="*/ 1 w 155"/>
                  <a:gd name="T19" fmla="*/ 1 h 465"/>
                  <a:gd name="T20" fmla="*/ 1 w 155"/>
                  <a:gd name="T21" fmla="*/ 1 h 465"/>
                  <a:gd name="T22" fmla="*/ 1 w 155"/>
                  <a:gd name="T23" fmla="*/ 1 h 465"/>
                  <a:gd name="T24" fmla="*/ 1 w 155"/>
                  <a:gd name="T25" fmla="*/ 1 h 465"/>
                  <a:gd name="T26" fmla="*/ 1 w 155"/>
                  <a:gd name="T27" fmla="*/ 1 h 465"/>
                  <a:gd name="T28" fmla="*/ 1 w 155"/>
                  <a:gd name="T29" fmla="*/ 1 h 465"/>
                  <a:gd name="T30" fmla="*/ 1 w 155"/>
                  <a:gd name="T31" fmla="*/ 1 h 465"/>
                  <a:gd name="T32" fmla="*/ 1 w 155"/>
                  <a:gd name="T33" fmla="*/ 1 h 465"/>
                  <a:gd name="T34" fmla="*/ 1 w 155"/>
                  <a:gd name="T35" fmla="*/ 1 h 465"/>
                  <a:gd name="T36" fmla="*/ 1 w 155"/>
                  <a:gd name="T37" fmla="*/ 1 h 465"/>
                  <a:gd name="T38" fmla="*/ 1 w 155"/>
                  <a:gd name="T39" fmla="*/ 1 h 465"/>
                  <a:gd name="T40" fmla="*/ 1 w 155"/>
                  <a:gd name="T41" fmla="*/ 1 h 465"/>
                  <a:gd name="T42" fmla="*/ 1 w 155"/>
                  <a:gd name="T43" fmla="*/ 1 h 465"/>
                  <a:gd name="T44" fmla="*/ 1 w 155"/>
                  <a:gd name="T45" fmla="*/ 1 h 465"/>
                  <a:gd name="T46" fmla="*/ 1 w 155"/>
                  <a:gd name="T47" fmla="*/ 1 h 465"/>
                  <a:gd name="T48" fmla="*/ 1 w 155"/>
                  <a:gd name="T49" fmla="*/ 1 h 465"/>
                  <a:gd name="T50" fmla="*/ 1 w 155"/>
                  <a:gd name="T51" fmla="*/ 1 h 465"/>
                  <a:gd name="T52" fmla="*/ 1 w 155"/>
                  <a:gd name="T53" fmla="*/ 1 h 465"/>
                  <a:gd name="T54" fmla="*/ 1 w 155"/>
                  <a:gd name="T55" fmla="*/ 1 h 465"/>
                  <a:gd name="T56" fmla="*/ 1 w 155"/>
                  <a:gd name="T57" fmla="*/ 1 h 465"/>
                  <a:gd name="T58" fmla="*/ 1 w 155"/>
                  <a:gd name="T59" fmla="*/ 1 h 465"/>
                  <a:gd name="T60" fmla="*/ 1 w 155"/>
                  <a:gd name="T61" fmla="*/ 1 h 465"/>
                  <a:gd name="T62" fmla="*/ 1 w 155"/>
                  <a:gd name="T63" fmla="*/ 1 h 465"/>
                  <a:gd name="T64" fmla="*/ 1 w 155"/>
                  <a:gd name="T65" fmla="*/ 1 h 465"/>
                  <a:gd name="T66" fmla="*/ 1 w 155"/>
                  <a:gd name="T67" fmla="*/ 1 h 465"/>
                  <a:gd name="T68" fmla="*/ 1 w 155"/>
                  <a:gd name="T69" fmla="*/ 1 h 465"/>
                  <a:gd name="T70" fmla="*/ 1 w 155"/>
                  <a:gd name="T71" fmla="*/ 1 h 465"/>
                  <a:gd name="T72" fmla="*/ 1 w 155"/>
                  <a:gd name="T73" fmla="*/ 1 h 465"/>
                  <a:gd name="T74" fmla="*/ 1 w 155"/>
                  <a:gd name="T75" fmla="*/ 1 h 465"/>
                  <a:gd name="T76" fmla="*/ 1 w 155"/>
                  <a:gd name="T77" fmla="*/ 1 h 465"/>
                  <a:gd name="T78" fmla="*/ 1 w 155"/>
                  <a:gd name="T79" fmla="*/ 1 h 465"/>
                  <a:gd name="T80" fmla="*/ 1 w 155"/>
                  <a:gd name="T81" fmla="*/ 1 h 465"/>
                  <a:gd name="T82" fmla="*/ 1 w 155"/>
                  <a:gd name="T83" fmla="*/ 1 h 465"/>
                  <a:gd name="T84" fmla="*/ 1 w 155"/>
                  <a:gd name="T85" fmla="*/ 1 h 465"/>
                  <a:gd name="T86" fmla="*/ 1 w 155"/>
                  <a:gd name="T87" fmla="*/ 1 h 46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55"/>
                  <a:gd name="T133" fmla="*/ 0 h 465"/>
                  <a:gd name="T134" fmla="*/ 155 w 155"/>
                  <a:gd name="T135" fmla="*/ 465 h 46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55" h="465">
                    <a:moveTo>
                      <a:pt x="59" y="63"/>
                    </a:moveTo>
                    <a:lnTo>
                      <a:pt x="57" y="61"/>
                    </a:lnTo>
                    <a:lnTo>
                      <a:pt x="55" y="56"/>
                    </a:lnTo>
                    <a:lnTo>
                      <a:pt x="53" y="47"/>
                    </a:lnTo>
                    <a:lnTo>
                      <a:pt x="57" y="36"/>
                    </a:lnTo>
                    <a:lnTo>
                      <a:pt x="61" y="24"/>
                    </a:lnTo>
                    <a:lnTo>
                      <a:pt x="61" y="12"/>
                    </a:lnTo>
                    <a:lnTo>
                      <a:pt x="57" y="5"/>
                    </a:lnTo>
                    <a:lnTo>
                      <a:pt x="47" y="0"/>
                    </a:lnTo>
                    <a:lnTo>
                      <a:pt x="36" y="2"/>
                    </a:lnTo>
                    <a:lnTo>
                      <a:pt x="24" y="10"/>
                    </a:lnTo>
                    <a:lnTo>
                      <a:pt x="16" y="22"/>
                    </a:lnTo>
                    <a:lnTo>
                      <a:pt x="8" y="28"/>
                    </a:lnTo>
                    <a:lnTo>
                      <a:pt x="4" y="31"/>
                    </a:lnTo>
                    <a:lnTo>
                      <a:pt x="0" y="38"/>
                    </a:lnTo>
                    <a:lnTo>
                      <a:pt x="0" y="45"/>
                    </a:lnTo>
                    <a:lnTo>
                      <a:pt x="6" y="52"/>
                    </a:lnTo>
                    <a:lnTo>
                      <a:pt x="14" y="59"/>
                    </a:lnTo>
                    <a:lnTo>
                      <a:pt x="18" y="68"/>
                    </a:lnTo>
                    <a:lnTo>
                      <a:pt x="26" y="78"/>
                    </a:lnTo>
                    <a:lnTo>
                      <a:pt x="36" y="85"/>
                    </a:lnTo>
                    <a:lnTo>
                      <a:pt x="46" y="94"/>
                    </a:lnTo>
                    <a:lnTo>
                      <a:pt x="51" y="103"/>
                    </a:lnTo>
                    <a:lnTo>
                      <a:pt x="53" y="115"/>
                    </a:lnTo>
                    <a:lnTo>
                      <a:pt x="53" y="127"/>
                    </a:lnTo>
                    <a:lnTo>
                      <a:pt x="55" y="136"/>
                    </a:lnTo>
                    <a:lnTo>
                      <a:pt x="59" y="141"/>
                    </a:lnTo>
                    <a:lnTo>
                      <a:pt x="63" y="144"/>
                    </a:lnTo>
                    <a:lnTo>
                      <a:pt x="67" y="150"/>
                    </a:lnTo>
                    <a:lnTo>
                      <a:pt x="69" y="160"/>
                    </a:lnTo>
                    <a:lnTo>
                      <a:pt x="67" y="170"/>
                    </a:lnTo>
                    <a:lnTo>
                      <a:pt x="65" y="183"/>
                    </a:lnTo>
                    <a:lnTo>
                      <a:pt x="65" y="191"/>
                    </a:lnTo>
                    <a:lnTo>
                      <a:pt x="63" y="197"/>
                    </a:lnTo>
                    <a:lnTo>
                      <a:pt x="59" y="198"/>
                    </a:lnTo>
                    <a:lnTo>
                      <a:pt x="51" y="198"/>
                    </a:lnTo>
                    <a:lnTo>
                      <a:pt x="46" y="195"/>
                    </a:lnTo>
                    <a:lnTo>
                      <a:pt x="40" y="188"/>
                    </a:lnTo>
                    <a:lnTo>
                      <a:pt x="32" y="183"/>
                    </a:lnTo>
                    <a:lnTo>
                      <a:pt x="24" y="177"/>
                    </a:lnTo>
                    <a:lnTo>
                      <a:pt x="16" y="176"/>
                    </a:lnTo>
                    <a:lnTo>
                      <a:pt x="8" y="179"/>
                    </a:lnTo>
                    <a:lnTo>
                      <a:pt x="4" y="186"/>
                    </a:lnTo>
                    <a:lnTo>
                      <a:pt x="6" y="198"/>
                    </a:lnTo>
                    <a:lnTo>
                      <a:pt x="16" y="210"/>
                    </a:lnTo>
                    <a:lnTo>
                      <a:pt x="24" y="224"/>
                    </a:lnTo>
                    <a:lnTo>
                      <a:pt x="28" y="238"/>
                    </a:lnTo>
                    <a:lnTo>
                      <a:pt x="28" y="254"/>
                    </a:lnTo>
                    <a:lnTo>
                      <a:pt x="32" y="270"/>
                    </a:lnTo>
                    <a:lnTo>
                      <a:pt x="40" y="280"/>
                    </a:lnTo>
                    <a:lnTo>
                      <a:pt x="46" y="282"/>
                    </a:lnTo>
                    <a:lnTo>
                      <a:pt x="51" y="285"/>
                    </a:lnTo>
                    <a:lnTo>
                      <a:pt x="53" y="296"/>
                    </a:lnTo>
                    <a:lnTo>
                      <a:pt x="53" y="310"/>
                    </a:lnTo>
                    <a:lnTo>
                      <a:pt x="57" y="325"/>
                    </a:lnTo>
                    <a:lnTo>
                      <a:pt x="59" y="339"/>
                    </a:lnTo>
                    <a:lnTo>
                      <a:pt x="59" y="350"/>
                    </a:lnTo>
                    <a:lnTo>
                      <a:pt x="57" y="355"/>
                    </a:lnTo>
                    <a:lnTo>
                      <a:pt x="51" y="355"/>
                    </a:lnTo>
                    <a:lnTo>
                      <a:pt x="44" y="353"/>
                    </a:lnTo>
                    <a:lnTo>
                      <a:pt x="38" y="351"/>
                    </a:lnTo>
                    <a:lnTo>
                      <a:pt x="34" y="353"/>
                    </a:lnTo>
                    <a:lnTo>
                      <a:pt x="30" y="362"/>
                    </a:lnTo>
                    <a:lnTo>
                      <a:pt x="28" y="374"/>
                    </a:lnTo>
                    <a:lnTo>
                      <a:pt x="30" y="390"/>
                    </a:lnTo>
                    <a:lnTo>
                      <a:pt x="36" y="402"/>
                    </a:lnTo>
                    <a:lnTo>
                      <a:pt x="42" y="407"/>
                    </a:lnTo>
                    <a:lnTo>
                      <a:pt x="49" y="414"/>
                    </a:lnTo>
                    <a:lnTo>
                      <a:pt x="51" y="425"/>
                    </a:lnTo>
                    <a:lnTo>
                      <a:pt x="51" y="439"/>
                    </a:lnTo>
                    <a:lnTo>
                      <a:pt x="51" y="451"/>
                    </a:lnTo>
                    <a:lnTo>
                      <a:pt x="51" y="461"/>
                    </a:lnTo>
                    <a:lnTo>
                      <a:pt x="51" y="465"/>
                    </a:lnTo>
                    <a:lnTo>
                      <a:pt x="55" y="465"/>
                    </a:lnTo>
                    <a:lnTo>
                      <a:pt x="63" y="465"/>
                    </a:lnTo>
                    <a:lnTo>
                      <a:pt x="73" y="465"/>
                    </a:lnTo>
                    <a:lnTo>
                      <a:pt x="81" y="465"/>
                    </a:lnTo>
                    <a:lnTo>
                      <a:pt x="85" y="463"/>
                    </a:lnTo>
                    <a:lnTo>
                      <a:pt x="83" y="459"/>
                    </a:lnTo>
                    <a:lnTo>
                      <a:pt x="79" y="452"/>
                    </a:lnTo>
                    <a:lnTo>
                      <a:pt x="75" y="442"/>
                    </a:lnTo>
                    <a:lnTo>
                      <a:pt x="69" y="426"/>
                    </a:lnTo>
                    <a:lnTo>
                      <a:pt x="65" y="409"/>
                    </a:lnTo>
                    <a:lnTo>
                      <a:pt x="63" y="393"/>
                    </a:lnTo>
                    <a:lnTo>
                      <a:pt x="65" y="385"/>
                    </a:lnTo>
                    <a:lnTo>
                      <a:pt x="71" y="381"/>
                    </a:lnTo>
                    <a:lnTo>
                      <a:pt x="77" y="381"/>
                    </a:lnTo>
                    <a:lnTo>
                      <a:pt x="85" y="386"/>
                    </a:lnTo>
                    <a:lnTo>
                      <a:pt x="91" y="395"/>
                    </a:lnTo>
                    <a:lnTo>
                      <a:pt x="94" y="405"/>
                    </a:lnTo>
                    <a:lnTo>
                      <a:pt x="98" y="414"/>
                    </a:lnTo>
                    <a:lnTo>
                      <a:pt x="106" y="419"/>
                    </a:lnTo>
                    <a:lnTo>
                      <a:pt x="122" y="423"/>
                    </a:lnTo>
                    <a:lnTo>
                      <a:pt x="139" y="425"/>
                    </a:lnTo>
                    <a:lnTo>
                      <a:pt x="151" y="425"/>
                    </a:lnTo>
                    <a:lnTo>
                      <a:pt x="155" y="421"/>
                    </a:lnTo>
                    <a:lnTo>
                      <a:pt x="147" y="411"/>
                    </a:lnTo>
                    <a:lnTo>
                      <a:pt x="134" y="393"/>
                    </a:lnTo>
                    <a:lnTo>
                      <a:pt x="122" y="372"/>
                    </a:lnTo>
                    <a:lnTo>
                      <a:pt x="112" y="353"/>
                    </a:lnTo>
                    <a:lnTo>
                      <a:pt x="108" y="336"/>
                    </a:lnTo>
                    <a:lnTo>
                      <a:pt x="108" y="324"/>
                    </a:lnTo>
                    <a:lnTo>
                      <a:pt x="108" y="313"/>
                    </a:lnTo>
                    <a:lnTo>
                      <a:pt x="108" y="304"/>
                    </a:lnTo>
                    <a:lnTo>
                      <a:pt x="108" y="294"/>
                    </a:lnTo>
                    <a:lnTo>
                      <a:pt x="108" y="280"/>
                    </a:lnTo>
                    <a:lnTo>
                      <a:pt x="110" y="266"/>
                    </a:lnTo>
                    <a:lnTo>
                      <a:pt x="110" y="252"/>
                    </a:lnTo>
                    <a:lnTo>
                      <a:pt x="106" y="237"/>
                    </a:lnTo>
                    <a:lnTo>
                      <a:pt x="100" y="223"/>
                    </a:lnTo>
                    <a:lnTo>
                      <a:pt x="98" y="212"/>
                    </a:lnTo>
                    <a:lnTo>
                      <a:pt x="98" y="207"/>
                    </a:lnTo>
                    <a:lnTo>
                      <a:pt x="104" y="204"/>
                    </a:lnTo>
                    <a:lnTo>
                      <a:pt x="108" y="198"/>
                    </a:lnTo>
                    <a:lnTo>
                      <a:pt x="108" y="188"/>
                    </a:lnTo>
                    <a:lnTo>
                      <a:pt x="108" y="177"/>
                    </a:lnTo>
                    <a:lnTo>
                      <a:pt x="108" y="169"/>
                    </a:lnTo>
                    <a:lnTo>
                      <a:pt x="112" y="163"/>
                    </a:lnTo>
                    <a:lnTo>
                      <a:pt x="118" y="162"/>
                    </a:lnTo>
                    <a:lnTo>
                      <a:pt x="120" y="160"/>
                    </a:lnTo>
                    <a:lnTo>
                      <a:pt x="120" y="153"/>
                    </a:lnTo>
                    <a:lnTo>
                      <a:pt x="114" y="146"/>
                    </a:lnTo>
                    <a:lnTo>
                      <a:pt x="104" y="143"/>
                    </a:lnTo>
                    <a:lnTo>
                      <a:pt x="92" y="137"/>
                    </a:lnTo>
                    <a:lnTo>
                      <a:pt x="83" y="130"/>
                    </a:lnTo>
                    <a:lnTo>
                      <a:pt x="77" y="118"/>
                    </a:lnTo>
                    <a:lnTo>
                      <a:pt x="71" y="104"/>
                    </a:lnTo>
                    <a:lnTo>
                      <a:pt x="67" y="90"/>
                    </a:lnTo>
                    <a:lnTo>
                      <a:pt x="65" y="80"/>
                    </a:lnTo>
                    <a:lnTo>
                      <a:pt x="65" y="71"/>
                    </a:lnTo>
                    <a:lnTo>
                      <a:pt x="63" y="66"/>
                    </a:lnTo>
                    <a:lnTo>
                      <a:pt x="59" y="64"/>
                    </a:lnTo>
                    <a:lnTo>
                      <a:pt x="59" y="63"/>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7" name="Freeform 29">
                <a:extLst>
                  <a:ext uri="{FF2B5EF4-FFF2-40B4-BE49-F238E27FC236}">
                    <a16:creationId xmlns:a16="http://schemas.microsoft.com/office/drawing/2014/main" id="{0E5C5CB0-6236-44EC-A690-B00D81223CE6}"/>
                  </a:ext>
                </a:extLst>
              </p:cNvPr>
              <p:cNvSpPr>
                <a:spLocks/>
              </p:cNvSpPr>
              <p:nvPr/>
            </p:nvSpPr>
            <p:spPr bwMode="auto">
              <a:xfrm>
                <a:off x="3511" y="3003"/>
                <a:ext cx="81" cy="82"/>
              </a:xfrm>
              <a:custGeom>
                <a:avLst/>
                <a:gdLst>
                  <a:gd name="T0" fmla="*/ 1 w 118"/>
                  <a:gd name="T1" fmla="*/ 1 h 136"/>
                  <a:gd name="T2" fmla="*/ 1 w 118"/>
                  <a:gd name="T3" fmla="*/ 1 h 136"/>
                  <a:gd name="T4" fmla="*/ 1 w 118"/>
                  <a:gd name="T5" fmla="*/ 1 h 136"/>
                  <a:gd name="T6" fmla="*/ 1 w 118"/>
                  <a:gd name="T7" fmla="*/ 1 h 136"/>
                  <a:gd name="T8" fmla="*/ 1 w 118"/>
                  <a:gd name="T9" fmla="*/ 1 h 136"/>
                  <a:gd name="T10" fmla="*/ 1 w 118"/>
                  <a:gd name="T11" fmla="*/ 1 h 136"/>
                  <a:gd name="T12" fmla="*/ 1 w 118"/>
                  <a:gd name="T13" fmla="*/ 1 h 136"/>
                  <a:gd name="T14" fmla="*/ 1 w 118"/>
                  <a:gd name="T15" fmla="*/ 0 h 136"/>
                  <a:gd name="T16" fmla="*/ 1 w 118"/>
                  <a:gd name="T17" fmla="*/ 1 h 136"/>
                  <a:gd name="T18" fmla="*/ 1 w 118"/>
                  <a:gd name="T19" fmla="*/ 1 h 136"/>
                  <a:gd name="T20" fmla="*/ 1 w 118"/>
                  <a:gd name="T21" fmla="*/ 1 h 136"/>
                  <a:gd name="T22" fmla="*/ 1 w 118"/>
                  <a:gd name="T23" fmla="*/ 1 h 136"/>
                  <a:gd name="T24" fmla="*/ 1 w 118"/>
                  <a:gd name="T25" fmla="*/ 1 h 136"/>
                  <a:gd name="T26" fmla="*/ 1 w 118"/>
                  <a:gd name="T27" fmla="*/ 1 h 136"/>
                  <a:gd name="T28" fmla="*/ 1 w 118"/>
                  <a:gd name="T29" fmla="*/ 1 h 136"/>
                  <a:gd name="T30" fmla="*/ 1 w 118"/>
                  <a:gd name="T31" fmla="*/ 1 h 136"/>
                  <a:gd name="T32" fmla="*/ 1 w 118"/>
                  <a:gd name="T33" fmla="*/ 1 h 136"/>
                  <a:gd name="T34" fmla="*/ 1 w 118"/>
                  <a:gd name="T35" fmla="*/ 1 h 136"/>
                  <a:gd name="T36" fmla="*/ 1 w 118"/>
                  <a:gd name="T37" fmla="*/ 1 h 136"/>
                  <a:gd name="T38" fmla="*/ 1 w 118"/>
                  <a:gd name="T39" fmla="*/ 1 h 136"/>
                  <a:gd name="T40" fmla="*/ 1 w 118"/>
                  <a:gd name="T41" fmla="*/ 1 h 136"/>
                  <a:gd name="T42" fmla="*/ 1 w 118"/>
                  <a:gd name="T43" fmla="*/ 1 h 136"/>
                  <a:gd name="T44" fmla="*/ 1 w 118"/>
                  <a:gd name="T45" fmla="*/ 1 h 136"/>
                  <a:gd name="T46" fmla="*/ 1 w 118"/>
                  <a:gd name="T47" fmla="*/ 1 h 136"/>
                  <a:gd name="T48" fmla="*/ 0 w 118"/>
                  <a:gd name="T49" fmla="*/ 1 h 136"/>
                  <a:gd name="T50" fmla="*/ 1 w 118"/>
                  <a:gd name="T51" fmla="*/ 1 h 136"/>
                  <a:gd name="T52" fmla="*/ 1 w 118"/>
                  <a:gd name="T53" fmla="*/ 1 h 136"/>
                  <a:gd name="T54" fmla="*/ 1 w 118"/>
                  <a:gd name="T55" fmla="*/ 1 h 136"/>
                  <a:gd name="T56" fmla="*/ 1 w 118"/>
                  <a:gd name="T57" fmla="*/ 1 h 136"/>
                  <a:gd name="T58" fmla="*/ 1 w 118"/>
                  <a:gd name="T59" fmla="*/ 1 h 136"/>
                  <a:gd name="T60" fmla="*/ 1 w 118"/>
                  <a:gd name="T61" fmla="*/ 1 h 136"/>
                  <a:gd name="T62" fmla="*/ 1 w 118"/>
                  <a:gd name="T63" fmla="*/ 1 h 136"/>
                  <a:gd name="T64" fmla="*/ 1 w 118"/>
                  <a:gd name="T65" fmla="*/ 1 h 136"/>
                  <a:gd name="T66" fmla="*/ 1 w 118"/>
                  <a:gd name="T67" fmla="*/ 1 h 136"/>
                  <a:gd name="T68" fmla="*/ 1 w 118"/>
                  <a:gd name="T69" fmla="*/ 1 h 136"/>
                  <a:gd name="T70" fmla="*/ 1 w 118"/>
                  <a:gd name="T71" fmla="*/ 1 h 136"/>
                  <a:gd name="T72" fmla="*/ 1 w 118"/>
                  <a:gd name="T73" fmla="*/ 1 h 136"/>
                  <a:gd name="T74" fmla="*/ 1 w 118"/>
                  <a:gd name="T75" fmla="*/ 1 h 136"/>
                  <a:gd name="T76" fmla="*/ 1 w 118"/>
                  <a:gd name="T77" fmla="*/ 1 h 136"/>
                  <a:gd name="T78" fmla="*/ 1 w 118"/>
                  <a:gd name="T79" fmla="*/ 1 h 136"/>
                  <a:gd name="T80" fmla="*/ 1 w 118"/>
                  <a:gd name="T81" fmla="*/ 1 h 136"/>
                  <a:gd name="T82" fmla="*/ 1 w 118"/>
                  <a:gd name="T83" fmla="*/ 1 h 136"/>
                  <a:gd name="T84" fmla="*/ 1 w 118"/>
                  <a:gd name="T85" fmla="*/ 1 h 136"/>
                  <a:gd name="T86" fmla="*/ 1 w 118"/>
                  <a:gd name="T87" fmla="*/ 1 h 136"/>
                  <a:gd name="T88" fmla="*/ 1 w 118"/>
                  <a:gd name="T89" fmla="*/ 1 h 136"/>
                  <a:gd name="T90" fmla="*/ 1 w 118"/>
                  <a:gd name="T91" fmla="*/ 1 h 136"/>
                  <a:gd name="T92" fmla="*/ 1 w 118"/>
                  <a:gd name="T93" fmla="*/ 1 h 136"/>
                  <a:gd name="T94" fmla="*/ 1 w 118"/>
                  <a:gd name="T95" fmla="*/ 1 h 136"/>
                  <a:gd name="T96" fmla="*/ 1 w 118"/>
                  <a:gd name="T97" fmla="*/ 1 h 136"/>
                  <a:gd name="T98" fmla="*/ 1 w 118"/>
                  <a:gd name="T99" fmla="*/ 1 h 136"/>
                  <a:gd name="T100" fmla="*/ 1 w 118"/>
                  <a:gd name="T101" fmla="*/ 1 h 136"/>
                  <a:gd name="T102" fmla="*/ 1 w 118"/>
                  <a:gd name="T103" fmla="*/ 1 h 136"/>
                  <a:gd name="T104" fmla="*/ 1 w 118"/>
                  <a:gd name="T105" fmla="*/ 1 h 136"/>
                  <a:gd name="T106" fmla="*/ 1 w 118"/>
                  <a:gd name="T107" fmla="*/ 1 h 136"/>
                  <a:gd name="T108" fmla="*/ 1 w 118"/>
                  <a:gd name="T109" fmla="*/ 1 h 136"/>
                  <a:gd name="T110" fmla="*/ 1 w 118"/>
                  <a:gd name="T111" fmla="*/ 1 h 136"/>
                  <a:gd name="T112" fmla="*/ 1 w 118"/>
                  <a:gd name="T113" fmla="*/ 1 h 1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
                  <a:gd name="T172" fmla="*/ 0 h 136"/>
                  <a:gd name="T173" fmla="*/ 118 w 118"/>
                  <a:gd name="T174" fmla="*/ 136 h 1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 h="136">
                    <a:moveTo>
                      <a:pt x="59" y="39"/>
                    </a:moveTo>
                    <a:lnTo>
                      <a:pt x="57" y="37"/>
                    </a:lnTo>
                    <a:lnTo>
                      <a:pt x="55" y="33"/>
                    </a:lnTo>
                    <a:lnTo>
                      <a:pt x="55" y="26"/>
                    </a:lnTo>
                    <a:lnTo>
                      <a:pt x="59" y="19"/>
                    </a:lnTo>
                    <a:lnTo>
                      <a:pt x="63" y="11"/>
                    </a:lnTo>
                    <a:lnTo>
                      <a:pt x="61" y="6"/>
                    </a:lnTo>
                    <a:lnTo>
                      <a:pt x="57" y="0"/>
                    </a:lnTo>
                    <a:lnTo>
                      <a:pt x="53" y="2"/>
                    </a:lnTo>
                    <a:lnTo>
                      <a:pt x="49" y="7"/>
                    </a:lnTo>
                    <a:lnTo>
                      <a:pt x="43" y="13"/>
                    </a:lnTo>
                    <a:lnTo>
                      <a:pt x="34" y="16"/>
                    </a:lnTo>
                    <a:lnTo>
                      <a:pt x="24" y="14"/>
                    </a:lnTo>
                    <a:lnTo>
                      <a:pt x="14" y="14"/>
                    </a:lnTo>
                    <a:lnTo>
                      <a:pt x="10" y="18"/>
                    </a:lnTo>
                    <a:lnTo>
                      <a:pt x="10" y="25"/>
                    </a:lnTo>
                    <a:lnTo>
                      <a:pt x="18" y="30"/>
                    </a:lnTo>
                    <a:lnTo>
                      <a:pt x="26" y="35"/>
                    </a:lnTo>
                    <a:lnTo>
                      <a:pt x="30" y="44"/>
                    </a:lnTo>
                    <a:lnTo>
                      <a:pt x="30" y="49"/>
                    </a:lnTo>
                    <a:lnTo>
                      <a:pt x="26" y="53"/>
                    </a:lnTo>
                    <a:lnTo>
                      <a:pt x="20" y="51"/>
                    </a:lnTo>
                    <a:lnTo>
                      <a:pt x="10" y="51"/>
                    </a:lnTo>
                    <a:lnTo>
                      <a:pt x="4" y="53"/>
                    </a:lnTo>
                    <a:lnTo>
                      <a:pt x="0" y="60"/>
                    </a:lnTo>
                    <a:lnTo>
                      <a:pt x="2" y="70"/>
                    </a:lnTo>
                    <a:lnTo>
                      <a:pt x="6" y="77"/>
                    </a:lnTo>
                    <a:lnTo>
                      <a:pt x="14" y="82"/>
                    </a:lnTo>
                    <a:lnTo>
                      <a:pt x="24" y="84"/>
                    </a:lnTo>
                    <a:lnTo>
                      <a:pt x="38" y="82"/>
                    </a:lnTo>
                    <a:lnTo>
                      <a:pt x="55" y="79"/>
                    </a:lnTo>
                    <a:lnTo>
                      <a:pt x="67" y="79"/>
                    </a:lnTo>
                    <a:lnTo>
                      <a:pt x="73" y="84"/>
                    </a:lnTo>
                    <a:lnTo>
                      <a:pt x="73" y="91"/>
                    </a:lnTo>
                    <a:lnTo>
                      <a:pt x="75" y="100"/>
                    </a:lnTo>
                    <a:lnTo>
                      <a:pt x="79" y="107"/>
                    </a:lnTo>
                    <a:lnTo>
                      <a:pt x="87" y="112"/>
                    </a:lnTo>
                    <a:lnTo>
                      <a:pt x="92" y="117"/>
                    </a:lnTo>
                    <a:lnTo>
                      <a:pt x="94" y="126"/>
                    </a:lnTo>
                    <a:lnTo>
                      <a:pt x="94" y="133"/>
                    </a:lnTo>
                    <a:lnTo>
                      <a:pt x="94" y="136"/>
                    </a:lnTo>
                    <a:lnTo>
                      <a:pt x="96" y="134"/>
                    </a:lnTo>
                    <a:lnTo>
                      <a:pt x="102" y="131"/>
                    </a:lnTo>
                    <a:lnTo>
                      <a:pt x="110" y="127"/>
                    </a:lnTo>
                    <a:lnTo>
                      <a:pt x="116" y="122"/>
                    </a:lnTo>
                    <a:lnTo>
                      <a:pt x="118" y="117"/>
                    </a:lnTo>
                    <a:lnTo>
                      <a:pt x="118" y="112"/>
                    </a:lnTo>
                    <a:lnTo>
                      <a:pt x="114" y="107"/>
                    </a:lnTo>
                    <a:lnTo>
                      <a:pt x="108" y="98"/>
                    </a:lnTo>
                    <a:lnTo>
                      <a:pt x="102" y="87"/>
                    </a:lnTo>
                    <a:lnTo>
                      <a:pt x="94" y="77"/>
                    </a:lnTo>
                    <a:lnTo>
                      <a:pt x="88" y="68"/>
                    </a:lnTo>
                    <a:lnTo>
                      <a:pt x="79" y="65"/>
                    </a:lnTo>
                    <a:lnTo>
                      <a:pt x="69" y="61"/>
                    </a:lnTo>
                    <a:lnTo>
                      <a:pt x="63" y="56"/>
                    </a:lnTo>
                    <a:lnTo>
                      <a:pt x="59" y="49"/>
                    </a:lnTo>
                    <a:lnTo>
                      <a:pt x="59" y="39"/>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8" name="Freeform 30">
                <a:extLst>
                  <a:ext uri="{FF2B5EF4-FFF2-40B4-BE49-F238E27FC236}">
                    <a16:creationId xmlns:a16="http://schemas.microsoft.com/office/drawing/2014/main" id="{856A9639-EE72-469A-ADB8-25A9728A3CF9}"/>
                  </a:ext>
                </a:extLst>
              </p:cNvPr>
              <p:cNvSpPr>
                <a:spLocks/>
              </p:cNvSpPr>
              <p:nvPr/>
            </p:nvSpPr>
            <p:spPr bwMode="auto">
              <a:xfrm>
                <a:off x="3557" y="3106"/>
                <a:ext cx="181" cy="158"/>
              </a:xfrm>
              <a:custGeom>
                <a:avLst/>
                <a:gdLst>
                  <a:gd name="T0" fmla="*/ 1 w 260"/>
                  <a:gd name="T1" fmla="*/ 1 h 263"/>
                  <a:gd name="T2" fmla="*/ 1 w 260"/>
                  <a:gd name="T3" fmla="*/ 1 h 263"/>
                  <a:gd name="T4" fmla="*/ 1 w 260"/>
                  <a:gd name="T5" fmla="*/ 1 h 263"/>
                  <a:gd name="T6" fmla="*/ 1 w 260"/>
                  <a:gd name="T7" fmla="*/ 1 h 263"/>
                  <a:gd name="T8" fmla="*/ 1 w 260"/>
                  <a:gd name="T9" fmla="*/ 1 h 263"/>
                  <a:gd name="T10" fmla="*/ 1 w 260"/>
                  <a:gd name="T11" fmla="*/ 1 h 263"/>
                  <a:gd name="T12" fmla="*/ 1 w 260"/>
                  <a:gd name="T13" fmla="*/ 1 h 263"/>
                  <a:gd name="T14" fmla="*/ 1 w 260"/>
                  <a:gd name="T15" fmla="*/ 1 h 263"/>
                  <a:gd name="T16" fmla="*/ 1 w 260"/>
                  <a:gd name="T17" fmla="*/ 1 h 263"/>
                  <a:gd name="T18" fmla="*/ 1 w 260"/>
                  <a:gd name="T19" fmla="*/ 1 h 263"/>
                  <a:gd name="T20" fmla="*/ 1 w 260"/>
                  <a:gd name="T21" fmla="*/ 1 h 263"/>
                  <a:gd name="T22" fmla="*/ 1 w 260"/>
                  <a:gd name="T23" fmla="*/ 1 h 263"/>
                  <a:gd name="T24" fmla="*/ 1 w 260"/>
                  <a:gd name="T25" fmla="*/ 1 h 263"/>
                  <a:gd name="T26" fmla="*/ 1 w 260"/>
                  <a:gd name="T27" fmla="*/ 1 h 263"/>
                  <a:gd name="T28" fmla="*/ 1 w 260"/>
                  <a:gd name="T29" fmla="*/ 1 h 263"/>
                  <a:gd name="T30" fmla="*/ 1 w 260"/>
                  <a:gd name="T31" fmla="*/ 1 h 263"/>
                  <a:gd name="T32" fmla="*/ 1 w 260"/>
                  <a:gd name="T33" fmla="*/ 1 h 263"/>
                  <a:gd name="T34" fmla="*/ 1 w 260"/>
                  <a:gd name="T35" fmla="*/ 1 h 263"/>
                  <a:gd name="T36" fmla="*/ 1 w 260"/>
                  <a:gd name="T37" fmla="*/ 1 h 263"/>
                  <a:gd name="T38" fmla="*/ 1 w 260"/>
                  <a:gd name="T39" fmla="*/ 1 h 263"/>
                  <a:gd name="T40" fmla="*/ 1 w 260"/>
                  <a:gd name="T41" fmla="*/ 1 h 263"/>
                  <a:gd name="T42" fmla="*/ 1 w 260"/>
                  <a:gd name="T43" fmla="*/ 1 h 263"/>
                  <a:gd name="T44" fmla="*/ 1 w 260"/>
                  <a:gd name="T45" fmla="*/ 1 h 263"/>
                  <a:gd name="T46" fmla="*/ 1 w 260"/>
                  <a:gd name="T47" fmla="*/ 1 h 263"/>
                  <a:gd name="T48" fmla="*/ 1 w 260"/>
                  <a:gd name="T49" fmla="*/ 1 h 263"/>
                  <a:gd name="T50" fmla="*/ 1 w 260"/>
                  <a:gd name="T51" fmla="*/ 1 h 263"/>
                  <a:gd name="T52" fmla="*/ 1 w 260"/>
                  <a:gd name="T53" fmla="*/ 1 h 263"/>
                  <a:gd name="T54" fmla="*/ 1 w 260"/>
                  <a:gd name="T55" fmla="*/ 1 h 263"/>
                  <a:gd name="T56" fmla="*/ 1 w 260"/>
                  <a:gd name="T57" fmla="*/ 1 h 263"/>
                  <a:gd name="T58" fmla="*/ 1 w 260"/>
                  <a:gd name="T59" fmla="*/ 1 h 263"/>
                  <a:gd name="T60" fmla="*/ 1 w 260"/>
                  <a:gd name="T61" fmla="*/ 1 h 263"/>
                  <a:gd name="T62" fmla="*/ 1 w 260"/>
                  <a:gd name="T63" fmla="*/ 1 h 263"/>
                  <a:gd name="T64" fmla="*/ 1 w 260"/>
                  <a:gd name="T65" fmla="*/ 1 h 263"/>
                  <a:gd name="T66" fmla="*/ 1 w 260"/>
                  <a:gd name="T67" fmla="*/ 1 h 263"/>
                  <a:gd name="T68" fmla="*/ 1 w 260"/>
                  <a:gd name="T69" fmla="*/ 1 h 263"/>
                  <a:gd name="T70" fmla="*/ 1 w 260"/>
                  <a:gd name="T71" fmla="*/ 1 h 263"/>
                  <a:gd name="T72" fmla="*/ 1 w 260"/>
                  <a:gd name="T73" fmla="*/ 1 h 263"/>
                  <a:gd name="T74" fmla="*/ 1 w 260"/>
                  <a:gd name="T75" fmla="*/ 1 h 263"/>
                  <a:gd name="T76" fmla="*/ 1 w 260"/>
                  <a:gd name="T77" fmla="*/ 1 h 263"/>
                  <a:gd name="T78" fmla="*/ 1 w 260"/>
                  <a:gd name="T79" fmla="*/ 1 h 263"/>
                  <a:gd name="T80" fmla="*/ 1 w 260"/>
                  <a:gd name="T81" fmla="*/ 1 h 263"/>
                  <a:gd name="T82" fmla="*/ 1 w 260"/>
                  <a:gd name="T83" fmla="*/ 1 h 263"/>
                  <a:gd name="T84" fmla="*/ 1 w 260"/>
                  <a:gd name="T85" fmla="*/ 1 h 263"/>
                  <a:gd name="T86" fmla="*/ 1 w 260"/>
                  <a:gd name="T87" fmla="*/ 1 h 263"/>
                  <a:gd name="T88" fmla="*/ 1 w 260"/>
                  <a:gd name="T89" fmla="*/ 1 h 263"/>
                  <a:gd name="T90" fmla="*/ 1 w 260"/>
                  <a:gd name="T91" fmla="*/ 1 h 263"/>
                  <a:gd name="T92" fmla="*/ 1 w 260"/>
                  <a:gd name="T93" fmla="*/ 1 h 263"/>
                  <a:gd name="T94" fmla="*/ 1 w 260"/>
                  <a:gd name="T95" fmla="*/ 1 h 263"/>
                  <a:gd name="T96" fmla="*/ 1 w 260"/>
                  <a:gd name="T97" fmla="*/ 1 h 263"/>
                  <a:gd name="T98" fmla="*/ 1 w 260"/>
                  <a:gd name="T99" fmla="*/ 1 h 263"/>
                  <a:gd name="T100" fmla="*/ 1 w 260"/>
                  <a:gd name="T101" fmla="*/ 1 h 263"/>
                  <a:gd name="T102" fmla="*/ 1 w 260"/>
                  <a:gd name="T103" fmla="*/ 0 h 26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60"/>
                  <a:gd name="T157" fmla="*/ 0 h 263"/>
                  <a:gd name="T158" fmla="*/ 260 w 260"/>
                  <a:gd name="T159" fmla="*/ 263 h 26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60" h="263">
                    <a:moveTo>
                      <a:pt x="14" y="0"/>
                    </a:moveTo>
                    <a:lnTo>
                      <a:pt x="20" y="5"/>
                    </a:lnTo>
                    <a:lnTo>
                      <a:pt x="31" y="15"/>
                    </a:lnTo>
                    <a:lnTo>
                      <a:pt x="43" y="28"/>
                    </a:lnTo>
                    <a:lnTo>
                      <a:pt x="53" y="31"/>
                    </a:lnTo>
                    <a:lnTo>
                      <a:pt x="57" y="28"/>
                    </a:lnTo>
                    <a:lnTo>
                      <a:pt x="63" y="24"/>
                    </a:lnTo>
                    <a:lnTo>
                      <a:pt x="68" y="21"/>
                    </a:lnTo>
                    <a:lnTo>
                      <a:pt x="78" y="21"/>
                    </a:lnTo>
                    <a:lnTo>
                      <a:pt x="84" y="24"/>
                    </a:lnTo>
                    <a:lnTo>
                      <a:pt x="86" y="26"/>
                    </a:lnTo>
                    <a:lnTo>
                      <a:pt x="86" y="29"/>
                    </a:lnTo>
                    <a:lnTo>
                      <a:pt x="92" y="34"/>
                    </a:lnTo>
                    <a:lnTo>
                      <a:pt x="98" y="41"/>
                    </a:lnTo>
                    <a:lnTo>
                      <a:pt x="104" y="45"/>
                    </a:lnTo>
                    <a:lnTo>
                      <a:pt x="108" y="50"/>
                    </a:lnTo>
                    <a:lnTo>
                      <a:pt x="110" y="57"/>
                    </a:lnTo>
                    <a:lnTo>
                      <a:pt x="113" y="64"/>
                    </a:lnTo>
                    <a:lnTo>
                      <a:pt x="119" y="73"/>
                    </a:lnTo>
                    <a:lnTo>
                      <a:pt x="125" y="78"/>
                    </a:lnTo>
                    <a:lnTo>
                      <a:pt x="133" y="83"/>
                    </a:lnTo>
                    <a:lnTo>
                      <a:pt x="143" y="92"/>
                    </a:lnTo>
                    <a:lnTo>
                      <a:pt x="153" y="102"/>
                    </a:lnTo>
                    <a:lnTo>
                      <a:pt x="160" y="113"/>
                    </a:lnTo>
                    <a:lnTo>
                      <a:pt x="164" y="116"/>
                    </a:lnTo>
                    <a:lnTo>
                      <a:pt x="160" y="115"/>
                    </a:lnTo>
                    <a:lnTo>
                      <a:pt x="153" y="109"/>
                    </a:lnTo>
                    <a:lnTo>
                      <a:pt x="141" y="104"/>
                    </a:lnTo>
                    <a:lnTo>
                      <a:pt x="131" y="99"/>
                    </a:lnTo>
                    <a:lnTo>
                      <a:pt x="123" y="95"/>
                    </a:lnTo>
                    <a:lnTo>
                      <a:pt x="113" y="90"/>
                    </a:lnTo>
                    <a:lnTo>
                      <a:pt x="106" y="87"/>
                    </a:lnTo>
                    <a:lnTo>
                      <a:pt x="104" y="85"/>
                    </a:lnTo>
                    <a:lnTo>
                      <a:pt x="106" y="88"/>
                    </a:lnTo>
                    <a:lnTo>
                      <a:pt x="108" y="95"/>
                    </a:lnTo>
                    <a:lnTo>
                      <a:pt x="113" y="104"/>
                    </a:lnTo>
                    <a:lnTo>
                      <a:pt x="123" y="113"/>
                    </a:lnTo>
                    <a:lnTo>
                      <a:pt x="133" y="120"/>
                    </a:lnTo>
                    <a:lnTo>
                      <a:pt x="145" y="127"/>
                    </a:lnTo>
                    <a:lnTo>
                      <a:pt x="155" y="130"/>
                    </a:lnTo>
                    <a:lnTo>
                      <a:pt x="164" y="130"/>
                    </a:lnTo>
                    <a:lnTo>
                      <a:pt x="172" y="132"/>
                    </a:lnTo>
                    <a:lnTo>
                      <a:pt x="180" y="139"/>
                    </a:lnTo>
                    <a:lnTo>
                      <a:pt x="188" y="146"/>
                    </a:lnTo>
                    <a:lnTo>
                      <a:pt x="196" y="153"/>
                    </a:lnTo>
                    <a:lnTo>
                      <a:pt x="205" y="163"/>
                    </a:lnTo>
                    <a:lnTo>
                      <a:pt x="217" y="182"/>
                    </a:lnTo>
                    <a:lnTo>
                      <a:pt x="231" y="196"/>
                    </a:lnTo>
                    <a:lnTo>
                      <a:pt x="239" y="202"/>
                    </a:lnTo>
                    <a:lnTo>
                      <a:pt x="245" y="200"/>
                    </a:lnTo>
                    <a:lnTo>
                      <a:pt x="252" y="202"/>
                    </a:lnTo>
                    <a:lnTo>
                      <a:pt x="258" y="209"/>
                    </a:lnTo>
                    <a:lnTo>
                      <a:pt x="260" y="219"/>
                    </a:lnTo>
                    <a:lnTo>
                      <a:pt x="258" y="231"/>
                    </a:lnTo>
                    <a:lnTo>
                      <a:pt x="256" y="243"/>
                    </a:lnTo>
                    <a:lnTo>
                      <a:pt x="250" y="250"/>
                    </a:lnTo>
                    <a:lnTo>
                      <a:pt x="243" y="249"/>
                    </a:lnTo>
                    <a:lnTo>
                      <a:pt x="235" y="240"/>
                    </a:lnTo>
                    <a:lnTo>
                      <a:pt x="231" y="233"/>
                    </a:lnTo>
                    <a:lnTo>
                      <a:pt x="227" y="229"/>
                    </a:lnTo>
                    <a:lnTo>
                      <a:pt x="225" y="235"/>
                    </a:lnTo>
                    <a:lnTo>
                      <a:pt x="225" y="245"/>
                    </a:lnTo>
                    <a:lnTo>
                      <a:pt x="225" y="257"/>
                    </a:lnTo>
                    <a:lnTo>
                      <a:pt x="223" y="263"/>
                    </a:lnTo>
                    <a:lnTo>
                      <a:pt x="215" y="259"/>
                    </a:lnTo>
                    <a:lnTo>
                      <a:pt x="205" y="249"/>
                    </a:lnTo>
                    <a:lnTo>
                      <a:pt x="196" y="242"/>
                    </a:lnTo>
                    <a:lnTo>
                      <a:pt x="190" y="233"/>
                    </a:lnTo>
                    <a:lnTo>
                      <a:pt x="188" y="224"/>
                    </a:lnTo>
                    <a:lnTo>
                      <a:pt x="190" y="214"/>
                    </a:lnTo>
                    <a:lnTo>
                      <a:pt x="190" y="205"/>
                    </a:lnTo>
                    <a:lnTo>
                      <a:pt x="184" y="196"/>
                    </a:lnTo>
                    <a:lnTo>
                      <a:pt x="172" y="191"/>
                    </a:lnTo>
                    <a:lnTo>
                      <a:pt x="160" y="186"/>
                    </a:lnTo>
                    <a:lnTo>
                      <a:pt x="155" y="182"/>
                    </a:lnTo>
                    <a:lnTo>
                      <a:pt x="151" y="179"/>
                    </a:lnTo>
                    <a:lnTo>
                      <a:pt x="147" y="172"/>
                    </a:lnTo>
                    <a:lnTo>
                      <a:pt x="145" y="165"/>
                    </a:lnTo>
                    <a:lnTo>
                      <a:pt x="141" y="160"/>
                    </a:lnTo>
                    <a:lnTo>
                      <a:pt x="137" y="155"/>
                    </a:lnTo>
                    <a:lnTo>
                      <a:pt x="127" y="149"/>
                    </a:lnTo>
                    <a:lnTo>
                      <a:pt x="119" y="146"/>
                    </a:lnTo>
                    <a:lnTo>
                      <a:pt x="115" y="141"/>
                    </a:lnTo>
                    <a:lnTo>
                      <a:pt x="111" y="137"/>
                    </a:lnTo>
                    <a:lnTo>
                      <a:pt x="102" y="132"/>
                    </a:lnTo>
                    <a:lnTo>
                      <a:pt x="90" y="129"/>
                    </a:lnTo>
                    <a:lnTo>
                      <a:pt x="80" y="123"/>
                    </a:lnTo>
                    <a:lnTo>
                      <a:pt x="74" y="118"/>
                    </a:lnTo>
                    <a:lnTo>
                      <a:pt x="72" y="109"/>
                    </a:lnTo>
                    <a:lnTo>
                      <a:pt x="70" y="97"/>
                    </a:lnTo>
                    <a:lnTo>
                      <a:pt x="65" y="87"/>
                    </a:lnTo>
                    <a:lnTo>
                      <a:pt x="57" y="76"/>
                    </a:lnTo>
                    <a:lnTo>
                      <a:pt x="53" y="66"/>
                    </a:lnTo>
                    <a:lnTo>
                      <a:pt x="51" y="59"/>
                    </a:lnTo>
                    <a:lnTo>
                      <a:pt x="51" y="54"/>
                    </a:lnTo>
                    <a:lnTo>
                      <a:pt x="47" y="50"/>
                    </a:lnTo>
                    <a:lnTo>
                      <a:pt x="41" y="43"/>
                    </a:lnTo>
                    <a:lnTo>
                      <a:pt x="35" y="38"/>
                    </a:lnTo>
                    <a:lnTo>
                      <a:pt x="27" y="31"/>
                    </a:lnTo>
                    <a:lnTo>
                      <a:pt x="18" y="22"/>
                    </a:lnTo>
                    <a:lnTo>
                      <a:pt x="10" y="15"/>
                    </a:lnTo>
                    <a:lnTo>
                      <a:pt x="2" y="8"/>
                    </a:lnTo>
                    <a:lnTo>
                      <a:pt x="0" y="3"/>
                    </a:lnTo>
                    <a:lnTo>
                      <a:pt x="4" y="0"/>
                    </a:lnTo>
                    <a:lnTo>
                      <a:pt x="14"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39" name="Freeform 31">
                <a:extLst>
                  <a:ext uri="{FF2B5EF4-FFF2-40B4-BE49-F238E27FC236}">
                    <a16:creationId xmlns:a16="http://schemas.microsoft.com/office/drawing/2014/main" id="{91170DFD-EC3D-4507-9A65-7F8316D739EB}"/>
                  </a:ext>
                </a:extLst>
              </p:cNvPr>
              <p:cNvSpPr>
                <a:spLocks/>
              </p:cNvSpPr>
              <p:nvPr/>
            </p:nvSpPr>
            <p:spPr bwMode="auto">
              <a:xfrm>
                <a:off x="3674" y="3332"/>
                <a:ext cx="61" cy="47"/>
              </a:xfrm>
              <a:custGeom>
                <a:avLst/>
                <a:gdLst>
                  <a:gd name="T0" fmla="*/ 1 w 88"/>
                  <a:gd name="T1" fmla="*/ 0 h 79"/>
                  <a:gd name="T2" fmla="*/ 1 w 88"/>
                  <a:gd name="T3" fmla="*/ 0 h 79"/>
                  <a:gd name="T4" fmla="*/ 1 w 88"/>
                  <a:gd name="T5" fmla="*/ 1 h 79"/>
                  <a:gd name="T6" fmla="*/ 1 w 88"/>
                  <a:gd name="T7" fmla="*/ 1 h 79"/>
                  <a:gd name="T8" fmla="*/ 1 w 88"/>
                  <a:gd name="T9" fmla="*/ 1 h 79"/>
                  <a:gd name="T10" fmla="*/ 1 w 88"/>
                  <a:gd name="T11" fmla="*/ 1 h 79"/>
                  <a:gd name="T12" fmla="*/ 1 w 88"/>
                  <a:gd name="T13" fmla="*/ 1 h 79"/>
                  <a:gd name="T14" fmla="*/ 1 w 88"/>
                  <a:gd name="T15" fmla="*/ 1 h 79"/>
                  <a:gd name="T16" fmla="*/ 1 w 88"/>
                  <a:gd name="T17" fmla="*/ 1 h 79"/>
                  <a:gd name="T18" fmla="*/ 1 w 88"/>
                  <a:gd name="T19" fmla="*/ 1 h 79"/>
                  <a:gd name="T20" fmla="*/ 1 w 88"/>
                  <a:gd name="T21" fmla="*/ 1 h 79"/>
                  <a:gd name="T22" fmla="*/ 1 w 88"/>
                  <a:gd name="T23" fmla="*/ 1 h 79"/>
                  <a:gd name="T24" fmla="*/ 1 w 88"/>
                  <a:gd name="T25" fmla="*/ 1 h 79"/>
                  <a:gd name="T26" fmla="*/ 1 w 88"/>
                  <a:gd name="T27" fmla="*/ 1 h 79"/>
                  <a:gd name="T28" fmla="*/ 1 w 88"/>
                  <a:gd name="T29" fmla="*/ 1 h 79"/>
                  <a:gd name="T30" fmla="*/ 1 w 88"/>
                  <a:gd name="T31" fmla="*/ 1 h 79"/>
                  <a:gd name="T32" fmla="*/ 1 w 88"/>
                  <a:gd name="T33" fmla="*/ 1 h 79"/>
                  <a:gd name="T34" fmla="*/ 1 w 88"/>
                  <a:gd name="T35" fmla="*/ 1 h 79"/>
                  <a:gd name="T36" fmla="*/ 1 w 88"/>
                  <a:gd name="T37" fmla="*/ 1 h 79"/>
                  <a:gd name="T38" fmla="*/ 1 w 88"/>
                  <a:gd name="T39" fmla="*/ 1 h 79"/>
                  <a:gd name="T40" fmla="*/ 1 w 88"/>
                  <a:gd name="T41" fmla="*/ 1 h 79"/>
                  <a:gd name="T42" fmla="*/ 1 w 88"/>
                  <a:gd name="T43" fmla="*/ 1 h 79"/>
                  <a:gd name="T44" fmla="*/ 0 w 88"/>
                  <a:gd name="T45" fmla="*/ 1 h 79"/>
                  <a:gd name="T46" fmla="*/ 1 w 88"/>
                  <a:gd name="T47" fmla="*/ 1 h 79"/>
                  <a:gd name="T48" fmla="*/ 1 w 88"/>
                  <a:gd name="T49" fmla="*/ 0 h 7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8"/>
                  <a:gd name="T76" fmla="*/ 0 h 79"/>
                  <a:gd name="T77" fmla="*/ 88 w 88"/>
                  <a:gd name="T78" fmla="*/ 79 h 7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8" h="79">
                    <a:moveTo>
                      <a:pt x="2" y="0"/>
                    </a:moveTo>
                    <a:lnTo>
                      <a:pt x="4" y="0"/>
                    </a:lnTo>
                    <a:lnTo>
                      <a:pt x="10" y="2"/>
                    </a:lnTo>
                    <a:lnTo>
                      <a:pt x="20" y="7"/>
                    </a:lnTo>
                    <a:lnTo>
                      <a:pt x="33" y="16"/>
                    </a:lnTo>
                    <a:lnTo>
                      <a:pt x="47" y="25"/>
                    </a:lnTo>
                    <a:lnTo>
                      <a:pt x="57" y="30"/>
                    </a:lnTo>
                    <a:lnTo>
                      <a:pt x="65" y="35"/>
                    </a:lnTo>
                    <a:lnTo>
                      <a:pt x="75" y="44"/>
                    </a:lnTo>
                    <a:lnTo>
                      <a:pt x="84" y="58"/>
                    </a:lnTo>
                    <a:lnTo>
                      <a:pt x="88" y="72"/>
                    </a:lnTo>
                    <a:lnTo>
                      <a:pt x="88" y="79"/>
                    </a:lnTo>
                    <a:lnTo>
                      <a:pt x="80" y="79"/>
                    </a:lnTo>
                    <a:lnTo>
                      <a:pt x="73" y="74"/>
                    </a:lnTo>
                    <a:lnTo>
                      <a:pt x="63" y="68"/>
                    </a:lnTo>
                    <a:lnTo>
                      <a:pt x="53" y="60"/>
                    </a:lnTo>
                    <a:lnTo>
                      <a:pt x="37" y="47"/>
                    </a:lnTo>
                    <a:lnTo>
                      <a:pt x="26" y="35"/>
                    </a:lnTo>
                    <a:lnTo>
                      <a:pt x="18" y="28"/>
                    </a:lnTo>
                    <a:lnTo>
                      <a:pt x="12" y="23"/>
                    </a:lnTo>
                    <a:lnTo>
                      <a:pt x="6" y="18"/>
                    </a:lnTo>
                    <a:lnTo>
                      <a:pt x="2" y="13"/>
                    </a:lnTo>
                    <a:lnTo>
                      <a:pt x="0" y="7"/>
                    </a:lnTo>
                    <a:lnTo>
                      <a:pt x="2" y="2"/>
                    </a:lnTo>
                    <a:lnTo>
                      <a:pt x="2"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0" name="Freeform 32">
                <a:extLst>
                  <a:ext uri="{FF2B5EF4-FFF2-40B4-BE49-F238E27FC236}">
                    <a16:creationId xmlns:a16="http://schemas.microsoft.com/office/drawing/2014/main" id="{F90B61CD-6A20-426F-A05B-BE18A86A062D}"/>
                  </a:ext>
                </a:extLst>
              </p:cNvPr>
              <p:cNvSpPr>
                <a:spLocks/>
              </p:cNvSpPr>
              <p:nvPr/>
            </p:nvSpPr>
            <p:spPr bwMode="auto">
              <a:xfrm>
                <a:off x="3753" y="3388"/>
                <a:ext cx="84" cy="59"/>
              </a:xfrm>
              <a:custGeom>
                <a:avLst/>
                <a:gdLst>
                  <a:gd name="T0" fmla="*/ 0 w 119"/>
                  <a:gd name="T1" fmla="*/ 0 h 98"/>
                  <a:gd name="T2" fmla="*/ 0 w 119"/>
                  <a:gd name="T3" fmla="*/ 1 h 98"/>
                  <a:gd name="T4" fmla="*/ 1 w 119"/>
                  <a:gd name="T5" fmla="*/ 1 h 98"/>
                  <a:gd name="T6" fmla="*/ 1 w 119"/>
                  <a:gd name="T7" fmla="*/ 1 h 98"/>
                  <a:gd name="T8" fmla="*/ 1 w 119"/>
                  <a:gd name="T9" fmla="*/ 1 h 98"/>
                  <a:gd name="T10" fmla="*/ 1 w 119"/>
                  <a:gd name="T11" fmla="*/ 1 h 98"/>
                  <a:gd name="T12" fmla="*/ 1 w 119"/>
                  <a:gd name="T13" fmla="*/ 1 h 98"/>
                  <a:gd name="T14" fmla="*/ 1 w 119"/>
                  <a:gd name="T15" fmla="*/ 1 h 98"/>
                  <a:gd name="T16" fmla="*/ 1 w 119"/>
                  <a:gd name="T17" fmla="*/ 1 h 98"/>
                  <a:gd name="T18" fmla="*/ 1 w 119"/>
                  <a:gd name="T19" fmla="*/ 1 h 98"/>
                  <a:gd name="T20" fmla="*/ 1 w 119"/>
                  <a:gd name="T21" fmla="*/ 1 h 98"/>
                  <a:gd name="T22" fmla="*/ 1 w 119"/>
                  <a:gd name="T23" fmla="*/ 1 h 98"/>
                  <a:gd name="T24" fmla="*/ 1 w 119"/>
                  <a:gd name="T25" fmla="*/ 1 h 98"/>
                  <a:gd name="T26" fmla="*/ 1 w 119"/>
                  <a:gd name="T27" fmla="*/ 1 h 98"/>
                  <a:gd name="T28" fmla="*/ 1 w 119"/>
                  <a:gd name="T29" fmla="*/ 1 h 98"/>
                  <a:gd name="T30" fmla="*/ 1 w 119"/>
                  <a:gd name="T31" fmla="*/ 1 h 98"/>
                  <a:gd name="T32" fmla="*/ 1 w 119"/>
                  <a:gd name="T33" fmla="*/ 1 h 98"/>
                  <a:gd name="T34" fmla="*/ 1 w 119"/>
                  <a:gd name="T35" fmla="*/ 1 h 98"/>
                  <a:gd name="T36" fmla="*/ 1 w 119"/>
                  <a:gd name="T37" fmla="*/ 1 h 98"/>
                  <a:gd name="T38" fmla="*/ 1 w 119"/>
                  <a:gd name="T39" fmla="*/ 1 h 98"/>
                  <a:gd name="T40" fmla="*/ 1 w 119"/>
                  <a:gd name="T41" fmla="*/ 1 h 98"/>
                  <a:gd name="T42" fmla="*/ 1 w 119"/>
                  <a:gd name="T43" fmla="*/ 1 h 98"/>
                  <a:gd name="T44" fmla="*/ 1 w 119"/>
                  <a:gd name="T45" fmla="*/ 1 h 98"/>
                  <a:gd name="T46" fmla="*/ 1 w 119"/>
                  <a:gd name="T47" fmla="*/ 1 h 98"/>
                  <a:gd name="T48" fmla="*/ 1 w 119"/>
                  <a:gd name="T49" fmla="*/ 1 h 98"/>
                  <a:gd name="T50" fmla="*/ 1 w 119"/>
                  <a:gd name="T51" fmla="*/ 1 h 98"/>
                  <a:gd name="T52" fmla="*/ 1 w 119"/>
                  <a:gd name="T53" fmla="*/ 1 h 98"/>
                  <a:gd name="T54" fmla="*/ 1 w 119"/>
                  <a:gd name="T55" fmla="*/ 1 h 98"/>
                  <a:gd name="T56" fmla="*/ 1 w 119"/>
                  <a:gd name="T57" fmla="*/ 1 h 98"/>
                  <a:gd name="T58" fmla="*/ 1 w 119"/>
                  <a:gd name="T59" fmla="*/ 1 h 98"/>
                  <a:gd name="T60" fmla="*/ 1 w 119"/>
                  <a:gd name="T61" fmla="*/ 1 h 98"/>
                  <a:gd name="T62" fmla="*/ 1 w 119"/>
                  <a:gd name="T63" fmla="*/ 1 h 98"/>
                  <a:gd name="T64" fmla="*/ 1 w 119"/>
                  <a:gd name="T65" fmla="*/ 1 h 98"/>
                  <a:gd name="T66" fmla="*/ 1 w 119"/>
                  <a:gd name="T67" fmla="*/ 1 h 98"/>
                  <a:gd name="T68" fmla="*/ 1 w 119"/>
                  <a:gd name="T69" fmla="*/ 1 h 98"/>
                  <a:gd name="T70" fmla="*/ 1 w 119"/>
                  <a:gd name="T71" fmla="*/ 1 h 98"/>
                  <a:gd name="T72" fmla="*/ 0 w 119"/>
                  <a:gd name="T73" fmla="*/ 0 h 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19"/>
                  <a:gd name="T112" fmla="*/ 0 h 98"/>
                  <a:gd name="T113" fmla="*/ 119 w 119"/>
                  <a:gd name="T114" fmla="*/ 98 h 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19" h="98">
                    <a:moveTo>
                      <a:pt x="0" y="0"/>
                    </a:moveTo>
                    <a:lnTo>
                      <a:pt x="0" y="4"/>
                    </a:lnTo>
                    <a:lnTo>
                      <a:pt x="2" y="11"/>
                    </a:lnTo>
                    <a:lnTo>
                      <a:pt x="6" y="21"/>
                    </a:lnTo>
                    <a:lnTo>
                      <a:pt x="10" y="30"/>
                    </a:lnTo>
                    <a:lnTo>
                      <a:pt x="15" y="35"/>
                    </a:lnTo>
                    <a:lnTo>
                      <a:pt x="19" y="37"/>
                    </a:lnTo>
                    <a:lnTo>
                      <a:pt x="23" y="39"/>
                    </a:lnTo>
                    <a:lnTo>
                      <a:pt x="29" y="46"/>
                    </a:lnTo>
                    <a:lnTo>
                      <a:pt x="35" y="53"/>
                    </a:lnTo>
                    <a:lnTo>
                      <a:pt x="41" y="58"/>
                    </a:lnTo>
                    <a:lnTo>
                      <a:pt x="49" y="63"/>
                    </a:lnTo>
                    <a:lnTo>
                      <a:pt x="58" y="70"/>
                    </a:lnTo>
                    <a:lnTo>
                      <a:pt x="68" y="77"/>
                    </a:lnTo>
                    <a:lnTo>
                      <a:pt x="78" y="82"/>
                    </a:lnTo>
                    <a:lnTo>
                      <a:pt x="86" y="86"/>
                    </a:lnTo>
                    <a:lnTo>
                      <a:pt x="92" y="89"/>
                    </a:lnTo>
                    <a:lnTo>
                      <a:pt x="100" y="94"/>
                    </a:lnTo>
                    <a:lnTo>
                      <a:pt x="111" y="98"/>
                    </a:lnTo>
                    <a:lnTo>
                      <a:pt x="119" y="98"/>
                    </a:lnTo>
                    <a:lnTo>
                      <a:pt x="119" y="91"/>
                    </a:lnTo>
                    <a:lnTo>
                      <a:pt x="111" y="81"/>
                    </a:lnTo>
                    <a:lnTo>
                      <a:pt x="101" y="72"/>
                    </a:lnTo>
                    <a:lnTo>
                      <a:pt x="94" y="67"/>
                    </a:lnTo>
                    <a:lnTo>
                      <a:pt x="92" y="65"/>
                    </a:lnTo>
                    <a:lnTo>
                      <a:pt x="90" y="60"/>
                    </a:lnTo>
                    <a:lnTo>
                      <a:pt x="84" y="51"/>
                    </a:lnTo>
                    <a:lnTo>
                      <a:pt x="74" y="41"/>
                    </a:lnTo>
                    <a:lnTo>
                      <a:pt x="64" y="39"/>
                    </a:lnTo>
                    <a:lnTo>
                      <a:pt x="56" y="39"/>
                    </a:lnTo>
                    <a:lnTo>
                      <a:pt x="55" y="35"/>
                    </a:lnTo>
                    <a:lnTo>
                      <a:pt x="53" y="30"/>
                    </a:lnTo>
                    <a:lnTo>
                      <a:pt x="47" y="23"/>
                    </a:lnTo>
                    <a:lnTo>
                      <a:pt x="37" y="16"/>
                    </a:lnTo>
                    <a:lnTo>
                      <a:pt x="23" y="9"/>
                    </a:lnTo>
                    <a:lnTo>
                      <a:pt x="10" y="2"/>
                    </a:lnTo>
                    <a:lnTo>
                      <a:pt x="0"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1" name="Freeform 33">
                <a:extLst>
                  <a:ext uri="{FF2B5EF4-FFF2-40B4-BE49-F238E27FC236}">
                    <a16:creationId xmlns:a16="http://schemas.microsoft.com/office/drawing/2014/main" id="{CBB696F8-B13A-4C9A-9B6F-8E4EEAE19297}"/>
                  </a:ext>
                </a:extLst>
              </p:cNvPr>
              <p:cNvSpPr>
                <a:spLocks/>
              </p:cNvSpPr>
              <p:nvPr/>
            </p:nvSpPr>
            <p:spPr bwMode="auto">
              <a:xfrm>
                <a:off x="3584" y="3319"/>
                <a:ext cx="129" cy="112"/>
              </a:xfrm>
              <a:custGeom>
                <a:avLst/>
                <a:gdLst>
                  <a:gd name="T0" fmla="*/ 1 w 186"/>
                  <a:gd name="T1" fmla="*/ 1 h 188"/>
                  <a:gd name="T2" fmla="*/ 1 w 186"/>
                  <a:gd name="T3" fmla="*/ 0 h 188"/>
                  <a:gd name="T4" fmla="*/ 1 w 186"/>
                  <a:gd name="T5" fmla="*/ 1 h 188"/>
                  <a:gd name="T6" fmla="*/ 1 w 186"/>
                  <a:gd name="T7" fmla="*/ 1 h 188"/>
                  <a:gd name="T8" fmla="*/ 0 w 186"/>
                  <a:gd name="T9" fmla="*/ 1 h 188"/>
                  <a:gd name="T10" fmla="*/ 1 w 186"/>
                  <a:gd name="T11" fmla="*/ 1 h 188"/>
                  <a:gd name="T12" fmla="*/ 1 w 186"/>
                  <a:gd name="T13" fmla="*/ 1 h 188"/>
                  <a:gd name="T14" fmla="*/ 1 w 186"/>
                  <a:gd name="T15" fmla="*/ 1 h 188"/>
                  <a:gd name="T16" fmla="*/ 1 w 186"/>
                  <a:gd name="T17" fmla="*/ 1 h 188"/>
                  <a:gd name="T18" fmla="*/ 1 w 186"/>
                  <a:gd name="T19" fmla="*/ 1 h 188"/>
                  <a:gd name="T20" fmla="*/ 1 w 186"/>
                  <a:gd name="T21" fmla="*/ 1 h 188"/>
                  <a:gd name="T22" fmla="*/ 1 w 186"/>
                  <a:gd name="T23" fmla="*/ 1 h 188"/>
                  <a:gd name="T24" fmla="*/ 1 w 186"/>
                  <a:gd name="T25" fmla="*/ 1 h 188"/>
                  <a:gd name="T26" fmla="*/ 1 w 186"/>
                  <a:gd name="T27" fmla="*/ 1 h 188"/>
                  <a:gd name="T28" fmla="*/ 1 w 186"/>
                  <a:gd name="T29" fmla="*/ 1 h 188"/>
                  <a:gd name="T30" fmla="*/ 1 w 186"/>
                  <a:gd name="T31" fmla="*/ 1 h 188"/>
                  <a:gd name="T32" fmla="*/ 1 w 186"/>
                  <a:gd name="T33" fmla="*/ 1 h 188"/>
                  <a:gd name="T34" fmla="*/ 1 w 186"/>
                  <a:gd name="T35" fmla="*/ 1 h 188"/>
                  <a:gd name="T36" fmla="*/ 1 w 186"/>
                  <a:gd name="T37" fmla="*/ 1 h 188"/>
                  <a:gd name="T38" fmla="*/ 1 w 186"/>
                  <a:gd name="T39" fmla="*/ 1 h 188"/>
                  <a:gd name="T40" fmla="*/ 1 w 186"/>
                  <a:gd name="T41" fmla="*/ 1 h 188"/>
                  <a:gd name="T42" fmla="*/ 1 w 186"/>
                  <a:gd name="T43" fmla="*/ 1 h 188"/>
                  <a:gd name="T44" fmla="*/ 1 w 186"/>
                  <a:gd name="T45" fmla="*/ 1 h 188"/>
                  <a:gd name="T46" fmla="*/ 1 w 186"/>
                  <a:gd name="T47" fmla="*/ 1 h 188"/>
                  <a:gd name="T48" fmla="*/ 1 w 186"/>
                  <a:gd name="T49" fmla="*/ 1 h 188"/>
                  <a:gd name="T50" fmla="*/ 1 w 186"/>
                  <a:gd name="T51" fmla="*/ 1 h 188"/>
                  <a:gd name="T52" fmla="*/ 1 w 186"/>
                  <a:gd name="T53" fmla="*/ 1 h 188"/>
                  <a:gd name="T54" fmla="*/ 1 w 186"/>
                  <a:gd name="T55" fmla="*/ 1 h 188"/>
                  <a:gd name="T56" fmla="*/ 1 w 186"/>
                  <a:gd name="T57" fmla="*/ 1 h 188"/>
                  <a:gd name="T58" fmla="*/ 1 w 186"/>
                  <a:gd name="T59" fmla="*/ 1 h 188"/>
                  <a:gd name="T60" fmla="*/ 1 w 186"/>
                  <a:gd name="T61" fmla="*/ 1 h 188"/>
                  <a:gd name="T62" fmla="*/ 1 w 186"/>
                  <a:gd name="T63" fmla="*/ 1 h 18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86"/>
                  <a:gd name="T97" fmla="*/ 0 h 188"/>
                  <a:gd name="T98" fmla="*/ 186 w 186"/>
                  <a:gd name="T99" fmla="*/ 188 h 18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86" h="188">
                    <a:moveTo>
                      <a:pt x="28" y="10"/>
                    </a:moveTo>
                    <a:lnTo>
                      <a:pt x="24" y="9"/>
                    </a:lnTo>
                    <a:lnTo>
                      <a:pt x="16" y="3"/>
                    </a:lnTo>
                    <a:lnTo>
                      <a:pt x="6" y="0"/>
                    </a:lnTo>
                    <a:lnTo>
                      <a:pt x="2" y="2"/>
                    </a:lnTo>
                    <a:lnTo>
                      <a:pt x="2" y="9"/>
                    </a:lnTo>
                    <a:lnTo>
                      <a:pt x="2" y="14"/>
                    </a:lnTo>
                    <a:lnTo>
                      <a:pt x="2" y="17"/>
                    </a:lnTo>
                    <a:lnTo>
                      <a:pt x="2" y="19"/>
                    </a:lnTo>
                    <a:lnTo>
                      <a:pt x="0" y="21"/>
                    </a:lnTo>
                    <a:lnTo>
                      <a:pt x="0" y="22"/>
                    </a:lnTo>
                    <a:lnTo>
                      <a:pt x="2" y="26"/>
                    </a:lnTo>
                    <a:lnTo>
                      <a:pt x="8" y="28"/>
                    </a:lnTo>
                    <a:lnTo>
                      <a:pt x="18" y="28"/>
                    </a:lnTo>
                    <a:lnTo>
                      <a:pt x="28" y="26"/>
                    </a:lnTo>
                    <a:lnTo>
                      <a:pt x="33" y="28"/>
                    </a:lnTo>
                    <a:lnTo>
                      <a:pt x="35" y="36"/>
                    </a:lnTo>
                    <a:lnTo>
                      <a:pt x="37" y="47"/>
                    </a:lnTo>
                    <a:lnTo>
                      <a:pt x="41" y="54"/>
                    </a:lnTo>
                    <a:lnTo>
                      <a:pt x="47" y="59"/>
                    </a:lnTo>
                    <a:lnTo>
                      <a:pt x="59" y="66"/>
                    </a:lnTo>
                    <a:lnTo>
                      <a:pt x="73" y="76"/>
                    </a:lnTo>
                    <a:lnTo>
                      <a:pt x="86" y="92"/>
                    </a:lnTo>
                    <a:lnTo>
                      <a:pt x="100" y="109"/>
                    </a:lnTo>
                    <a:lnTo>
                      <a:pt x="108" y="123"/>
                    </a:lnTo>
                    <a:lnTo>
                      <a:pt x="118" y="134"/>
                    </a:lnTo>
                    <a:lnTo>
                      <a:pt x="127" y="144"/>
                    </a:lnTo>
                    <a:lnTo>
                      <a:pt x="137" y="153"/>
                    </a:lnTo>
                    <a:lnTo>
                      <a:pt x="145" y="162"/>
                    </a:lnTo>
                    <a:lnTo>
                      <a:pt x="151" y="170"/>
                    </a:lnTo>
                    <a:lnTo>
                      <a:pt x="157" y="179"/>
                    </a:lnTo>
                    <a:lnTo>
                      <a:pt x="163" y="186"/>
                    </a:lnTo>
                    <a:lnTo>
                      <a:pt x="168" y="188"/>
                    </a:lnTo>
                    <a:lnTo>
                      <a:pt x="176" y="186"/>
                    </a:lnTo>
                    <a:lnTo>
                      <a:pt x="182" y="184"/>
                    </a:lnTo>
                    <a:lnTo>
                      <a:pt x="186" y="179"/>
                    </a:lnTo>
                    <a:lnTo>
                      <a:pt x="182" y="172"/>
                    </a:lnTo>
                    <a:lnTo>
                      <a:pt x="176" y="162"/>
                    </a:lnTo>
                    <a:lnTo>
                      <a:pt x="166" y="151"/>
                    </a:lnTo>
                    <a:lnTo>
                      <a:pt x="159" y="141"/>
                    </a:lnTo>
                    <a:lnTo>
                      <a:pt x="151" y="136"/>
                    </a:lnTo>
                    <a:lnTo>
                      <a:pt x="145" y="132"/>
                    </a:lnTo>
                    <a:lnTo>
                      <a:pt x="141" y="130"/>
                    </a:lnTo>
                    <a:lnTo>
                      <a:pt x="137" y="127"/>
                    </a:lnTo>
                    <a:lnTo>
                      <a:pt x="135" y="123"/>
                    </a:lnTo>
                    <a:lnTo>
                      <a:pt x="135" y="118"/>
                    </a:lnTo>
                    <a:lnTo>
                      <a:pt x="133" y="113"/>
                    </a:lnTo>
                    <a:lnTo>
                      <a:pt x="127" y="109"/>
                    </a:lnTo>
                    <a:lnTo>
                      <a:pt x="119" y="103"/>
                    </a:lnTo>
                    <a:lnTo>
                      <a:pt x="110" y="92"/>
                    </a:lnTo>
                    <a:lnTo>
                      <a:pt x="100" y="78"/>
                    </a:lnTo>
                    <a:lnTo>
                      <a:pt x="90" y="68"/>
                    </a:lnTo>
                    <a:lnTo>
                      <a:pt x="78" y="61"/>
                    </a:lnTo>
                    <a:lnTo>
                      <a:pt x="69" y="59"/>
                    </a:lnTo>
                    <a:lnTo>
                      <a:pt x="61" y="56"/>
                    </a:lnTo>
                    <a:lnTo>
                      <a:pt x="57" y="52"/>
                    </a:lnTo>
                    <a:lnTo>
                      <a:pt x="55" y="45"/>
                    </a:lnTo>
                    <a:lnTo>
                      <a:pt x="53" y="36"/>
                    </a:lnTo>
                    <a:lnTo>
                      <a:pt x="47" y="29"/>
                    </a:lnTo>
                    <a:lnTo>
                      <a:pt x="39" y="22"/>
                    </a:lnTo>
                    <a:lnTo>
                      <a:pt x="29" y="19"/>
                    </a:lnTo>
                    <a:lnTo>
                      <a:pt x="24" y="15"/>
                    </a:lnTo>
                    <a:lnTo>
                      <a:pt x="24" y="12"/>
                    </a:lnTo>
                    <a:lnTo>
                      <a:pt x="26" y="10"/>
                    </a:lnTo>
                    <a:lnTo>
                      <a:pt x="28" y="1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2" name="Freeform 34">
                <a:extLst>
                  <a:ext uri="{FF2B5EF4-FFF2-40B4-BE49-F238E27FC236}">
                    <a16:creationId xmlns:a16="http://schemas.microsoft.com/office/drawing/2014/main" id="{B2048D80-2369-436B-97DD-D968868453F2}"/>
                  </a:ext>
                </a:extLst>
              </p:cNvPr>
              <p:cNvSpPr>
                <a:spLocks/>
              </p:cNvSpPr>
              <p:nvPr/>
            </p:nvSpPr>
            <p:spPr bwMode="auto">
              <a:xfrm>
                <a:off x="3416" y="3148"/>
                <a:ext cx="37" cy="38"/>
              </a:xfrm>
              <a:custGeom>
                <a:avLst/>
                <a:gdLst>
                  <a:gd name="T0" fmla="*/ 1 w 53"/>
                  <a:gd name="T1" fmla="*/ 0 h 65"/>
                  <a:gd name="T2" fmla="*/ 1 w 53"/>
                  <a:gd name="T3" fmla="*/ 1 h 65"/>
                  <a:gd name="T4" fmla="*/ 1 w 53"/>
                  <a:gd name="T5" fmla="*/ 1 h 65"/>
                  <a:gd name="T6" fmla="*/ 1 w 53"/>
                  <a:gd name="T7" fmla="*/ 1 h 65"/>
                  <a:gd name="T8" fmla="*/ 1 w 53"/>
                  <a:gd name="T9" fmla="*/ 1 h 65"/>
                  <a:gd name="T10" fmla="*/ 1 w 53"/>
                  <a:gd name="T11" fmla="*/ 1 h 65"/>
                  <a:gd name="T12" fmla="*/ 1 w 53"/>
                  <a:gd name="T13" fmla="*/ 1 h 65"/>
                  <a:gd name="T14" fmla="*/ 1 w 53"/>
                  <a:gd name="T15" fmla="*/ 1 h 65"/>
                  <a:gd name="T16" fmla="*/ 1 w 53"/>
                  <a:gd name="T17" fmla="*/ 1 h 65"/>
                  <a:gd name="T18" fmla="*/ 1 w 53"/>
                  <a:gd name="T19" fmla="*/ 1 h 65"/>
                  <a:gd name="T20" fmla="*/ 1 w 53"/>
                  <a:gd name="T21" fmla="*/ 1 h 65"/>
                  <a:gd name="T22" fmla="*/ 1 w 53"/>
                  <a:gd name="T23" fmla="*/ 1 h 65"/>
                  <a:gd name="T24" fmla="*/ 1 w 53"/>
                  <a:gd name="T25" fmla="*/ 1 h 65"/>
                  <a:gd name="T26" fmla="*/ 1 w 53"/>
                  <a:gd name="T27" fmla="*/ 1 h 65"/>
                  <a:gd name="T28" fmla="*/ 1 w 53"/>
                  <a:gd name="T29" fmla="*/ 1 h 65"/>
                  <a:gd name="T30" fmla="*/ 1 w 53"/>
                  <a:gd name="T31" fmla="*/ 1 h 65"/>
                  <a:gd name="T32" fmla="*/ 1 w 53"/>
                  <a:gd name="T33" fmla="*/ 1 h 65"/>
                  <a:gd name="T34" fmla="*/ 1 w 53"/>
                  <a:gd name="T35" fmla="*/ 1 h 65"/>
                  <a:gd name="T36" fmla="*/ 0 w 53"/>
                  <a:gd name="T37" fmla="*/ 1 h 65"/>
                  <a:gd name="T38" fmla="*/ 0 w 53"/>
                  <a:gd name="T39" fmla="*/ 1 h 65"/>
                  <a:gd name="T40" fmla="*/ 1 w 53"/>
                  <a:gd name="T41" fmla="*/ 0 h 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3"/>
                  <a:gd name="T64" fmla="*/ 0 h 65"/>
                  <a:gd name="T65" fmla="*/ 53 w 53"/>
                  <a:gd name="T66" fmla="*/ 65 h 6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3" h="65">
                    <a:moveTo>
                      <a:pt x="8" y="0"/>
                    </a:moveTo>
                    <a:lnTo>
                      <a:pt x="12" y="2"/>
                    </a:lnTo>
                    <a:lnTo>
                      <a:pt x="24" y="6"/>
                    </a:lnTo>
                    <a:lnTo>
                      <a:pt x="36" y="13"/>
                    </a:lnTo>
                    <a:lnTo>
                      <a:pt x="43" y="21"/>
                    </a:lnTo>
                    <a:lnTo>
                      <a:pt x="49" y="32"/>
                    </a:lnTo>
                    <a:lnTo>
                      <a:pt x="51" y="42"/>
                    </a:lnTo>
                    <a:lnTo>
                      <a:pt x="53" y="54"/>
                    </a:lnTo>
                    <a:lnTo>
                      <a:pt x="53" y="63"/>
                    </a:lnTo>
                    <a:lnTo>
                      <a:pt x="51" y="65"/>
                    </a:lnTo>
                    <a:lnTo>
                      <a:pt x="47" y="56"/>
                    </a:lnTo>
                    <a:lnTo>
                      <a:pt x="40" y="46"/>
                    </a:lnTo>
                    <a:lnTo>
                      <a:pt x="30" y="39"/>
                    </a:lnTo>
                    <a:lnTo>
                      <a:pt x="24" y="33"/>
                    </a:lnTo>
                    <a:lnTo>
                      <a:pt x="22" y="28"/>
                    </a:lnTo>
                    <a:lnTo>
                      <a:pt x="18" y="23"/>
                    </a:lnTo>
                    <a:lnTo>
                      <a:pt x="12" y="18"/>
                    </a:lnTo>
                    <a:lnTo>
                      <a:pt x="4" y="13"/>
                    </a:lnTo>
                    <a:lnTo>
                      <a:pt x="0" y="7"/>
                    </a:lnTo>
                    <a:lnTo>
                      <a:pt x="0" y="4"/>
                    </a:lnTo>
                    <a:lnTo>
                      <a:pt x="8" y="0"/>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3" name="Freeform 35">
                <a:extLst>
                  <a:ext uri="{FF2B5EF4-FFF2-40B4-BE49-F238E27FC236}">
                    <a16:creationId xmlns:a16="http://schemas.microsoft.com/office/drawing/2014/main" id="{0A9E7E73-7B33-430B-A24C-ADD5CBA04371}"/>
                  </a:ext>
                </a:extLst>
              </p:cNvPr>
              <p:cNvSpPr>
                <a:spLocks/>
              </p:cNvSpPr>
              <p:nvPr/>
            </p:nvSpPr>
            <p:spPr bwMode="auto">
              <a:xfrm>
                <a:off x="3548" y="3207"/>
                <a:ext cx="22" cy="32"/>
              </a:xfrm>
              <a:custGeom>
                <a:avLst/>
                <a:gdLst>
                  <a:gd name="T0" fmla="*/ 1 w 32"/>
                  <a:gd name="T1" fmla="*/ 1 h 54"/>
                  <a:gd name="T2" fmla="*/ 1 w 32"/>
                  <a:gd name="T3" fmla="*/ 1 h 54"/>
                  <a:gd name="T4" fmla="*/ 1 w 32"/>
                  <a:gd name="T5" fmla="*/ 1 h 54"/>
                  <a:gd name="T6" fmla="*/ 0 w 32"/>
                  <a:gd name="T7" fmla="*/ 1 h 54"/>
                  <a:gd name="T8" fmla="*/ 0 w 32"/>
                  <a:gd name="T9" fmla="*/ 1 h 54"/>
                  <a:gd name="T10" fmla="*/ 1 w 32"/>
                  <a:gd name="T11" fmla="*/ 1 h 54"/>
                  <a:gd name="T12" fmla="*/ 1 w 32"/>
                  <a:gd name="T13" fmla="*/ 1 h 54"/>
                  <a:gd name="T14" fmla="*/ 1 w 32"/>
                  <a:gd name="T15" fmla="*/ 1 h 54"/>
                  <a:gd name="T16" fmla="*/ 0 w 32"/>
                  <a:gd name="T17" fmla="*/ 1 h 54"/>
                  <a:gd name="T18" fmla="*/ 1 w 32"/>
                  <a:gd name="T19" fmla="*/ 1 h 54"/>
                  <a:gd name="T20" fmla="*/ 1 w 32"/>
                  <a:gd name="T21" fmla="*/ 1 h 54"/>
                  <a:gd name="T22" fmla="*/ 1 w 32"/>
                  <a:gd name="T23" fmla="*/ 1 h 54"/>
                  <a:gd name="T24" fmla="*/ 1 w 32"/>
                  <a:gd name="T25" fmla="*/ 1 h 54"/>
                  <a:gd name="T26" fmla="*/ 1 w 32"/>
                  <a:gd name="T27" fmla="*/ 1 h 54"/>
                  <a:gd name="T28" fmla="*/ 1 w 32"/>
                  <a:gd name="T29" fmla="*/ 1 h 54"/>
                  <a:gd name="T30" fmla="*/ 1 w 32"/>
                  <a:gd name="T31" fmla="*/ 1 h 54"/>
                  <a:gd name="T32" fmla="*/ 1 w 32"/>
                  <a:gd name="T33" fmla="*/ 1 h 54"/>
                  <a:gd name="T34" fmla="*/ 1 w 32"/>
                  <a:gd name="T35" fmla="*/ 1 h 54"/>
                  <a:gd name="T36" fmla="*/ 1 w 32"/>
                  <a:gd name="T37" fmla="*/ 1 h 54"/>
                  <a:gd name="T38" fmla="*/ 1 w 32"/>
                  <a:gd name="T39" fmla="*/ 0 h 54"/>
                  <a:gd name="T40" fmla="*/ 1 w 32"/>
                  <a:gd name="T41" fmla="*/ 1 h 5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2"/>
                  <a:gd name="T64" fmla="*/ 0 h 54"/>
                  <a:gd name="T65" fmla="*/ 32 w 32"/>
                  <a:gd name="T66" fmla="*/ 54 h 5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2" h="54">
                    <a:moveTo>
                      <a:pt x="6" y="2"/>
                    </a:moveTo>
                    <a:lnTo>
                      <a:pt x="4" y="3"/>
                    </a:lnTo>
                    <a:lnTo>
                      <a:pt x="2" y="5"/>
                    </a:lnTo>
                    <a:lnTo>
                      <a:pt x="0" y="10"/>
                    </a:lnTo>
                    <a:lnTo>
                      <a:pt x="0" y="19"/>
                    </a:lnTo>
                    <a:lnTo>
                      <a:pt x="2" y="28"/>
                    </a:lnTo>
                    <a:lnTo>
                      <a:pt x="4" y="35"/>
                    </a:lnTo>
                    <a:lnTo>
                      <a:pt x="2" y="42"/>
                    </a:lnTo>
                    <a:lnTo>
                      <a:pt x="0" y="47"/>
                    </a:lnTo>
                    <a:lnTo>
                      <a:pt x="2" y="52"/>
                    </a:lnTo>
                    <a:lnTo>
                      <a:pt x="8" y="54"/>
                    </a:lnTo>
                    <a:lnTo>
                      <a:pt x="14" y="52"/>
                    </a:lnTo>
                    <a:lnTo>
                      <a:pt x="22" y="45"/>
                    </a:lnTo>
                    <a:lnTo>
                      <a:pt x="26" y="35"/>
                    </a:lnTo>
                    <a:lnTo>
                      <a:pt x="30" y="26"/>
                    </a:lnTo>
                    <a:lnTo>
                      <a:pt x="32" y="19"/>
                    </a:lnTo>
                    <a:lnTo>
                      <a:pt x="30" y="14"/>
                    </a:lnTo>
                    <a:lnTo>
                      <a:pt x="26" y="7"/>
                    </a:lnTo>
                    <a:lnTo>
                      <a:pt x="20" y="2"/>
                    </a:lnTo>
                    <a:lnTo>
                      <a:pt x="14" y="0"/>
                    </a:lnTo>
                    <a:lnTo>
                      <a:pt x="6" y="2"/>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4" name="Freeform 36">
                <a:extLst>
                  <a:ext uri="{FF2B5EF4-FFF2-40B4-BE49-F238E27FC236}">
                    <a16:creationId xmlns:a16="http://schemas.microsoft.com/office/drawing/2014/main" id="{2591FB96-EF38-4E02-9B3A-0E9FEDB775B5}"/>
                  </a:ext>
                </a:extLst>
              </p:cNvPr>
              <p:cNvSpPr>
                <a:spLocks/>
              </p:cNvSpPr>
              <p:nvPr/>
            </p:nvSpPr>
            <p:spPr bwMode="auto">
              <a:xfrm>
                <a:off x="4244" y="3672"/>
                <a:ext cx="206" cy="63"/>
              </a:xfrm>
              <a:custGeom>
                <a:avLst/>
                <a:gdLst>
                  <a:gd name="T0" fmla="*/ 1 w 296"/>
                  <a:gd name="T1" fmla="*/ 1 h 106"/>
                  <a:gd name="T2" fmla="*/ 1 w 296"/>
                  <a:gd name="T3" fmla="*/ 1 h 106"/>
                  <a:gd name="T4" fmla="*/ 1 w 296"/>
                  <a:gd name="T5" fmla="*/ 1 h 106"/>
                  <a:gd name="T6" fmla="*/ 1 w 296"/>
                  <a:gd name="T7" fmla="*/ 1 h 106"/>
                  <a:gd name="T8" fmla="*/ 1 w 296"/>
                  <a:gd name="T9" fmla="*/ 1 h 106"/>
                  <a:gd name="T10" fmla="*/ 1 w 296"/>
                  <a:gd name="T11" fmla="*/ 1 h 106"/>
                  <a:gd name="T12" fmla="*/ 1 w 296"/>
                  <a:gd name="T13" fmla="*/ 1 h 106"/>
                  <a:gd name="T14" fmla="*/ 1 w 296"/>
                  <a:gd name="T15" fmla="*/ 1 h 106"/>
                  <a:gd name="T16" fmla="*/ 1 w 296"/>
                  <a:gd name="T17" fmla="*/ 1 h 106"/>
                  <a:gd name="T18" fmla="*/ 1 w 296"/>
                  <a:gd name="T19" fmla="*/ 1 h 106"/>
                  <a:gd name="T20" fmla="*/ 1 w 296"/>
                  <a:gd name="T21" fmla="*/ 1 h 106"/>
                  <a:gd name="T22" fmla="*/ 1 w 296"/>
                  <a:gd name="T23" fmla="*/ 1 h 106"/>
                  <a:gd name="T24" fmla="*/ 1 w 296"/>
                  <a:gd name="T25" fmla="*/ 1 h 106"/>
                  <a:gd name="T26" fmla="*/ 1 w 296"/>
                  <a:gd name="T27" fmla="*/ 1 h 106"/>
                  <a:gd name="T28" fmla="*/ 1 w 296"/>
                  <a:gd name="T29" fmla="*/ 1 h 106"/>
                  <a:gd name="T30" fmla="*/ 1 w 296"/>
                  <a:gd name="T31" fmla="*/ 1 h 106"/>
                  <a:gd name="T32" fmla="*/ 1 w 296"/>
                  <a:gd name="T33" fmla="*/ 1 h 106"/>
                  <a:gd name="T34" fmla="*/ 1 w 296"/>
                  <a:gd name="T35" fmla="*/ 1 h 106"/>
                  <a:gd name="T36" fmla="*/ 1 w 296"/>
                  <a:gd name="T37" fmla="*/ 1 h 106"/>
                  <a:gd name="T38" fmla="*/ 1 w 296"/>
                  <a:gd name="T39" fmla="*/ 1 h 106"/>
                  <a:gd name="T40" fmla="*/ 1 w 296"/>
                  <a:gd name="T41" fmla="*/ 1 h 106"/>
                  <a:gd name="T42" fmla="*/ 0 w 296"/>
                  <a:gd name="T43" fmla="*/ 1 h 106"/>
                  <a:gd name="T44" fmla="*/ 1 w 296"/>
                  <a:gd name="T45" fmla="*/ 1 h 106"/>
                  <a:gd name="T46" fmla="*/ 1 w 296"/>
                  <a:gd name="T47" fmla="*/ 1 h 106"/>
                  <a:gd name="T48" fmla="*/ 1 w 296"/>
                  <a:gd name="T49" fmla="*/ 1 h 106"/>
                  <a:gd name="T50" fmla="*/ 1 w 296"/>
                  <a:gd name="T51" fmla="*/ 0 h 106"/>
                  <a:gd name="T52" fmla="*/ 1 w 296"/>
                  <a:gd name="T53" fmla="*/ 1 h 106"/>
                  <a:gd name="T54" fmla="*/ 1 w 296"/>
                  <a:gd name="T55" fmla="*/ 1 h 106"/>
                  <a:gd name="T56" fmla="*/ 1 w 296"/>
                  <a:gd name="T57" fmla="*/ 1 h 106"/>
                  <a:gd name="T58" fmla="*/ 1 w 296"/>
                  <a:gd name="T59" fmla="*/ 1 h 106"/>
                  <a:gd name="T60" fmla="*/ 1 w 296"/>
                  <a:gd name="T61" fmla="*/ 1 h 106"/>
                  <a:gd name="T62" fmla="*/ 1 w 296"/>
                  <a:gd name="T63" fmla="*/ 1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96"/>
                  <a:gd name="T97" fmla="*/ 0 h 106"/>
                  <a:gd name="T98" fmla="*/ 296 w 296"/>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96" h="106">
                    <a:moveTo>
                      <a:pt x="165" y="23"/>
                    </a:moveTo>
                    <a:lnTo>
                      <a:pt x="168" y="24"/>
                    </a:lnTo>
                    <a:lnTo>
                      <a:pt x="176" y="28"/>
                    </a:lnTo>
                    <a:lnTo>
                      <a:pt x="188" y="30"/>
                    </a:lnTo>
                    <a:lnTo>
                      <a:pt x="204" y="28"/>
                    </a:lnTo>
                    <a:lnTo>
                      <a:pt x="219" y="26"/>
                    </a:lnTo>
                    <a:lnTo>
                      <a:pt x="231" y="28"/>
                    </a:lnTo>
                    <a:lnTo>
                      <a:pt x="241" y="31"/>
                    </a:lnTo>
                    <a:lnTo>
                      <a:pt x="253" y="38"/>
                    </a:lnTo>
                    <a:lnTo>
                      <a:pt x="266" y="45"/>
                    </a:lnTo>
                    <a:lnTo>
                      <a:pt x="282" y="52"/>
                    </a:lnTo>
                    <a:lnTo>
                      <a:pt x="294" y="61"/>
                    </a:lnTo>
                    <a:lnTo>
                      <a:pt x="296" y="73"/>
                    </a:lnTo>
                    <a:lnTo>
                      <a:pt x="288" y="84"/>
                    </a:lnTo>
                    <a:lnTo>
                      <a:pt x="278" y="87"/>
                    </a:lnTo>
                    <a:lnTo>
                      <a:pt x="266" y="92"/>
                    </a:lnTo>
                    <a:lnTo>
                      <a:pt x="255" y="97"/>
                    </a:lnTo>
                    <a:lnTo>
                      <a:pt x="249" y="101"/>
                    </a:lnTo>
                    <a:lnTo>
                      <a:pt x="243" y="103"/>
                    </a:lnTo>
                    <a:lnTo>
                      <a:pt x="237" y="104"/>
                    </a:lnTo>
                    <a:lnTo>
                      <a:pt x="229" y="104"/>
                    </a:lnTo>
                    <a:lnTo>
                      <a:pt x="221" y="104"/>
                    </a:lnTo>
                    <a:lnTo>
                      <a:pt x="213" y="103"/>
                    </a:lnTo>
                    <a:lnTo>
                      <a:pt x="206" y="103"/>
                    </a:lnTo>
                    <a:lnTo>
                      <a:pt x="196" y="103"/>
                    </a:lnTo>
                    <a:lnTo>
                      <a:pt x="180" y="103"/>
                    </a:lnTo>
                    <a:lnTo>
                      <a:pt x="170" y="103"/>
                    </a:lnTo>
                    <a:lnTo>
                      <a:pt x="161" y="103"/>
                    </a:lnTo>
                    <a:lnTo>
                      <a:pt x="147" y="104"/>
                    </a:lnTo>
                    <a:lnTo>
                      <a:pt x="137" y="106"/>
                    </a:lnTo>
                    <a:lnTo>
                      <a:pt x="127" y="106"/>
                    </a:lnTo>
                    <a:lnTo>
                      <a:pt x="116" y="106"/>
                    </a:lnTo>
                    <a:lnTo>
                      <a:pt x="106" y="104"/>
                    </a:lnTo>
                    <a:lnTo>
                      <a:pt x="96" y="103"/>
                    </a:lnTo>
                    <a:lnTo>
                      <a:pt x="86" y="101"/>
                    </a:lnTo>
                    <a:lnTo>
                      <a:pt x="76" y="99"/>
                    </a:lnTo>
                    <a:lnTo>
                      <a:pt x="69" y="96"/>
                    </a:lnTo>
                    <a:lnTo>
                      <a:pt x="55" y="85"/>
                    </a:lnTo>
                    <a:lnTo>
                      <a:pt x="41" y="73"/>
                    </a:lnTo>
                    <a:lnTo>
                      <a:pt x="30" y="63"/>
                    </a:lnTo>
                    <a:lnTo>
                      <a:pt x="18" y="61"/>
                    </a:lnTo>
                    <a:lnTo>
                      <a:pt x="8" y="59"/>
                    </a:lnTo>
                    <a:lnTo>
                      <a:pt x="2" y="56"/>
                    </a:lnTo>
                    <a:lnTo>
                      <a:pt x="0" y="49"/>
                    </a:lnTo>
                    <a:lnTo>
                      <a:pt x="6" y="40"/>
                    </a:lnTo>
                    <a:lnTo>
                      <a:pt x="16" y="35"/>
                    </a:lnTo>
                    <a:lnTo>
                      <a:pt x="20" y="30"/>
                    </a:lnTo>
                    <a:lnTo>
                      <a:pt x="20" y="26"/>
                    </a:lnTo>
                    <a:lnTo>
                      <a:pt x="18" y="21"/>
                    </a:lnTo>
                    <a:lnTo>
                      <a:pt x="16" y="14"/>
                    </a:lnTo>
                    <a:lnTo>
                      <a:pt x="18" y="5"/>
                    </a:lnTo>
                    <a:lnTo>
                      <a:pt x="22" y="0"/>
                    </a:lnTo>
                    <a:lnTo>
                      <a:pt x="30" y="2"/>
                    </a:lnTo>
                    <a:lnTo>
                      <a:pt x="37" y="7"/>
                    </a:lnTo>
                    <a:lnTo>
                      <a:pt x="45" y="10"/>
                    </a:lnTo>
                    <a:lnTo>
                      <a:pt x="51" y="12"/>
                    </a:lnTo>
                    <a:lnTo>
                      <a:pt x="59" y="10"/>
                    </a:lnTo>
                    <a:lnTo>
                      <a:pt x="65" y="10"/>
                    </a:lnTo>
                    <a:lnTo>
                      <a:pt x="76" y="10"/>
                    </a:lnTo>
                    <a:lnTo>
                      <a:pt x="90" y="10"/>
                    </a:lnTo>
                    <a:lnTo>
                      <a:pt x="106" y="10"/>
                    </a:lnTo>
                    <a:lnTo>
                      <a:pt x="121" y="12"/>
                    </a:lnTo>
                    <a:lnTo>
                      <a:pt x="139" y="16"/>
                    </a:lnTo>
                    <a:lnTo>
                      <a:pt x="153" y="19"/>
                    </a:lnTo>
                    <a:lnTo>
                      <a:pt x="165" y="23"/>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5" name="Freeform 37">
                <a:extLst>
                  <a:ext uri="{FF2B5EF4-FFF2-40B4-BE49-F238E27FC236}">
                    <a16:creationId xmlns:a16="http://schemas.microsoft.com/office/drawing/2014/main" id="{316576A0-694D-45D2-978F-76FB61E379E1}"/>
                  </a:ext>
                </a:extLst>
              </p:cNvPr>
              <p:cNvSpPr>
                <a:spLocks/>
              </p:cNvSpPr>
              <p:nvPr/>
            </p:nvSpPr>
            <p:spPr bwMode="auto">
              <a:xfrm>
                <a:off x="4148" y="3663"/>
                <a:ext cx="88" cy="39"/>
              </a:xfrm>
              <a:custGeom>
                <a:avLst/>
                <a:gdLst>
                  <a:gd name="T0" fmla="*/ 1 w 127"/>
                  <a:gd name="T1" fmla="*/ 1 h 64"/>
                  <a:gd name="T2" fmla="*/ 1 w 127"/>
                  <a:gd name="T3" fmla="*/ 1 h 64"/>
                  <a:gd name="T4" fmla="*/ 1 w 127"/>
                  <a:gd name="T5" fmla="*/ 1 h 64"/>
                  <a:gd name="T6" fmla="*/ 1 w 127"/>
                  <a:gd name="T7" fmla="*/ 1 h 64"/>
                  <a:gd name="T8" fmla="*/ 1 w 127"/>
                  <a:gd name="T9" fmla="*/ 1 h 64"/>
                  <a:gd name="T10" fmla="*/ 1 w 127"/>
                  <a:gd name="T11" fmla="*/ 1 h 64"/>
                  <a:gd name="T12" fmla="*/ 1 w 127"/>
                  <a:gd name="T13" fmla="*/ 1 h 64"/>
                  <a:gd name="T14" fmla="*/ 1 w 127"/>
                  <a:gd name="T15" fmla="*/ 1 h 64"/>
                  <a:gd name="T16" fmla="*/ 1 w 127"/>
                  <a:gd name="T17" fmla="*/ 1 h 64"/>
                  <a:gd name="T18" fmla="*/ 1 w 127"/>
                  <a:gd name="T19" fmla="*/ 1 h 64"/>
                  <a:gd name="T20" fmla="*/ 1 w 127"/>
                  <a:gd name="T21" fmla="*/ 1 h 64"/>
                  <a:gd name="T22" fmla="*/ 1 w 127"/>
                  <a:gd name="T23" fmla="*/ 0 h 64"/>
                  <a:gd name="T24" fmla="*/ 1 w 127"/>
                  <a:gd name="T25" fmla="*/ 1 h 64"/>
                  <a:gd name="T26" fmla="*/ 0 w 127"/>
                  <a:gd name="T27" fmla="*/ 1 h 64"/>
                  <a:gd name="T28" fmla="*/ 1 w 127"/>
                  <a:gd name="T29" fmla="*/ 1 h 64"/>
                  <a:gd name="T30" fmla="*/ 1 w 127"/>
                  <a:gd name="T31" fmla="*/ 1 h 64"/>
                  <a:gd name="T32" fmla="*/ 1 w 127"/>
                  <a:gd name="T33" fmla="*/ 1 h 64"/>
                  <a:gd name="T34" fmla="*/ 1 w 127"/>
                  <a:gd name="T35" fmla="*/ 1 h 64"/>
                  <a:gd name="T36" fmla="*/ 1 w 127"/>
                  <a:gd name="T37" fmla="*/ 1 h 64"/>
                  <a:gd name="T38" fmla="*/ 1 w 127"/>
                  <a:gd name="T39" fmla="*/ 1 h 64"/>
                  <a:gd name="T40" fmla="*/ 1 w 127"/>
                  <a:gd name="T41" fmla="*/ 1 h 64"/>
                  <a:gd name="T42" fmla="*/ 1 w 127"/>
                  <a:gd name="T43" fmla="*/ 1 h 64"/>
                  <a:gd name="T44" fmla="*/ 1 w 127"/>
                  <a:gd name="T45" fmla="*/ 1 h 64"/>
                  <a:gd name="T46" fmla="*/ 1 w 127"/>
                  <a:gd name="T47" fmla="*/ 1 h 64"/>
                  <a:gd name="T48" fmla="*/ 1 w 127"/>
                  <a:gd name="T49" fmla="*/ 1 h 64"/>
                  <a:gd name="T50" fmla="*/ 1 w 127"/>
                  <a:gd name="T51" fmla="*/ 1 h 64"/>
                  <a:gd name="T52" fmla="*/ 1 w 127"/>
                  <a:gd name="T53" fmla="*/ 1 h 64"/>
                  <a:gd name="T54" fmla="*/ 1 w 127"/>
                  <a:gd name="T55" fmla="*/ 1 h 64"/>
                  <a:gd name="T56" fmla="*/ 1 w 127"/>
                  <a:gd name="T57" fmla="*/ 1 h 6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27"/>
                  <a:gd name="T88" fmla="*/ 0 h 64"/>
                  <a:gd name="T89" fmla="*/ 127 w 127"/>
                  <a:gd name="T90" fmla="*/ 64 h 6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27" h="64">
                    <a:moveTo>
                      <a:pt x="127" y="64"/>
                    </a:moveTo>
                    <a:lnTo>
                      <a:pt x="127" y="63"/>
                    </a:lnTo>
                    <a:lnTo>
                      <a:pt x="125" y="56"/>
                    </a:lnTo>
                    <a:lnTo>
                      <a:pt x="118" y="47"/>
                    </a:lnTo>
                    <a:lnTo>
                      <a:pt x="102" y="35"/>
                    </a:lnTo>
                    <a:lnTo>
                      <a:pt x="82" y="24"/>
                    </a:lnTo>
                    <a:lnTo>
                      <a:pt x="73" y="19"/>
                    </a:lnTo>
                    <a:lnTo>
                      <a:pt x="63" y="14"/>
                    </a:lnTo>
                    <a:lnTo>
                      <a:pt x="55" y="11"/>
                    </a:lnTo>
                    <a:lnTo>
                      <a:pt x="43" y="5"/>
                    </a:lnTo>
                    <a:lnTo>
                      <a:pt x="32" y="2"/>
                    </a:lnTo>
                    <a:lnTo>
                      <a:pt x="20" y="0"/>
                    </a:lnTo>
                    <a:lnTo>
                      <a:pt x="6" y="2"/>
                    </a:lnTo>
                    <a:lnTo>
                      <a:pt x="0" y="9"/>
                    </a:lnTo>
                    <a:lnTo>
                      <a:pt x="4" y="17"/>
                    </a:lnTo>
                    <a:lnTo>
                      <a:pt x="14" y="24"/>
                    </a:lnTo>
                    <a:lnTo>
                      <a:pt x="26" y="28"/>
                    </a:lnTo>
                    <a:lnTo>
                      <a:pt x="35" y="28"/>
                    </a:lnTo>
                    <a:lnTo>
                      <a:pt x="43" y="30"/>
                    </a:lnTo>
                    <a:lnTo>
                      <a:pt x="49" y="33"/>
                    </a:lnTo>
                    <a:lnTo>
                      <a:pt x="57" y="40"/>
                    </a:lnTo>
                    <a:lnTo>
                      <a:pt x="65" y="44"/>
                    </a:lnTo>
                    <a:lnTo>
                      <a:pt x="75" y="44"/>
                    </a:lnTo>
                    <a:lnTo>
                      <a:pt x="82" y="44"/>
                    </a:lnTo>
                    <a:lnTo>
                      <a:pt x="90" y="49"/>
                    </a:lnTo>
                    <a:lnTo>
                      <a:pt x="102" y="58"/>
                    </a:lnTo>
                    <a:lnTo>
                      <a:pt x="114" y="61"/>
                    </a:lnTo>
                    <a:lnTo>
                      <a:pt x="124" y="64"/>
                    </a:lnTo>
                    <a:lnTo>
                      <a:pt x="127" y="64"/>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6" name="Freeform 38">
                <a:extLst>
                  <a:ext uri="{FF2B5EF4-FFF2-40B4-BE49-F238E27FC236}">
                    <a16:creationId xmlns:a16="http://schemas.microsoft.com/office/drawing/2014/main" id="{2262C463-2DC8-4317-943B-0EC1BB0B510D}"/>
                  </a:ext>
                </a:extLst>
              </p:cNvPr>
              <p:cNvSpPr>
                <a:spLocks/>
              </p:cNvSpPr>
              <p:nvPr/>
            </p:nvSpPr>
            <p:spPr bwMode="auto">
              <a:xfrm>
                <a:off x="4091" y="3810"/>
                <a:ext cx="82" cy="39"/>
              </a:xfrm>
              <a:custGeom>
                <a:avLst/>
                <a:gdLst>
                  <a:gd name="T0" fmla="*/ 1 w 119"/>
                  <a:gd name="T1" fmla="*/ 1 h 64"/>
                  <a:gd name="T2" fmla="*/ 1 w 119"/>
                  <a:gd name="T3" fmla="*/ 1 h 64"/>
                  <a:gd name="T4" fmla="*/ 1 w 119"/>
                  <a:gd name="T5" fmla="*/ 1 h 64"/>
                  <a:gd name="T6" fmla="*/ 1 w 119"/>
                  <a:gd name="T7" fmla="*/ 1 h 64"/>
                  <a:gd name="T8" fmla="*/ 1 w 119"/>
                  <a:gd name="T9" fmla="*/ 1 h 64"/>
                  <a:gd name="T10" fmla="*/ 1 w 119"/>
                  <a:gd name="T11" fmla="*/ 1 h 64"/>
                  <a:gd name="T12" fmla="*/ 1 w 119"/>
                  <a:gd name="T13" fmla="*/ 1 h 64"/>
                  <a:gd name="T14" fmla="*/ 1 w 119"/>
                  <a:gd name="T15" fmla="*/ 0 h 64"/>
                  <a:gd name="T16" fmla="*/ 1 w 119"/>
                  <a:gd name="T17" fmla="*/ 1 h 64"/>
                  <a:gd name="T18" fmla="*/ 1 w 119"/>
                  <a:gd name="T19" fmla="*/ 1 h 64"/>
                  <a:gd name="T20" fmla="*/ 1 w 119"/>
                  <a:gd name="T21" fmla="*/ 1 h 64"/>
                  <a:gd name="T22" fmla="*/ 1 w 119"/>
                  <a:gd name="T23" fmla="*/ 1 h 64"/>
                  <a:gd name="T24" fmla="*/ 1 w 119"/>
                  <a:gd name="T25" fmla="*/ 1 h 64"/>
                  <a:gd name="T26" fmla="*/ 1 w 119"/>
                  <a:gd name="T27" fmla="*/ 1 h 64"/>
                  <a:gd name="T28" fmla="*/ 1 w 119"/>
                  <a:gd name="T29" fmla="*/ 1 h 64"/>
                  <a:gd name="T30" fmla="*/ 0 w 119"/>
                  <a:gd name="T31" fmla="*/ 1 h 64"/>
                  <a:gd name="T32" fmla="*/ 1 w 119"/>
                  <a:gd name="T33" fmla="*/ 1 h 64"/>
                  <a:gd name="T34" fmla="*/ 1 w 119"/>
                  <a:gd name="T35" fmla="*/ 1 h 64"/>
                  <a:gd name="T36" fmla="*/ 1 w 119"/>
                  <a:gd name="T37" fmla="*/ 1 h 64"/>
                  <a:gd name="T38" fmla="*/ 1 w 119"/>
                  <a:gd name="T39" fmla="*/ 1 h 64"/>
                  <a:gd name="T40" fmla="*/ 1 w 119"/>
                  <a:gd name="T41" fmla="*/ 1 h 64"/>
                  <a:gd name="T42" fmla="*/ 1 w 119"/>
                  <a:gd name="T43" fmla="*/ 1 h 64"/>
                  <a:gd name="T44" fmla="*/ 1 w 119"/>
                  <a:gd name="T45" fmla="*/ 1 h 64"/>
                  <a:gd name="T46" fmla="*/ 1 w 119"/>
                  <a:gd name="T47" fmla="*/ 1 h 64"/>
                  <a:gd name="T48" fmla="*/ 1 w 119"/>
                  <a:gd name="T49" fmla="*/ 1 h 64"/>
                  <a:gd name="T50" fmla="*/ 1 w 119"/>
                  <a:gd name="T51" fmla="*/ 1 h 64"/>
                  <a:gd name="T52" fmla="*/ 1 w 119"/>
                  <a:gd name="T53" fmla="*/ 1 h 64"/>
                  <a:gd name="T54" fmla="*/ 1 w 119"/>
                  <a:gd name="T55" fmla="*/ 1 h 64"/>
                  <a:gd name="T56" fmla="*/ 1 w 119"/>
                  <a:gd name="T57" fmla="*/ 1 h 64"/>
                  <a:gd name="T58" fmla="*/ 1 w 119"/>
                  <a:gd name="T59" fmla="*/ 1 h 64"/>
                  <a:gd name="T60" fmla="*/ 1 w 119"/>
                  <a:gd name="T61" fmla="*/ 1 h 64"/>
                  <a:gd name="T62" fmla="*/ 1 w 119"/>
                  <a:gd name="T63" fmla="*/ 1 h 64"/>
                  <a:gd name="T64" fmla="*/ 1 w 119"/>
                  <a:gd name="T65" fmla="*/ 1 h 6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9"/>
                  <a:gd name="T100" fmla="*/ 0 h 64"/>
                  <a:gd name="T101" fmla="*/ 119 w 119"/>
                  <a:gd name="T102" fmla="*/ 64 h 6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9" h="64">
                    <a:moveTo>
                      <a:pt x="119" y="8"/>
                    </a:moveTo>
                    <a:lnTo>
                      <a:pt x="117" y="10"/>
                    </a:lnTo>
                    <a:lnTo>
                      <a:pt x="112" y="12"/>
                    </a:lnTo>
                    <a:lnTo>
                      <a:pt x="104" y="13"/>
                    </a:lnTo>
                    <a:lnTo>
                      <a:pt x="94" y="12"/>
                    </a:lnTo>
                    <a:lnTo>
                      <a:pt x="84" y="6"/>
                    </a:lnTo>
                    <a:lnTo>
                      <a:pt x="72" y="1"/>
                    </a:lnTo>
                    <a:lnTo>
                      <a:pt x="61" y="0"/>
                    </a:lnTo>
                    <a:lnTo>
                      <a:pt x="51" y="1"/>
                    </a:lnTo>
                    <a:lnTo>
                      <a:pt x="43" y="6"/>
                    </a:lnTo>
                    <a:lnTo>
                      <a:pt x="33" y="10"/>
                    </a:lnTo>
                    <a:lnTo>
                      <a:pt x="25" y="13"/>
                    </a:lnTo>
                    <a:lnTo>
                      <a:pt x="18" y="17"/>
                    </a:lnTo>
                    <a:lnTo>
                      <a:pt x="10" y="19"/>
                    </a:lnTo>
                    <a:lnTo>
                      <a:pt x="2" y="22"/>
                    </a:lnTo>
                    <a:lnTo>
                      <a:pt x="0" y="27"/>
                    </a:lnTo>
                    <a:lnTo>
                      <a:pt x="4" y="31"/>
                    </a:lnTo>
                    <a:lnTo>
                      <a:pt x="10" y="36"/>
                    </a:lnTo>
                    <a:lnTo>
                      <a:pt x="12" y="43"/>
                    </a:lnTo>
                    <a:lnTo>
                      <a:pt x="10" y="50"/>
                    </a:lnTo>
                    <a:lnTo>
                      <a:pt x="8" y="55"/>
                    </a:lnTo>
                    <a:lnTo>
                      <a:pt x="10" y="60"/>
                    </a:lnTo>
                    <a:lnTo>
                      <a:pt x="18" y="64"/>
                    </a:lnTo>
                    <a:lnTo>
                      <a:pt x="29" y="64"/>
                    </a:lnTo>
                    <a:lnTo>
                      <a:pt x="41" y="60"/>
                    </a:lnTo>
                    <a:lnTo>
                      <a:pt x="55" y="59"/>
                    </a:lnTo>
                    <a:lnTo>
                      <a:pt x="67" y="59"/>
                    </a:lnTo>
                    <a:lnTo>
                      <a:pt x="78" y="59"/>
                    </a:lnTo>
                    <a:lnTo>
                      <a:pt x="88" y="55"/>
                    </a:lnTo>
                    <a:lnTo>
                      <a:pt x="100" y="48"/>
                    </a:lnTo>
                    <a:lnTo>
                      <a:pt x="110" y="38"/>
                    </a:lnTo>
                    <a:lnTo>
                      <a:pt x="117" y="24"/>
                    </a:lnTo>
                    <a:lnTo>
                      <a:pt x="119" y="8"/>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7" name="Freeform 39">
                <a:extLst>
                  <a:ext uri="{FF2B5EF4-FFF2-40B4-BE49-F238E27FC236}">
                    <a16:creationId xmlns:a16="http://schemas.microsoft.com/office/drawing/2014/main" id="{67B7B0BF-29A1-4941-82C5-6627A2D753B3}"/>
                  </a:ext>
                </a:extLst>
              </p:cNvPr>
              <p:cNvSpPr>
                <a:spLocks/>
              </p:cNvSpPr>
              <p:nvPr/>
            </p:nvSpPr>
            <p:spPr bwMode="auto">
              <a:xfrm>
                <a:off x="4240" y="3747"/>
                <a:ext cx="321" cy="53"/>
              </a:xfrm>
              <a:custGeom>
                <a:avLst/>
                <a:gdLst>
                  <a:gd name="T0" fmla="*/ 1 w 462"/>
                  <a:gd name="T1" fmla="*/ 1 h 89"/>
                  <a:gd name="T2" fmla="*/ 1 w 462"/>
                  <a:gd name="T3" fmla="*/ 1 h 89"/>
                  <a:gd name="T4" fmla="*/ 1 w 462"/>
                  <a:gd name="T5" fmla="*/ 1 h 89"/>
                  <a:gd name="T6" fmla="*/ 1 w 462"/>
                  <a:gd name="T7" fmla="*/ 1 h 89"/>
                  <a:gd name="T8" fmla="*/ 1 w 462"/>
                  <a:gd name="T9" fmla="*/ 1 h 89"/>
                  <a:gd name="T10" fmla="*/ 1 w 462"/>
                  <a:gd name="T11" fmla="*/ 1 h 89"/>
                  <a:gd name="T12" fmla="*/ 1 w 462"/>
                  <a:gd name="T13" fmla="*/ 1 h 89"/>
                  <a:gd name="T14" fmla="*/ 1 w 462"/>
                  <a:gd name="T15" fmla="*/ 1 h 89"/>
                  <a:gd name="T16" fmla="*/ 1 w 462"/>
                  <a:gd name="T17" fmla="*/ 1 h 89"/>
                  <a:gd name="T18" fmla="*/ 1 w 462"/>
                  <a:gd name="T19" fmla="*/ 1 h 89"/>
                  <a:gd name="T20" fmla="*/ 1 w 462"/>
                  <a:gd name="T21" fmla="*/ 1 h 89"/>
                  <a:gd name="T22" fmla="*/ 1 w 462"/>
                  <a:gd name="T23" fmla="*/ 1 h 89"/>
                  <a:gd name="T24" fmla="*/ 1 w 462"/>
                  <a:gd name="T25" fmla="*/ 1 h 89"/>
                  <a:gd name="T26" fmla="*/ 1 w 462"/>
                  <a:gd name="T27" fmla="*/ 1 h 89"/>
                  <a:gd name="T28" fmla="*/ 1 w 462"/>
                  <a:gd name="T29" fmla="*/ 1 h 89"/>
                  <a:gd name="T30" fmla="*/ 1 w 462"/>
                  <a:gd name="T31" fmla="*/ 1 h 89"/>
                  <a:gd name="T32" fmla="*/ 1 w 462"/>
                  <a:gd name="T33" fmla="*/ 1 h 89"/>
                  <a:gd name="T34" fmla="*/ 1 w 462"/>
                  <a:gd name="T35" fmla="*/ 1 h 89"/>
                  <a:gd name="T36" fmla="*/ 1 w 462"/>
                  <a:gd name="T37" fmla="*/ 1 h 89"/>
                  <a:gd name="T38" fmla="*/ 1 w 462"/>
                  <a:gd name="T39" fmla="*/ 1 h 89"/>
                  <a:gd name="T40" fmla="*/ 1 w 462"/>
                  <a:gd name="T41" fmla="*/ 1 h 89"/>
                  <a:gd name="T42" fmla="*/ 1 w 462"/>
                  <a:gd name="T43" fmla="*/ 1 h 89"/>
                  <a:gd name="T44" fmla="*/ 1 w 462"/>
                  <a:gd name="T45" fmla="*/ 1 h 89"/>
                  <a:gd name="T46" fmla="*/ 1 w 462"/>
                  <a:gd name="T47" fmla="*/ 1 h 89"/>
                  <a:gd name="T48" fmla="*/ 1 w 462"/>
                  <a:gd name="T49" fmla="*/ 1 h 89"/>
                  <a:gd name="T50" fmla="*/ 1 w 462"/>
                  <a:gd name="T51" fmla="*/ 1 h 89"/>
                  <a:gd name="T52" fmla="*/ 1 w 462"/>
                  <a:gd name="T53" fmla="*/ 1 h 89"/>
                  <a:gd name="T54" fmla="*/ 1 w 462"/>
                  <a:gd name="T55" fmla="*/ 1 h 89"/>
                  <a:gd name="T56" fmla="*/ 1 w 462"/>
                  <a:gd name="T57" fmla="*/ 1 h 89"/>
                  <a:gd name="T58" fmla="*/ 1 w 462"/>
                  <a:gd name="T59" fmla="*/ 1 h 89"/>
                  <a:gd name="T60" fmla="*/ 1 w 462"/>
                  <a:gd name="T61" fmla="*/ 1 h 89"/>
                  <a:gd name="T62" fmla="*/ 1 w 462"/>
                  <a:gd name="T63" fmla="*/ 1 h 89"/>
                  <a:gd name="T64" fmla="*/ 1 w 462"/>
                  <a:gd name="T65" fmla="*/ 1 h 89"/>
                  <a:gd name="T66" fmla="*/ 1 w 462"/>
                  <a:gd name="T67" fmla="*/ 1 h 89"/>
                  <a:gd name="T68" fmla="*/ 1 w 462"/>
                  <a:gd name="T69" fmla="*/ 1 h 89"/>
                  <a:gd name="T70" fmla="*/ 1 w 462"/>
                  <a:gd name="T71" fmla="*/ 1 h 89"/>
                  <a:gd name="T72" fmla="*/ 1 w 462"/>
                  <a:gd name="T73" fmla="*/ 1 h 89"/>
                  <a:gd name="T74" fmla="*/ 1 w 462"/>
                  <a:gd name="T75" fmla="*/ 1 h 89"/>
                  <a:gd name="T76" fmla="*/ 1 w 462"/>
                  <a:gd name="T77" fmla="*/ 1 h 89"/>
                  <a:gd name="T78" fmla="*/ 1 w 462"/>
                  <a:gd name="T79" fmla="*/ 1 h 89"/>
                  <a:gd name="T80" fmla="*/ 1 w 462"/>
                  <a:gd name="T81" fmla="*/ 1 h 89"/>
                  <a:gd name="T82" fmla="*/ 1 w 462"/>
                  <a:gd name="T83" fmla="*/ 1 h 89"/>
                  <a:gd name="T84" fmla="*/ 1 w 462"/>
                  <a:gd name="T85" fmla="*/ 1 h 89"/>
                  <a:gd name="T86" fmla="*/ 1 w 462"/>
                  <a:gd name="T87" fmla="*/ 1 h 89"/>
                  <a:gd name="T88" fmla="*/ 1 w 462"/>
                  <a:gd name="T89" fmla="*/ 1 h 89"/>
                  <a:gd name="T90" fmla="*/ 1 w 462"/>
                  <a:gd name="T91" fmla="*/ 0 h 89"/>
                  <a:gd name="T92" fmla="*/ 1 w 462"/>
                  <a:gd name="T93" fmla="*/ 1 h 89"/>
                  <a:gd name="T94" fmla="*/ 1 w 462"/>
                  <a:gd name="T95" fmla="*/ 1 h 8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462"/>
                  <a:gd name="T145" fmla="*/ 0 h 89"/>
                  <a:gd name="T146" fmla="*/ 462 w 462"/>
                  <a:gd name="T147" fmla="*/ 89 h 8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462" h="89">
                    <a:moveTo>
                      <a:pt x="88" y="33"/>
                    </a:moveTo>
                    <a:lnTo>
                      <a:pt x="86" y="33"/>
                    </a:lnTo>
                    <a:lnTo>
                      <a:pt x="82" y="32"/>
                    </a:lnTo>
                    <a:lnTo>
                      <a:pt x="77" y="28"/>
                    </a:lnTo>
                    <a:lnTo>
                      <a:pt x="69" y="25"/>
                    </a:lnTo>
                    <a:lnTo>
                      <a:pt x="63" y="23"/>
                    </a:lnTo>
                    <a:lnTo>
                      <a:pt x="57" y="21"/>
                    </a:lnTo>
                    <a:lnTo>
                      <a:pt x="49" y="21"/>
                    </a:lnTo>
                    <a:lnTo>
                      <a:pt x="39" y="19"/>
                    </a:lnTo>
                    <a:lnTo>
                      <a:pt x="32" y="19"/>
                    </a:lnTo>
                    <a:lnTo>
                      <a:pt x="24" y="21"/>
                    </a:lnTo>
                    <a:lnTo>
                      <a:pt x="16" y="23"/>
                    </a:lnTo>
                    <a:lnTo>
                      <a:pt x="10" y="25"/>
                    </a:lnTo>
                    <a:lnTo>
                      <a:pt x="2" y="30"/>
                    </a:lnTo>
                    <a:lnTo>
                      <a:pt x="0" y="37"/>
                    </a:lnTo>
                    <a:lnTo>
                      <a:pt x="4" y="44"/>
                    </a:lnTo>
                    <a:lnTo>
                      <a:pt x="18" y="47"/>
                    </a:lnTo>
                    <a:lnTo>
                      <a:pt x="32" y="49"/>
                    </a:lnTo>
                    <a:lnTo>
                      <a:pt x="39" y="53"/>
                    </a:lnTo>
                    <a:lnTo>
                      <a:pt x="45" y="56"/>
                    </a:lnTo>
                    <a:lnTo>
                      <a:pt x="57" y="61"/>
                    </a:lnTo>
                    <a:lnTo>
                      <a:pt x="65" y="63"/>
                    </a:lnTo>
                    <a:lnTo>
                      <a:pt x="71" y="65"/>
                    </a:lnTo>
                    <a:lnTo>
                      <a:pt x="79" y="66"/>
                    </a:lnTo>
                    <a:lnTo>
                      <a:pt x="86" y="66"/>
                    </a:lnTo>
                    <a:lnTo>
                      <a:pt x="94" y="68"/>
                    </a:lnTo>
                    <a:lnTo>
                      <a:pt x="104" y="68"/>
                    </a:lnTo>
                    <a:lnTo>
                      <a:pt x="114" y="70"/>
                    </a:lnTo>
                    <a:lnTo>
                      <a:pt x="124" y="72"/>
                    </a:lnTo>
                    <a:lnTo>
                      <a:pt x="135" y="73"/>
                    </a:lnTo>
                    <a:lnTo>
                      <a:pt x="147" y="77"/>
                    </a:lnTo>
                    <a:lnTo>
                      <a:pt x="159" y="79"/>
                    </a:lnTo>
                    <a:lnTo>
                      <a:pt x="169" y="82"/>
                    </a:lnTo>
                    <a:lnTo>
                      <a:pt x="180" y="84"/>
                    </a:lnTo>
                    <a:lnTo>
                      <a:pt x="194" y="86"/>
                    </a:lnTo>
                    <a:lnTo>
                      <a:pt x="206" y="86"/>
                    </a:lnTo>
                    <a:lnTo>
                      <a:pt x="219" y="84"/>
                    </a:lnTo>
                    <a:lnTo>
                      <a:pt x="233" y="82"/>
                    </a:lnTo>
                    <a:lnTo>
                      <a:pt x="247" y="82"/>
                    </a:lnTo>
                    <a:lnTo>
                      <a:pt x="263" y="82"/>
                    </a:lnTo>
                    <a:lnTo>
                      <a:pt x="278" y="84"/>
                    </a:lnTo>
                    <a:lnTo>
                      <a:pt x="294" y="84"/>
                    </a:lnTo>
                    <a:lnTo>
                      <a:pt x="308" y="86"/>
                    </a:lnTo>
                    <a:lnTo>
                      <a:pt x="321" y="87"/>
                    </a:lnTo>
                    <a:lnTo>
                      <a:pt x="335" y="89"/>
                    </a:lnTo>
                    <a:lnTo>
                      <a:pt x="347" y="89"/>
                    </a:lnTo>
                    <a:lnTo>
                      <a:pt x="360" y="89"/>
                    </a:lnTo>
                    <a:lnTo>
                      <a:pt x="372" y="89"/>
                    </a:lnTo>
                    <a:lnTo>
                      <a:pt x="384" y="87"/>
                    </a:lnTo>
                    <a:lnTo>
                      <a:pt x="396" y="87"/>
                    </a:lnTo>
                    <a:lnTo>
                      <a:pt x="407" y="86"/>
                    </a:lnTo>
                    <a:lnTo>
                      <a:pt x="417" y="86"/>
                    </a:lnTo>
                    <a:lnTo>
                      <a:pt x="427" y="86"/>
                    </a:lnTo>
                    <a:lnTo>
                      <a:pt x="446" y="84"/>
                    </a:lnTo>
                    <a:lnTo>
                      <a:pt x="460" y="79"/>
                    </a:lnTo>
                    <a:lnTo>
                      <a:pt x="462" y="73"/>
                    </a:lnTo>
                    <a:lnTo>
                      <a:pt x="446" y="72"/>
                    </a:lnTo>
                    <a:lnTo>
                      <a:pt x="433" y="72"/>
                    </a:lnTo>
                    <a:lnTo>
                      <a:pt x="419" y="70"/>
                    </a:lnTo>
                    <a:lnTo>
                      <a:pt x="403" y="70"/>
                    </a:lnTo>
                    <a:lnTo>
                      <a:pt x="390" y="68"/>
                    </a:lnTo>
                    <a:lnTo>
                      <a:pt x="374" y="66"/>
                    </a:lnTo>
                    <a:lnTo>
                      <a:pt x="356" y="65"/>
                    </a:lnTo>
                    <a:lnTo>
                      <a:pt x="341" y="63"/>
                    </a:lnTo>
                    <a:lnTo>
                      <a:pt x="325" y="61"/>
                    </a:lnTo>
                    <a:lnTo>
                      <a:pt x="309" y="60"/>
                    </a:lnTo>
                    <a:lnTo>
                      <a:pt x="296" y="58"/>
                    </a:lnTo>
                    <a:lnTo>
                      <a:pt x="284" y="56"/>
                    </a:lnTo>
                    <a:lnTo>
                      <a:pt x="274" y="56"/>
                    </a:lnTo>
                    <a:lnTo>
                      <a:pt x="264" y="54"/>
                    </a:lnTo>
                    <a:lnTo>
                      <a:pt x="257" y="54"/>
                    </a:lnTo>
                    <a:lnTo>
                      <a:pt x="249" y="54"/>
                    </a:lnTo>
                    <a:lnTo>
                      <a:pt x="241" y="54"/>
                    </a:lnTo>
                    <a:lnTo>
                      <a:pt x="233" y="54"/>
                    </a:lnTo>
                    <a:lnTo>
                      <a:pt x="225" y="54"/>
                    </a:lnTo>
                    <a:lnTo>
                      <a:pt x="216" y="54"/>
                    </a:lnTo>
                    <a:lnTo>
                      <a:pt x="206" y="54"/>
                    </a:lnTo>
                    <a:lnTo>
                      <a:pt x="198" y="54"/>
                    </a:lnTo>
                    <a:lnTo>
                      <a:pt x="190" y="54"/>
                    </a:lnTo>
                    <a:lnTo>
                      <a:pt x="184" y="53"/>
                    </a:lnTo>
                    <a:lnTo>
                      <a:pt x="180" y="51"/>
                    </a:lnTo>
                    <a:lnTo>
                      <a:pt x="176" y="46"/>
                    </a:lnTo>
                    <a:lnTo>
                      <a:pt x="174" y="37"/>
                    </a:lnTo>
                    <a:lnTo>
                      <a:pt x="172" y="28"/>
                    </a:lnTo>
                    <a:lnTo>
                      <a:pt x="161" y="19"/>
                    </a:lnTo>
                    <a:lnTo>
                      <a:pt x="147" y="14"/>
                    </a:lnTo>
                    <a:lnTo>
                      <a:pt x="137" y="11"/>
                    </a:lnTo>
                    <a:lnTo>
                      <a:pt x="129" y="9"/>
                    </a:lnTo>
                    <a:lnTo>
                      <a:pt x="118" y="9"/>
                    </a:lnTo>
                    <a:lnTo>
                      <a:pt x="104" y="7"/>
                    </a:lnTo>
                    <a:lnTo>
                      <a:pt x="90" y="2"/>
                    </a:lnTo>
                    <a:lnTo>
                      <a:pt x="81" y="0"/>
                    </a:lnTo>
                    <a:lnTo>
                      <a:pt x="81" y="4"/>
                    </a:lnTo>
                    <a:lnTo>
                      <a:pt x="86" y="14"/>
                    </a:lnTo>
                    <a:lnTo>
                      <a:pt x="90" y="23"/>
                    </a:lnTo>
                    <a:lnTo>
                      <a:pt x="92" y="30"/>
                    </a:lnTo>
                    <a:lnTo>
                      <a:pt x="88" y="33"/>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8" name="Freeform 40">
                <a:extLst>
                  <a:ext uri="{FF2B5EF4-FFF2-40B4-BE49-F238E27FC236}">
                    <a16:creationId xmlns:a16="http://schemas.microsoft.com/office/drawing/2014/main" id="{D44BC0E7-F300-4008-A7F9-94DA49AA658B}"/>
                  </a:ext>
                </a:extLst>
              </p:cNvPr>
              <p:cNvSpPr>
                <a:spLocks/>
              </p:cNvSpPr>
              <p:nvPr/>
            </p:nvSpPr>
            <p:spPr bwMode="auto">
              <a:xfrm>
                <a:off x="4343" y="3857"/>
                <a:ext cx="229" cy="38"/>
              </a:xfrm>
              <a:custGeom>
                <a:avLst/>
                <a:gdLst>
                  <a:gd name="T0" fmla="*/ 1 w 331"/>
                  <a:gd name="T1" fmla="*/ 1 h 64"/>
                  <a:gd name="T2" fmla="*/ 1 w 331"/>
                  <a:gd name="T3" fmla="*/ 1 h 64"/>
                  <a:gd name="T4" fmla="*/ 1 w 331"/>
                  <a:gd name="T5" fmla="*/ 1 h 64"/>
                  <a:gd name="T6" fmla="*/ 1 w 331"/>
                  <a:gd name="T7" fmla="*/ 1 h 64"/>
                  <a:gd name="T8" fmla="*/ 1 w 331"/>
                  <a:gd name="T9" fmla="*/ 1 h 64"/>
                  <a:gd name="T10" fmla="*/ 1 w 331"/>
                  <a:gd name="T11" fmla="*/ 1 h 64"/>
                  <a:gd name="T12" fmla="*/ 1 w 331"/>
                  <a:gd name="T13" fmla="*/ 1 h 64"/>
                  <a:gd name="T14" fmla="*/ 1 w 331"/>
                  <a:gd name="T15" fmla="*/ 1 h 64"/>
                  <a:gd name="T16" fmla="*/ 1 w 331"/>
                  <a:gd name="T17" fmla="*/ 1 h 64"/>
                  <a:gd name="T18" fmla="*/ 1 w 331"/>
                  <a:gd name="T19" fmla="*/ 1 h 64"/>
                  <a:gd name="T20" fmla="*/ 1 w 331"/>
                  <a:gd name="T21" fmla="*/ 1 h 64"/>
                  <a:gd name="T22" fmla="*/ 1 w 331"/>
                  <a:gd name="T23" fmla="*/ 1 h 64"/>
                  <a:gd name="T24" fmla="*/ 1 w 331"/>
                  <a:gd name="T25" fmla="*/ 1 h 64"/>
                  <a:gd name="T26" fmla="*/ 1 w 331"/>
                  <a:gd name="T27" fmla="*/ 1 h 64"/>
                  <a:gd name="T28" fmla="*/ 1 w 331"/>
                  <a:gd name="T29" fmla="*/ 1 h 64"/>
                  <a:gd name="T30" fmla="*/ 1 w 331"/>
                  <a:gd name="T31" fmla="*/ 1 h 64"/>
                  <a:gd name="T32" fmla="*/ 1 w 331"/>
                  <a:gd name="T33" fmla="*/ 1 h 64"/>
                  <a:gd name="T34" fmla="*/ 1 w 331"/>
                  <a:gd name="T35" fmla="*/ 1 h 64"/>
                  <a:gd name="T36" fmla="*/ 1 w 331"/>
                  <a:gd name="T37" fmla="*/ 1 h 64"/>
                  <a:gd name="T38" fmla="*/ 1 w 331"/>
                  <a:gd name="T39" fmla="*/ 1 h 64"/>
                  <a:gd name="T40" fmla="*/ 1 w 331"/>
                  <a:gd name="T41" fmla="*/ 1 h 64"/>
                  <a:gd name="T42" fmla="*/ 1 w 331"/>
                  <a:gd name="T43" fmla="*/ 1 h 64"/>
                  <a:gd name="T44" fmla="*/ 1 w 331"/>
                  <a:gd name="T45" fmla="*/ 1 h 64"/>
                  <a:gd name="T46" fmla="*/ 1 w 331"/>
                  <a:gd name="T47" fmla="*/ 1 h 64"/>
                  <a:gd name="T48" fmla="*/ 1 w 331"/>
                  <a:gd name="T49" fmla="*/ 1 h 64"/>
                  <a:gd name="T50" fmla="*/ 1 w 331"/>
                  <a:gd name="T51" fmla="*/ 1 h 64"/>
                  <a:gd name="T52" fmla="*/ 1 w 331"/>
                  <a:gd name="T53" fmla="*/ 1 h 64"/>
                  <a:gd name="T54" fmla="*/ 1 w 331"/>
                  <a:gd name="T55" fmla="*/ 0 h 64"/>
                  <a:gd name="T56" fmla="*/ 1 w 331"/>
                  <a:gd name="T57" fmla="*/ 1 h 64"/>
                  <a:gd name="T58" fmla="*/ 1 w 331"/>
                  <a:gd name="T59" fmla="*/ 1 h 64"/>
                  <a:gd name="T60" fmla="*/ 1 w 331"/>
                  <a:gd name="T61" fmla="*/ 1 h 64"/>
                  <a:gd name="T62" fmla="*/ 1 w 331"/>
                  <a:gd name="T63" fmla="*/ 1 h 64"/>
                  <a:gd name="T64" fmla="*/ 1 w 331"/>
                  <a:gd name="T65" fmla="*/ 1 h 64"/>
                  <a:gd name="T66" fmla="*/ 1 w 331"/>
                  <a:gd name="T67" fmla="*/ 1 h 64"/>
                  <a:gd name="T68" fmla="*/ 1 w 331"/>
                  <a:gd name="T69" fmla="*/ 1 h 64"/>
                  <a:gd name="T70" fmla="*/ 1 w 331"/>
                  <a:gd name="T71" fmla="*/ 1 h 64"/>
                  <a:gd name="T72" fmla="*/ 1 w 331"/>
                  <a:gd name="T73" fmla="*/ 1 h 64"/>
                  <a:gd name="T74" fmla="*/ 1 w 331"/>
                  <a:gd name="T75" fmla="*/ 1 h 64"/>
                  <a:gd name="T76" fmla="*/ 1 w 331"/>
                  <a:gd name="T77" fmla="*/ 1 h 64"/>
                  <a:gd name="T78" fmla="*/ 1 w 331"/>
                  <a:gd name="T79" fmla="*/ 1 h 6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31"/>
                  <a:gd name="T121" fmla="*/ 0 h 64"/>
                  <a:gd name="T122" fmla="*/ 331 w 331"/>
                  <a:gd name="T123" fmla="*/ 64 h 6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31" h="64">
                    <a:moveTo>
                      <a:pt x="288" y="17"/>
                    </a:moveTo>
                    <a:lnTo>
                      <a:pt x="290" y="17"/>
                    </a:lnTo>
                    <a:lnTo>
                      <a:pt x="297" y="21"/>
                    </a:lnTo>
                    <a:lnTo>
                      <a:pt x="305" y="24"/>
                    </a:lnTo>
                    <a:lnTo>
                      <a:pt x="313" y="29"/>
                    </a:lnTo>
                    <a:lnTo>
                      <a:pt x="323" y="40"/>
                    </a:lnTo>
                    <a:lnTo>
                      <a:pt x="331" y="50"/>
                    </a:lnTo>
                    <a:lnTo>
                      <a:pt x="331" y="57"/>
                    </a:lnTo>
                    <a:lnTo>
                      <a:pt x="317" y="59"/>
                    </a:lnTo>
                    <a:lnTo>
                      <a:pt x="307" y="57"/>
                    </a:lnTo>
                    <a:lnTo>
                      <a:pt x="297" y="56"/>
                    </a:lnTo>
                    <a:lnTo>
                      <a:pt x="290" y="56"/>
                    </a:lnTo>
                    <a:lnTo>
                      <a:pt x="284" y="54"/>
                    </a:lnTo>
                    <a:lnTo>
                      <a:pt x="278" y="54"/>
                    </a:lnTo>
                    <a:lnTo>
                      <a:pt x="272" y="54"/>
                    </a:lnTo>
                    <a:lnTo>
                      <a:pt x="266" y="52"/>
                    </a:lnTo>
                    <a:lnTo>
                      <a:pt x="258" y="52"/>
                    </a:lnTo>
                    <a:lnTo>
                      <a:pt x="251" y="50"/>
                    </a:lnTo>
                    <a:lnTo>
                      <a:pt x="243" y="50"/>
                    </a:lnTo>
                    <a:lnTo>
                      <a:pt x="235" y="49"/>
                    </a:lnTo>
                    <a:lnTo>
                      <a:pt x="227" y="45"/>
                    </a:lnTo>
                    <a:lnTo>
                      <a:pt x="219" y="45"/>
                    </a:lnTo>
                    <a:lnTo>
                      <a:pt x="211" y="43"/>
                    </a:lnTo>
                    <a:lnTo>
                      <a:pt x="206" y="43"/>
                    </a:lnTo>
                    <a:lnTo>
                      <a:pt x="200" y="45"/>
                    </a:lnTo>
                    <a:lnTo>
                      <a:pt x="194" y="47"/>
                    </a:lnTo>
                    <a:lnTo>
                      <a:pt x="188" y="50"/>
                    </a:lnTo>
                    <a:lnTo>
                      <a:pt x="182" y="56"/>
                    </a:lnTo>
                    <a:lnTo>
                      <a:pt x="174" y="59"/>
                    </a:lnTo>
                    <a:lnTo>
                      <a:pt x="166" y="61"/>
                    </a:lnTo>
                    <a:lnTo>
                      <a:pt x="157" y="64"/>
                    </a:lnTo>
                    <a:lnTo>
                      <a:pt x="145" y="64"/>
                    </a:lnTo>
                    <a:lnTo>
                      <a:pt x="133" y="63"/>
                    </a:lnTo>
                    <a:lnTo>
                      <a:pt x="119" y="61"/>
                    </a:lnTo>
                    <a:lnTo>
                      <a:pt x="110" y="59"/>
                    </a:lnTo>
                    <a:lnTo>
                      <a:pt x="100" y="59"/>
                    </a:lnTo>
                    <a:lnTo>
                      <a:pt x="90" y="61"/>
                    </a:lnTo>
                    <a:lnTo>
                      <a:pt x="80" y="61"/>
                    </a:lnTo>
                    <a:lnTo>
                      <a:pt x="71" y="61"/>
                    </a:lnTo>
                    <a:lnTo>
                      <a:pt x="61" y="61"/>
                    </a:lnTo>
                    <a:lnTo>
                      <a:pt x="49" y="57"/>
                    </a:lnTo>
                    <a:lnTo>
                      <a:pt x="37" y="54"/>
                    </a:lnTo>
                    <a:lnTo>
                      <a:pt x="25" y="50"/>
                    </a:lnTo>
                    <a:lnTo>
                      <a:pt x="16" y="47"/>
                    </a:lnTo>
                    <a:lnTo>
                      <a:pt x="8" y="43"/>
                    </a:lnTo>
                    <a:lnTo>
                      <a:pt x="4" y="42"/>
                    </a:lnTo>
                    <a:lnTo>
                      <a:pt x="0" y="40"/>
                    </a:lnTo>
                    <a:lnTo>
                      <a:pt x="2" y="38"/>
                    </a:lnTo>
                    <a:lnTo>
                      <a:pt x="6" y="36"/>
                    </a:lnTo>
                    <a:lnTo>
                      <a:pt x="16" y="33"/>
                    </a:lnTo>
                    <a:lnTo>
                      <a:pt x="24" y="28"/>
                    </a:lnTo>
                    <a:lnTo>
                      <a:pt x="25" y="24"/>
                    </a:lnTo>
                    <a:lnTo>
                      <a:pt x="20" y="21"/>
                    </a:lnTo>
                    <a:lnTo>
                      <a:pt x="12" y="16"/>
                    </a:lnTo>
                    <a:lnTo>
                      <a:pt x="12" y="7"/>
                    </a:lnTo>
                    <a:lnTo>
                      <a:pt x="18" y="0"/>
                    </a:lnTo>
                    <a:lnTo>
                      <a:pt x="29" y="0"/>
                    </a:lnTo>
                    <a:lnTo>
                      <a:pt x="43" y="3"/>
                    </a:lnTo>
                    <a:lnTo>
                      <a:pt x="55" y="7"/>
                    </a:lnTo>
                    <a:lnTo>
                      <a:pt x="65" y="9"/>
                    </a:lnTo>
                    <a:lnTo>
                      <a:pt x="74" y="10"/>
                    </a:lnTo>
                    <a:lnTo>
                      <a:pt x="86" y="14"/>
                    </a:lnTo>
                    <a:lnTo>
                      <a:pt x="100" y="19"/>
                    </a:lnTo>
                    <a:lnTo>
                      <a:pt x="114" y="24"/>
                    </a:lnTo>
                    <a:lnTo>
                      <a:pt x="125" y="28"/>
                    </a:lnTo>
                    <a:lnTo>
                      <a:pt x="135" y="28"/>
                    </a:lnTo>
                    <a:lnTo>
                      <a:pt x="145" y="24"/>
                    </a:lnTo>
                    <a:lnTo>
                      <a:pt x="155" y="17"/>
                    </a:lnTo>
                    <a:lnTo>
                      <a:pt x="164" y="10"/>
                    </a:lnTo>
                    <a:lnTo>
                      <a:pt x="170" y="5"/>
                    </a:lnTo>
                    <a:lnTo>
                      <a:pt x="178" y="5"/>
                    </a:lnTo>
                    <a:lnTo>
                      <a:pt x="184" y="7"/>
                    </a:lnTo>
                    <a:lnTo>
                      <a:pt x="192" y="10"/>
                    </a:lnTo>
                    <a:lnTo>
                      <a:pt x="204" y="10"/>
                    </a:lnTo>
                    <a:lnTo>
                      <a:pt x="219" y="9"/>
                    </a:lnTo>
                    <a:lnTo>
                      <a:pt x="235" y="5"/>
                    </a:lnTo>
                    <a:lnTo>
                      <a:pt x="247" y="7"/>
                    </a:lnTo>
                    <a:lnTo>
                      <a:pt x="258" y="12"/>
                    </a:lnTo>
                    <a:lnTo>
                      <a:pt x="272" y="16"/>
                    </a:lnTo>
                    <a:lnTo>
                      <a:pt x="284" y="17"/>
                    </a:lnTo>
                    <a:lnTo>
                      <a:pt x="288" y="17"/>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49" name="Freeform 41">
                <a:extLst>
                  <a:ext uri="{FF2B5EF4-FFF2-40B4-BE49-F238E27FC236}">
                    <a16:creationId xmlns:a16="http://schemas.microsoft.com/office/drawing/2014/main" id="{1282E203-442E-4430-9CD2-47B962950E07}"/>
                  </a:ext>
                </a:extLst>
              </p:cNvPr>
              <p:cNvSpPr>
                <a:spLocks/>
              </p:cNvSpPr>
              <p:nvPr/>
            </p:nvSpPr>
            <p:spPr bwMode="auto">
              <a:xfrm>
                <a:off x="4407" y="3949"/>
                <a:ext cx="61" cy="24"/>
              </a:xfrm>
              <a:custGeom>
                <a:avLst/>
                <a:gdLst>
                  <a:gd name="T0" fmla="*/ 1 w 88"/>
                  <a:gd name="T1" fmla="*/ 1 h 42"/>
                  <a:gd name="T2" fmla="*/ 1 w 88"/>
                  <a:gd name="T3" fmla="*/ 1 h 42"/>
                  <a:gd name="T4" fmla="*/ 1 w 88"/>
                  <a:gd name="T5" fmla="*/ 1 h 42"/>
                  <a:gd name="T6" fmla="*/ 1 w 88"/>
                  <a:gd name="T7" fmla="*/ 1 h 42"/>
                  <a:gd name="T8" fmla="*/ 1 w 88"/>
                  <a:gd name="T9" fmla="*/ 1 h 42"/>
                  <a:gd name="T10" fmla="*/ 1 w 88"/>
                  <a:gd name="T11" fmla="*/ 1 h 42"/>
                  <a:gd name="T12" fmla="*/ 1 w 88"/>
                  <a:gd name="T13" fmla="*/ 1 h 42"/>
                  <a:gd name="T14" fmla="*/ 1 w 88"/>
                  <a:gd name="T15" fmla="*/ 1 h 42"/>
                  <a:gd name="T16" fmla="*/ 1 w 88"/>
                  <a:gd name="T17" fmla="*/ 1 h 42"/>
                  <a:gd name="T18" fmla="*/ 1 w 88"/>
                  <a:gd name="T19" fmla="*/ 1 h 42"/>
                  <a:gd name="T20" fmla="*/ 1 w 88"/>
                  <a:gd name="T21" fmla="*/ 1 h 42"/>
                  <a:gd name="T22" fmla="*/ 1 w 88"/>
                  <a:gd name="T23" fmla="*/ 1 h 42"/>
                  <a:gd name="T24" fmla="*/ 1 w 88"/>
                  <a:gd name="T25" fmla="*/ 1 h 42"/>
                  <a:gd name="T26" fmla="*/ 1 w 88"/>
                  <a:gd name="T27" fmla="*/ 1 h 42"/>
                  <a:gd name="T28" fmla="*/ 1 w 88"/>
                  <a:gd name="T29" fmla="*/ 1 h 42"/>
                  <a:gd name="T30" fmla="*/ 0 w 88"/>
                  <a:gd name="T31" fmla="*/ 1 h 42"/>
                  <a:gd name="T32" fmla="*/ 1 w 88"/>
                  <a:gd name="T33" fmla="*/ 0 h 42"/>
                  <a:gd name="T34" fmla="*/ 1 w 88"/>
                  <a:gd name="T35" fmla="*/ 1 h 42"/>
                  <a:gd name="T36" fmla="*/ 1 w 88"/>
                  <a:gd name="T37" fmla="*/ 1 h 42"/>
                  <a:gd name="T38" fmla="*/ 1 w 88"/>
                  <a:gd name="T39" fmla="*/ 1 h 42"/>
                  <a:gd name="T40" fmla="*/ 1 w 88"/>
                  <a:gd name="T41" fmla="*/ 1 h 4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8"/>
                  <a:gd name="T64" fmla="*/ 0 h 42"/>
                  <a:gd name="T65" fmla="*/ 88 w 88"/>
                  <a:gd name="T66" fmla="*/ 42 h 4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8" h="42">
                    <a:moveTo>
                      <a:pt x="47" y="7"/>
                    </a:moveTo>
                    <a:lnTo>
                      <a:pt x="53" y="5"/>
                    </a:lnTo>
                    <a:lnTo>
                      <a:pt x="65" y="5"/>
                    </a:lnTo>
                    <a:lnTo>
                      <a:pt x="78" y="7"/>
                    </a:lnTo>
                    <a:lnTo>
                      <a:pt x="86" y="12"/>
                    </a:lnTo>
                    <a:lnTo>
                      <a:pt x="88" y="23"/>
                    </a:lnTo>
                    <a:lnTo>
                      <a:pt x="84" y="31"/>
                    </a:lnTo>
                    <a:lnTo>
                      <a:pt x="74" y="38"/>
                    </a:lnTo>
                    <a:lnTo>
                      <a:pt x="57" y="42"/>
                    </a:lnTo>
                    <a:lnTo>
                      <a:pt x="39" y="42"/>
                    </a:lnTo>
                    <a:lnTo>
                      <a:pt x="31" y="40"/>
                    </a:lnTo>
                    <a:lnTo>
                      <a:pt x="25" y="37"/>
                    </a:lnTo>
                    <a:lnTo>
                      <a:pt x="20" y="30"/>
                    </a:lnTo>
                    <a:lnTo>
                      <a:pt x="10" y="21"/>
                    </a:lnTo>
                    <a:lnTo>
                      <a:pt x="2" y="11"/>
                    </a:lnTo>
                    <a:lnTo>
                      <a:pt x="0" y="4"/>
                    </a:lnTo>
                    <a:lnTo>
                      <a:pt x="8" y="0"/>
                    </a:lnTo>
                    <a:lnTo>
                      <a:pt x="20" y="4"/>
                    </a:lnTo>
                    <a:lnTo>
                      <a:pt x="27" y="9"/>
                    </a:lnTo>
                    <a:lnTo>
                      <a:pt x="37" y="11"/>
                    </a:lnTo>
                    <a:lnTo>
                      <a:pt x="47" y="7"/>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50" name="Freeform 42">
                <a:extLst>
                  <a:ext uri="{FF2B5EF4-FFF2-40B4-BE49-F238E27FC236}">
                    <a16:creationId xmlns:a16="http://schemas.microsoft.com/office/drawing/2014/main" id="{FF927EBA-2E02-427F-A891-7F2A051F562B}"/>
                  </a:ext>
                </a:extLst>
              </p:cNvPr>
              <p:cNvSpPr>
                <a:spLocks/>
              </p:cNvSpPr>
              <p:nvPr/>
            </p:nvSpPr>
            <p:spPr bwMode="auto">
              <a:xfrm>
                <a:off x="4504" y="3835"/>
                <a:ext cx="657" cy="272"/>
              </a:xfrm>
              <a:custGeom>
                <a:avLst/>
                <a:gdLst>
                  <a:gd name="T0" fmla="*/ 1 w 945"/>
                  <a:gd name="T1" fmla="*/ 1 h 455"/>
                  <a:gd name="T2" fmla="*/ 1 w 945"/>
                  <a:gd name="T3" fmla="*/ 1 h 455"/>
                  <a:gd name="T4" fmla="*/ 1 w 945"/>
                  <a:gd name="T5" fmla="*/ 1 h 455"/>
                  <a:gd name="T6" fmla="*/ 1 w 945"/>
                  <a:gd name="T7" fmla="*/ 1 h 455"/>
                  <a:gd name="T8" fmla="*/ 1 w 945"/>
                  <a:gd name="T9" fmla="*/ 1 h 455"/>
                  <a:gd name="T10" fmla="*/ 1 w 945"/>
                  <a:gd name="T11" fmla="*/ 1 h 455"/>
                  <a:gd name="T12" fmla="*/ 1 w 945"/>
                  <a:gd name="T13" fmla="*/ 1 h 455"/>
                  <a:gd name="T14" fmla="*/ 1 w 945"/>
                  <a:gd name="T15" fmla="*/ 1 h 455"/>
                  <a:gd name="T16" fmla="*/ 1 w 945"/>
                  <a:gd name="T17" fmla="*/ 1 h 455"/>
                  <a:gd name="T18" fmla="*/ 1 w 945"/>
                  <a:gd name="T19" fmla="*/ 1 h 455"/>
                  <a:gd name="T20" fmla="*/ 1 w 945"/>
                  <a:gd name="T21" fmla="*/ 1 h 455"/>
                  <a:gd name="T22" fmla="*/ 1 w 945"/>
                  <a:gd name="T23" fmla="*/ 1 h 455"/>
                  <a:gd name="T24" fmla="*/ 1 w 945"/>
                  <a:gd name="T25" fmla="*/ 1 h 455"/>
                  <a:gd name="T26" fmla="*/ 1 w 945"/>
                  <a:gd name="T27" fmla="*/ 1 h 455"/>
                  <a:gd name="T28" fmla="*/ 1 w 945"/>
                  <a:gd name="T29" fmla="*/ 1 h 455"/>
                  <a:gd name="T30" fmla="*/ 1 w 945"/>
                  <a:gd name="T31" fmla="*/ 1 h 455"/>
                  <a:gd name="T32" fmla="*/ 1 w 945"/>
                  <a:gd name="T33" fmla="*/ 1 h 455"/>
                  <a:gd name="T34" fmla="*/ 1 w 945"/>
                  <a:gd name="T35" fmla="*/ 1 h 455"/>
                  <a:gd name="T36" fmla="*/ 1 w 945"/>
                  <a:gd name="T37" fmla="*/ 1 h 455"/>
                  <a:gd name="T38" fmla="*/ 1 w 945"/>
                  <a:gd name="T39" fmla="*/ 1 h 455"/>
                  <a:gd name="T40" fmla="*/ 1 w 945"/>
                  <a:gd name="T41" fmla="*/ 1 h 455"/>
                  <a:gd name="T42" fmla="*/ 1 w 945"/>
                  <a:gd name="T43" fmla="*/ 1 h 455"/>
                  <a:gd name="T44" fmla="*/ 1 w 945"/>
                  <a:gd name="T45" fmla="*/ 1 h 455"/>
                  <a:gd name="T46" fmla="*/ 1 w 945"/>
                  <a:gd name="T47" fmla="*/ 1 h 455"/>
                  <a:gd name="T48" fmla="*/ 1 w 945"/>
                  <a:gd name="T49" fmla="*/ 1 h 455"/>
                  <a:gd name="T50" fmla="*/ 1 w 945"/>
                  <a:gd name="T51" fmla="*/ 1 h 455"/>
                  <a:gd name="T52" fmla="*/ 1 w 945"/>
                  <a:gd name="T53" fmla="*/ 1 h 455"/>
                  <a:gd name="T54" fmla="*/ 1 w 945"/>
                  <a:gd name="T55" fmla="*/ 1 h 455"/>
                  <a:gd name="T56" fmla="*/ 1 w 945"/>
                  <a:gd name="T57" fmla="*/ 1 h 455"/>
                  <a:gd name="T58" fmla="*/ 1 w 945"/>
                  <a:gd name="T59" fmla="*/ 1 h 455"/>
                  <a:gd name="T60" fmla="*/ 1 w 945"/>
                  <a:gd name="T61" fmla="*/ 1 h 455"/>
                  <a:gd name="T62" fmla="*/ 1 w 945"/>
                  <a:gd name="T63" fmla="*/ 1 h 455"/>
                  <a:gd name="T64" fmla="*/ 1 w 945"/>
                  <a:gd name="T65" fmla="*/ 1 h 455"/>
                  <a:gd name="T66" fmla="*/ 1 w 945"/>
                  <a:gd name="T67" fmla="*/ 1 h 455"/>
                  <a:gd name="T68" fmla="*/ 1 w 945"/>
                  <a:gd name="T69" fmla="*/ 1 h 455"/>
                  <a:gd name="T70" fmla="*/ 1 w 945"/>
                  <a:gd name="T71" fmla="*/ 1 h 455"/>
                  <a:gd name="T72" fmla="*/ 1 w 945"/>
                  <a:gd name="T73" fmla="*/ 1 h 455"/>
                  <a:gd name="T74" fmla="*/ 1 w 945"/>
                  <a:gd name="T75" fmla="*/ 1 h 455"/>
                  <a:gd name="T76" fmla="*/ 1 w 945"/>
                  <a:gd name="T77" fmla="*/ 1 h 455"/>
                  <a:gd name="T78" fmla="*/ 1 w 945"/>
                  <a:gd name="T79" fmla="*/ 1 h 455"/>
                  <a:gd name="T80" fmla="*/ 1 w 945"/>
                  <a:gd name="T81" fmla="*/ 1 h 455"/>
                  <a:gd name="T82" fmla="*/ 1 w 945"/>
                  <a:gd name="T83" fmla="*/ 1 h 455"/>
                  <a:gd name="T84" fmla="*/ 1 w 945"/>
                  <a:gd name="T85" fmla="*/ 1 h 455"/>
                  <a:gd name="T86" fmla="*/ 1 w 945"/>
                  <a:gd name="T87" fmla="*/ 1 h 455"/>
                  <a:gd name="T88" fmla="*/ 1 w 945"/>
                  <a:gd name="T89" fmla="*/ 1 h 455"/>
                  <a:gd name="T90" fmla="*/ 1 w 945"/>
                  <a:gd name="T91" fmla="*/ 1 h 455"/>
                  <a:gd name="T92" fmla="*/ 1 w 945"/>
                  <a:gd name="T93" fmla="*/ 1 h 455"/>
                  <a:gd name="T94" fmla="*/ 1 w 945"/>
                  <a:gd name="T95" fmla="*/ 1 h 455"/>
                  <a:gd name="T96" fmla="*/ 1 w 945"/>
                  <a:gd name="T97" fmla="*/ 1 h 455"/>
                  <a:gd name="T98" fmla="*/ 1 w 945"/>
                  <a:gd name="T99" fmla="*/ 1 h 455"/>
                  <a:gd name="T100" fmla="*/ 1 w 945"/>
                  <a:gd name="T101" fmla="*/ 1 h 455"/>
                  <a:gd name="T102" fmla="*/ 1 w 945"/>
                  <a:gd name="T103" fmla="*/ 1 h 45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945"/>
                  <a:gd name="T157" fmla="*/ 0 h 455"/>
                  <a:gd name="T158" fmla="*/ 945 w 945"/>
                  <a:gd name="T159" fmla="*/ 455 h 45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945" h="455">
                    <a:moveTo>
                      <a:pt x="70" y="2"/>
                    </a:moveTo>
                    <a:lnTo>
                      <a:pt x="66" y="2"/>
                    </a:lnTo>
                    <a:lnTo>
                      <a:pt x="57" y="4"/>
                    </a:lnTo>
                    <a:lnTo>
                      <a:pt x="45" y="6"/>
                    </a:lnTo>
                    <a:lnTo>
                      <a:pt x="33" y="6"/>
                    </a:lnTo>
                    <a:lnTo>
                      <a:pt x="23" y="2"/>
                    </a:lnTo>
                    <a:lnTo>
                      <a:pt x="12" y="0"/>
                    </a:lnTo>
                    <a:lnTo>
                      <a:pt x="4" y="2"/>
                    </a:lnTo>
                    <a:lnTo>
                      <a:pt x="0" y="6"/>
                    </a:lnTo>
                    <a:lnTo>
                      <a:pt x="0" y="12"/>
                    </a:lnTo>
                    <a:lnTo>
                      <a:pt x="6" y="21"/>
                    </a:lnTo>
                    <a:lnTo>
                      <a:pt x="19" y="30"/>
                    </a:lnTo>
                    <a:lnTo>
                      <a:pt x="39" y="35"/>
                    </a:lnTo>
                    <a:lnTo>
                      <a:pt x="51" y="37"/>
                    </a:lnTo>
                    <a:lnTo>
                      <a:pt x="63" y="39"/>
                    </a:lnTo>
                    <a:lnTo>
                      <a:pt x="72" y="39"/>
                    </a:lnTo>
                    <a:lnTo>
                      <a:pt x="82" y="39"/>
                    </a:lnTo>
                    <a:lnTo>
                      <a:pt x="90" y="40"/>
                    </a:lnTo>
                    <a:lnTo>
                      <a:pt x="100" y="42"/>
                    </a:lnTo>
                    <a:lnTo>
                      <a:pt x="108" y="44"/>
                    </a:lnTo>
                    <a:lnTo>
                      <a:pt x="117" y="47"/>
                    </a:lnTo>
                    <a:lnTo>
                      <a:pt x="127" y="51"/>
                    </a:lnTo>
                    <a:lnTo>
                      <a:pt x="137" y="56"/>
                    </a:lnTo>
                    <a:lnTo>
                      <a:pt x="149" y="61"/>
                    </a:lnTo>
                    <a:lnTo>
                      <a:pt x="160" y="66"/>
                    </a:lnTo>
                    <a:lnTo>
                      <a:pt x="172" y="72"/>
                    </a:lnTo>
                    <a:lnTo>
                      <a:pt x="180" y="77"/>
                    </a:lnTo>
                    <a:lnTo>
                      <a:pt x="188" y="80"/>
                    </a:lnTo>
                    <a:lnTo>
                      <a:pt x="194" y="84"/>
                    </a:lnTo>
                    <a:lnTo>
                      <a:pt x="203" y="89"/>
                    </a:lnTo>
                    <a:lnTo>
                      <a:pt x="213" y="91"/>
                    </a:lnTo>
                    <a:lnTo>
                      <a:pt x="223" y="94"/>
                    </a:lnTo>
                    <a:lnTo>
                      <a:pt x="237" y="94"/>
                    </a:lnTo>
                    <a:lnTo>
                      <a:pt x="248" y="98"/>
                    </a:lnTo>
                    <a:lnTo>
                      <a:pt x="256" y="105"/>
                    </a:lnTo>
                    <a:lnTo>
                      <a:pt x="264" y="113"/>
                    </a:lnTo>
                    <a:lnTo>
                      <a:pt x="276" y="120"/>
                    </a:lnTo>
                    <a:lnTo>
                      <a:pt x="286" y="124"/>
                    </a:lnTo>
                    <a:lnTo>
                      <a:pt x="295" y="127"/>
                    </a:lnTo>
                    <a:lnTo>
                      <a:pt x="309" y="133"/>
                    </a:lnTo>
                    <a:lnTo>
                      <a:pt x="321" y="136"/>
                    </a:lnTo>
                    <a:lnTo>
                      <a:pt x="335" y="140"/>
                    </a:lnTo>
                    <a:lnTo>
                      <a:pt x="344" y="141"/>
                    </a:lnTo>
                    <a:lnTo>
                      <a:pt x="352" y="145"/>
                    </a:lnTo>
                    <a:lnTo>
                      <a:pt x="358" y="147"/>
                    </a:lnTo>
                    <a:lnTo>
                      <a:pt x="362" y="148"/>
                    </a:lnTo>
                    <a:lnTo>
                      <a:pt x="368" y="152"/>
                    </a:lnTo>
                    <a:lnTo>
                      <a:pt x="376" y="155"/>
                    </a:lnTo>
                    <a:lnTo>
                      <a:pt x="383" y="159"/>
                    </a:lnTo>
                    <a:lnTo>
                      <a:pt x="393" y="164"/>
                    </a:lnTo>
                    <a:lnTo>
                      <a:pt x="403" y="167"/>
                    </a:lnTo>
                    <a:lnTo>
                      <a:pt x="411" y="173"/>
                    </a:lnTo>
                    <a:lnTo>
                      <a:pt x="421" y="176"/>
                    </a:lnTo>
                    <a:lnTo>
                      <a:pt x="434" y="180"/>
                    </a:lnTo>
                    <a:lnTo>
                      <a:pt x="444" y="180"/>
                    </a:lnTo>
                    <a:lnTo>
                      <a:pt x="456" y="178"/>
                    </a:lnTo>
                    <a:lnTo>
                      <a:pt x="473" y="176"/>
                    </a:lnTo>
                    <a:lnTo>
                      <a:pt x="483" y="176"/>
                    </a:lnTo>
                    <a:lnTo>
                      <a:pt x="493" y="176"/>
                    </a:lnTo>
                    <a:lnTo>
                      <a:pt x="501" y="176"/>
                    </a:lnTo>
                    <a:lnTo>
                      <a:pt x="509" y="176"/>
                    </a:lnTo>
                    <a:lnTo>
                      <a:pt x="515" y="176"/>
                    </a:lnTo>
                    <a:lnTo>
                      <a:pt x="522" y="178"/>
                    </a:lnTo>
                    <a:lnTo>
                      <a:pt x="528" y="181"/>
                    </a:lnTo>
                    <a:lnTo>
                      <a:pt x="536" y="185"/>
                    </a:lnTo>
                    <a:lnTo>
                      <a:pt x="544" y="194"/>
                    </a:lnTo>
                    <a:lnTo>
                      <a:pt x="546" y="201"/>
                    </a:lnTo>
                    <a:lnTo>
                      <a:pt x="552" y="211"/>
                    </a:lnTo>
                    <a:lnTo>
                      <a:pt x="573" y="228"/>
                    </a:lnTo>
                    <a:lnTo>
                      <a:pt x="589" y="237"/>
                    </a:lnTo>
                    <a:lnTo>
                      <a:pt x="601" y="246"/>
                    </a:lnTo>
                    <a:lnTo>
                      <a:pt x="610" y="253"/>
                    </a:lnTo>
                    <a:lnTo>
                      <a:pt x="618" y="258"/>
                    </a:lnTo>
                    <a:lnTo>
                      <a:pt x="626" y="261"/>
                    </a:lnTo>
                    <a:lnTo>
                      <a:pt x="630" y="263"/>
                    </a:lnTo>
                    <a:lnTo>
                      <a:pt x="632" y="263"/>
                    </a:lnTo>
                    <a:lnTo>
                      <a:pt x="634" y="260"/>
                    </a:lnTo>
                    <a:lnTo>
                      <a:pt x="636" y="254"/>
                    </a:lnTo>
                    <a:lnTo>
                      <a:pt x="638" y="253"/>
                    </a:lnTo>
                    <a:lnTo>
                      <a:pt x="640" y="256"/>
                    </a:lnTo>
                    <a:lnTo>
                      <a:pt x="646" y="267"/>
                    </a:lnTo>
                    <a:lnTo>
                      <a:pt x="654" y="281"/>
                    </a:lnTo>
                    <a:lnTo>
                      <a:pt x="661" y="289"/>
                    </a:lnTo>
                    <a:lnTo>
                      <a:pt x="673" y="296"/>
                    </a:lnTo>
                    <a:lnTo>
                      <a:pt x="689" y="300"/>
                    </a:lnTo>
                    <a:lnTo>
                      <a:pt x="699" y="301"/>
                    </a:lnTo>
                    <a:lnTo>
                      <a:pt x="710" y="301"/>
                    </a:lnTo>
                    <a:lnTo>
                      <a:pt x="722" y="305"/>
                    </a:lnTo>
                    <a:lnTo>
                      <a:pt x="736" y="308"/>
                    </a:lnTo>
                    <a:lnTo>
                      <a:pt x="745" y="312"/>
                    </a:lnTo>
                    <a:lnTo>
                      <a:pt x="753" y="319"/>
                    </a:lnTo>
                    <a:lnTo>
                      <a:pt x="757" y="326"/>
                    </a:lnTo>
                    <a:lnTo>
                      <a:pt x="757" y="335"/>
                    </a:lnTo>
                    <a:lnTo>
                      <a:pt x="755" y="348"/>
                    </a:lnTo>
                    <a:lnTo>
                      <a:pt x="761" y="355"/>
                    </a:lnTo>
                    <a:lnTo>
                      <a:pt x="775" y="361"/>
                    </a:lnTo>
                    <a:lnTo>
                      <a:pt x="794" y="369"/>
                    </a:lnTo>
                    <a:lnTo>
                      <a:pt x="806" y="375"/>
                    </a:lnTo>
                    <a:lnTo>
                      <a:pt x="816" y="382"/>
                    </a:lnTo>
                    <a:lnTo>
                      <a:pt x="826" y="389"/>
                    </a:lnTo>
                    <a:lnTo>
                      <a:pt x="836" y="395"/>
                    </a:lnTo>
                    <a:lnTo>
                      <a:pt x="845" y="401"/>
                    </a:lnTo>
                    <a:lnTo>
                      <a:pt x="853" y="408"/>
                    </a:lnTo>
                    <a:lnTo>
                      <a:pt x="859" y="413"/>
                    </a:lnTo>
                    <a:lnTo>
                      <a:pt x="865" y="416"/>
                    </a:lnTo>
                    <a:lnTo>
                      <a:pt x="875" y="420"/>
                    </a:lnTo>
                    <a:lnTo>
                      <a:pt x="884" y="422"/>
                    </a:lnTo>
                    <a:lnTo>
                      <a:pt x="894" y="423"/>
                    </a:lnTo>
                    <a:lnTo>
                      <a:pt x="904" y="430"/>
                    </a:lnTo>
                    <a:lnTo>
                      <a:pt x="916" y="441"/>
                    </a:lnTo>
                    <a:lnTo>
                      <a:pt x="929" y="451"/>
                    </a:lnTo>
                    <a:lnTo>
                      <a:pt x="941" y="455"/>
                    </a:lnTo>
                    <a:lnTo>
                      <a:pt x="945" y="449"/>
                    </a:lnTo>
                    <a:lnTo>
                      <a:pt x="945" y="437"/>
                    </a:lnTo>
                    <a:lnTo>
                      <a:pt x="943" y="425"/>
                    </a:lnTo>
                    <a:lnTo>
                      <a:pt x="939" y="413"/>
                    </a:lnTo>
                    <a:lnTo>
                      <a:pt x="933" y="402"/>
                    </a:lnTo>
                    <a:lnTo>
                      <a:pt x="929" y="389"/>
                    </a:lnTo>
                    <a:lnTo>
                      <a:pt x="927" y="366"/>
                    </a:lnTo>
                    <a:lnTo>
                      <a:pt x="926" y="345"/>
                    </a:lnTo>
                    <a:lnTo>
                      <a:pt x="920" y="331"/>
                    </a:lnTo>
                    <a:lnTo>
                      <a:pt x="914" y="326"/>
                    </a:lnTo>
                    <a:lnTo>
                      <a:pt x="908" y="317"/>
                    </a:lnTo>
                    <a:lnTo>
                      <a:pt x="898" y="308"/>
                    </a:lnTo>
                    <a:lnTo>
                      <a:pt x="888" y="300"/>
                    </a:lnTo>
                    <a:lnTo>
                      <a:pt x="877" y="293"/>
                    </a:lnTo>
                    <a:lnTo>
                      <a:pt x="867" y="286"/>
                    </a:lnTo>
                    <a:lnTo>
                      <a:pt x="859" y="281"/>
                    </a:lnTo>
                    <a:lnTo>
                      <a:pt x="851" y="279"/>
                    </a:lnTo>
                    <a:lnTo>
                      <a:pt x="843" y="279"/>
                    </a:lnTo>
                    <a:lnTo>
                      <a:pt x="836" y="281"/>
                    </a:lnTo>
                    <a:lnTo>
                      <a:pt x="826" y="282"/>
                    </a:lnTo>
                    <a:lnTo>
                      <a:pt x="818" y="282"/>
                    </a:lnTo>
                    <a:lnTo>
                      <a:pt x="808" y="284"/>
                    </a:lnTo>
                    <a:lnTo>
                      <a:pt x="800" y="282"/>
                    </a:lnTo>
                    <a:lnTo>
                      <a:pt x="792" y="281"/>
                    </a:lnTo>
                    <a:lnTo>
                      <a:pt x="787" y="275"/>
                    </a:lnTo>
                    <a:lnTo>
                      <a:pt x="781" y="268"/>
                    </a:lnTo>
                    <a:lnTo>
                      <a:pt x="773" y="261"/>
                    </a:lnTo>
                    <a:lnTo>
                      <a:pt x="763" y="254"/>
                    </a:lnTo>
                    <a:lnTo>
                      <a:pt x="751" y="248"/>
                    </a:lnTo>
                    <a:lnTo>
                      <a:pt x="742" y="241"/>
                    </a:lnTo>
                    <a:lnTo>
                      <a:pt x="732" y="235"/>
                    </a:lnTo>
                    <a:lnTo>
                      <a:pt x="722" y="230"/>
                    </a:lnTo>
                    <a:lnTo>
                      <a:pt x="714" y="225"/>
                    </a:lnTo>
                    <a:lnTo>
                      <a:pt x="704" y="214"/>
                    </a:lnTo>
                    <a:lnTo>
                      <a:pt x="697" y="202"/>
                    </a:lnTo>
                    <a:lnTo>
                      <a:pt x="687" y="192"/>
                    </a:lnTo>
                    <a:lnTo>
                      <a:pt x="673" y="188"/>
                    </a:lnTo>
                    <a:lnTo>
                      <a:pt x="665" y="188"/>
                    </a:lnTo>
                    <a:lnTo>
                      <a:pt x="655" y="188"/>
                    </a:lnTo>
                    <a:lnTo>
                      <a:pt x="646" y="187"/>
                    </a:lnTo>
                    <a:lnTo>
                      <a:pt x="638" y="187"/>
                    </a:lnTo>
                    <a:lnTo>
                      <a:pt x="628" y="187"/>
                    </a:lnTo>
                    <a:lnTo>
                      <a:pt x="620" y="185"/>
                    </a:lnTo>
                    <a:lnTo>
                      <a:pt x="614" y="185"/>
                    </a:lnTo>
                    <a:lnTo>
                      <a:pt x="609" y="185"/>
                    </a:lnTo>
                    <a:lnTo>
                      <a:pt x="601" y="180"/>
                    </a:lnTo>
                    <a:lnTo>
                      <a:pt x="591" y="167"/>
                    </a:lnTo>
                    <a:lnTo>
                      <a:pt x="579" y="154"/>
                    </a:lnTo>
                    <a:lnTo>
                      <a:pt x="562" y="141"/>
                    </a:lnTo>
                    <a:lnTo>
                      <a:pt x="546" y="133"/>
                    </a:lnTo>
                    <a:lnTo>
                      <a:pt x="540" y="127"/>
                    </a:lnTo>
                    <a:lnTo>
                      <a:pt x="536" y="126"/>
                    </a:lnTo>
                    <a:lnTo>
                      <a:pt x="536" y="120"/>
                    </a:lnTo>
                    <a:lnTo>
                      <a:pt x="534" y="106"/>
                    </a:lnTo>
                    <a:lnTo>
                      <a:pt x="528" y="93"/>
                    </a:lnTo>
                    <a:lnTo>
                      <a:pt x="515" y="82"/>
                    </a:lnTo>
                    <a:lnTo>
                      <a:pt x="505" y="79"/>
                    </a:lnTo>
                    <a:lnTo>
                      <a:pt x="497" y="77"/>
                    </a:lnTo>
                    <a:lnTo>
                      <a:pt x="487" y="75"/>
                    </a:lnTo>
                    <a:lnTo>
                      <a:pt x="479" y="75"/>
                    </a:lnTo>
                    <a:lnTo>
                      <a:pt x="472" y="73"/>
                    </a:lnTo>
                    <a:lnTo>
                      <a:pt x="462" y="73"/>
                    </a:lnTo>
                    <a:lnTo>
                      <a:pt x="454" y="73"/>
                    </a:lnTo>
                    <a:lnTo>
                      <a:pt x="444" y="73"/>
                    </a:lnTo>
                    <a:lnTo>
                      <a:pt x="428" y="77"/>
                    </a:lnTo>
                    <a:lnTo>
                      <a:pt x="417" y="86"/>
                    </a:lnTo>
                    <a:lnTo>
                      <a:pt x="403" y="94"/>
                    </a:lnTo>
                    <a:lnTo>
                      <a:pt x="389" y="96"/>
                    </a:lnTo>
                    <a:lnTo>
                      <a:pt x="378" y="91"/>
                    </a:lnTo>
                    <a:lnTo>
                      <a:pt x="372" y="84"/>
                    </a:lnTo>
                    <a:lnTo>
                      <a:pt x="370" y="75"/>
                    </a:lnTo>
                    <a:lnTo>
                      <a:pt x="370" y="72"/>
                    </a:lnTo>
                    <a:lnTo>
                      <a:pt x="364" y="72"/>
                    </a:lnTo>
                    <a:lnTo>
                      <a:pt x="354" y="73"/>
                    </a:lnTo>
                    <a:lnTo>
                      <a:pt x="342" y="77"/>
                    </a:lnTo>
                    <a:lnTo>
                      <a:pt x="337" y="84"/>
                    </a:lnTo>
                    <a:lnTo>
                      <a:pt x="329" y="91"/>
                    </a:lnTo>
                    <a:lnTo>
                      <a:pt x="315" y="93"/>
                    </a:lnTo>
                    <a:lnTo>
                      <a:pt x="297" y="93"/>
                    </a:lnTo>
                    <a:lnTo>
                      <a:pt x="286" y="87"/>
                    </a:lnTo>
                    <a:lnTo>
                      <a:pt x="278" y="77"/>
                    </a:lnTo>
                    <a:lnTo>
                      <a:pt x="268" y="65"/>
                    </a:lnTo>
                    <a:lnTo>
                      <a:pt x="256" y="54"/>
                    </a:lnTo>
                    <a:lnTo>
                      <a:pt x="243" y="49"/>
                    </a:lnTo>
                    <a:lnTo>
                      <a:pt x="233" y="47"/>
                    </a:lnTo>
                    <a:lnTo>
                      <a:pt x="217" y="44"/>
                    </a:lnTo>
                    <a:lnTo>
                      <a:pt x="201" y="39"/>
                    </a:lnTo>
                    <a:lnTo>
                      <a:pt x="184" y="33"/>
                    </a:lnTo>
                    <a:lnTo>
                      <a:pt x="164" y="28"/>
                    </a:lnTo>
                    <a:lnTo>
                      <a:pt x="147" y="23"/>
                    </a:lnTo>
                    <a:lnTo>
                      <a:pt x="127" y="18"/>
                    </a:lnTo>
                    <a:lnTo>
                      <a:pt x="111" y="12"/>
                    </a:lnTo>
                    <a:lnTo>
                      <a:pt x="88" y="7"/>
                    </a:lnTo>
                    <a:lnTo>
                      <a:pt x="76" y="4"/>
                    </a:lnTo>
                    <a:lnTo>
                      <a:pt x="70" y="2"/>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51" name="Freeform 43">
                <a:extLst>
                  <a:ext uri="{FF2B5EF4-FFF2-40B4-BE49-F238E27FC236}">
                    <a16:creationId xmlns:a16="http://schemas.microsoft.com/office/drawing/2014/main" id="{DC55E4F3-1ADE-4809-9C83-B25CD39C5112}"/>
                  </a:ext>
                </a:extLst>
              </p:cNvPr>
              <p:cNvSpPr>
                <a:spLocks/>
              </p:cNvSpPr>
              <p:nvPr/>
            </p:nvSpPr>
            <p:spPr bwMode="auto">
              <a:xfrm>
                <a:off x="4646" y="3941"/>
                <a:ext cx="175" cy="47"/>
              </a:xfrm>
              <a:custGeom>
                <a:avLst/>
                <a:gdLst>
                  <a:gd name="T0" fmla="*/ 1 w 253"/>
                  <a:gd name="T1" fmla="*/ 1 h 80"/>
                  <a:gd name="T2" fmla="*/ 1 w 253"/>
                  <a:gd name="T3" fmla="*/ 1 h 80"/>
                  <a:gd name="T4" fmla="*/ 1 w 253"/>
                  <a:gd name="T5" fmla="*/ 1 h 80"/>
                  <a:gd name="T6" fmla="*/ 1 w 253"/>
                  <a:gd name="T7" fmla="*/ 1 h 80"/>
                  <a:gd name="T8" fmla="*/ 1 w 253"/>
                  <a:gd name="T9" fmla="*/ 1 h 80"/>
                  <a:gd name="T10" fmla="*/ 1 w 253"/>
                  <a:gd name="T11" fmla="*/ 1 h 80"/>
                  <a:gd name="T12" fmla="*/ 1 w 253"/>
                  <a:gd name="T13" fmla="*/ 1 h 80"/>
                  <a:gd name="T14" fmla="*/ 1 w 253"/>
                  <a:gd name="T15" fmla="*/ 1 h 80"/>
                  <a:gd name="T16" fmla="*/ 1 w 253"/>
                  <a:gd name="T17" fmla="*/ 1 h 80"/>
                  <a:gd name="T18" fmla="*/ 1 w 253"/>
                  <a:gd name="T19" fmla="*/ 1 h 80"/>
                  <a:gd name="T20" fmla="*/ 1 w 253"/>
                  <a:gd name="T21" fmla="*/ 1 h 80"/>
                  <a:gd name="T22" fmla="*/ 1 w 253"/>
                  <a:gd name="T23" fmla="*/ 1 h 80"/>
                  <a:gd name="T24" fmla="*/ 1 w 253"/>
                  <a:gd name="T25" fmla="*/ 1 h 80"/>
                  <a:gd name="T26" fmla="*/ 1 w 253"/>
                  <a:gd name="T27" fmla="*/ 1 h 80"/>
                  <a:gd name="T28" fmla="*/ 1 w 253"/>
                  <a:gd name="T29" fmla="*/ 1 h 80"/>
                  <a:gd name="T30" fmla="*/ 1 w 253"/>
                  <a:gd name="T31" fmla="*/ 1 h 80"/>
                  <a:gd name="T32" fmla="*/ 1 w 253"/>
                  <a:gd name="T33" fmla="*/ 1 h 80"/>
                  <a:gd name="T34" fmla="*/ 1 w 253"/>
                  <a:gd name="T35" fmla="*/ 1 h 80"/>
                  <a:gd name="T36" fmla="*/ 1 w 253"/>
                  <a:gd name="T37" fmla="*/ 1 h 80"/>
                  <a:gd name="T38" fmla="*/ 1 w 253"/>
                  <a:gd name="T39" fmla="*/ 1 h 80"/>
                  <a:gd name="T40" fmla="*/ 1 w 253"/>
                  <a:gd name="T41" fmla="*/ 0 h 80"/>
                  <a:gd name="T42" fmla="*/ 1 w 253"/>
                  <a:gd name="T43" fmla="*/ 0 h 80"/>
                  <a:gd name="T44" fmla="*/ 1 w 253"/>
                  <a:gd name="T45" fmla="*/ 1 h 80"/>
                  <a:gd name="T46" fmla="*/ 0 w 253"/>
                  <a:gd name="T47" fmla="*/ 1 h 80"/>
                  <a:gd name="T48" fmla="*/ 1 w 253"/>
                  <a:gd name="T49" fmla="*/ 1 h 80"/>
                  <a:gd name="T50" fmla="*/ 1 w 253"/>
                  <a:gd name="T51" fmla="*/ 1 h 80"/>
                  <a:gd name="T52" fmla="*/ 1 w 253"/>
                  <a:gd name="T53" fmla="*/ 1 h 80"/>
                  <a:gd name="T54" fmla="*/ 1 w 253"/>
                  <a:gd name="T55" fmla="*/ 1 h 80"/>
                  <a:gd name="T56" fmla="*/ 1 w 253"/>
                  <a:gd name="T57" fmla="*/ 1 h 80"/>
                  <a:gd name="T58" fmla="*/ 1 w 253"/>
                  <a:gd name="T59" fmla="*/ 1 h 80"/>
                  <a:gd name="T60" fmla="*/ 1 w 253"/>
                  <a:gd name="T61" fmla="*/ 1 h 80"/>
                  <a:gd name="T62" fmla="*/ 1 w 253"/>
                  <a:gd name="T63" fmla="*/ 1 h 80"/>
                  <a:gd name="T64" fmla="*/ 1 w 253"/>
                  <a:gd name="T65" fmla="*/ 1 h 80"/>
                  <a:gd name="T66" fmla="*/ 1 w 253"/>
                  <a:gd name="T67" fmla="*/ 1 h 80"/>
                  <a:gd name="T68" fmla="*/ 1 w 253"/>
                  <a:gd name="T69" fmla="*/ 1 h 80"/>
                  <a:gd name="T70" fmla="*/ 1 w 253"/>
                  <a:gd name="T71" fmla="*/ 1 h 80"/>
                  <a:gd name="T72" fmla="*/ 1 w 253"/>
                  <a:gd name="T73" fmla="*/ 1 h 80"/>
                  <a:gd name="T74" fmla="*/ 1 w 253"/>
                  <a:gd name="T75" fmla="*/ 1 h 80"/>
                  <a:gd name="T76" fmla="*/ 1 w 253"/>
                  <a:gd name="T77" fmla="*/ 1 h 80"/>
                  <a:gd name="T78" fmla="*/ 1 w 253"/>
                  <a:gd name="T79" fmla="*/ 1 h 80"/>
                  <a:gd name="T80" fmla="*/ 1 w 253"/>
                  <a:gd name="T81" fmla="*/ 1 h 80"/>
                  <a:gd name="T82" fmla="*/ 1 w 253"/>
                  <a:gd name="T83" fmla="*/ 1 h 80"/>
                  <a:gd name="T84" fmla="*/ 1 w 253"/>
                  <a:gd name="T85" fmla="*/ 1 h 80"/>
                  <a:gd name="T86" fmla="*/ 1 w 253"/>
                  <a:gd name="T87" fmla="*/ 1 h 80"/>
                  <a:gd name="T88" fmla="*/ 1 w 253"/>
                  <a:gd name="T89" fmla="*/ 1 h 8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53"/>
                  <a:gd name="T136" fmla="*/ 0 h 80"/>
                  <a:gd name="T137" fmla="*/ 253 w 253"/>
                  <a:gd name="T138" fmla="*/ 80 h 8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53" h="80">
                    <a:moveTo>
                      <a:pt x="253" y="76"/>
                    </a:moveTo>
                    <a:lnTo>
                      <a:pt x="253" y="73"/>
                    </a:lnTo>
                    <a:lnTo>
                      <a:pt x="247" y="66"/>
                    </a:lnTo>
                    <a:lnTo>
                      <a:pt x="231" y="56"/>
                    </a:lnTo>
                    <a:lnTo>
                      <a:pt x="202" y="45"/>
                    </a:lnTo>
                    <a:lnTo>
                      <a:pt x="186" y="42"/>
                    </a:lnTo>
                    <a:lnTo>
                      <a:pt x="173" y="38"/>
                    </a:lnTo>
                    <a:lnTo>
                      <a:pt x="161" y="35"/>
                    </a:lnTo>
                    <a:lnTo>
                      <a:pt x="153" y="33"/>
                    </a:lnTo>
                    <a:lnTo>
                      <a:pt x="145" y="31"/>
                    </a:lnTo>
                    <a:lnTo>
                      <a:pt x="139" y="29"/>
                    </a:lnTo>
                    <a:lnTo>
                      <a:pt x="134" y="28"/>
                    </a:lnTo>
                    <a:lnTo>
                      <a:pt x="126" y="24"/>
                    </a:lnTo>
                    <a:lnTo>
                      <a:pt x="112" y="19"/>
                    </a:lnTo>
                    <a:lnTo>
                      <a:pt x="100" y="14"/>
                    </a:lnTo>
                    <a:lnTo>
                      <a:pt x="90" y="12"/>
                    </a:lnTo>
                    <a:lnTo>
                      <a:pt x="79" y="10"/>
                    </a:lnTo>
                    <a:lnTo>
                      <a:pt x="69" y="9"/>
                    </a:lnTo>
                    <a:lnTo>
                      <a:pt x="59" y="7"/>
                    </a:lnTo>
                    <a:lnTo>
                      <a:pt x="49" y="3"/>
                    </a:lnTo>
                    <a:lnTo>
                      <a:pt x="34" y="0"/>
                    </a:lnTo>
                    <a:lnTo>
                      <a:pt x="14" y="0"/>
                    </a:lnTo>
                    <a:lnTo>
                      <a:pt x="2" y="3"/>
                    </a:lnTo>
                    <a:lnTo>
                      <a:pt x="0" y="12"/>
                    </a:lnTo>
                    <a:lnTo>
                      <a:pt x="14" y="19"/>
                    </a:lnTo>
                    <a:lnTo>
                      <a:pt x="32" y="26"/>
                    </a:lnTo>
                    <a:lnTo>
                      <a:pt x="40" y="31"/>
                    </a:lnTo>
                    <a:lnTo>
                      <a:pt x="47" y="35"/>
                    </a:lnTo>
                    <a:lnTo>
                      <a:pt x="59" y="36"/>
                    </a:lnTo>
                    <a:lnTo>
                      <a:pt x="73" y="35"/>
                    </a:lnTo>
                    <a:lnTo>
                      <a:pt x="85" y="35"/>
                    </a:lnTo>
                    <a:lnTo>
                      <a:pt x="96" y="36"/>
                    </a:lnTo>
                    <a:lnTo>
                      <a:pt x="106" y="42"/>
                    </a:lnTo>
                    <a:lnTo>
                      <a:pt x="114" y="49"/>
                    </a:lnTo>
                    <a:lnTo>
                      <a:pt x="122" y="52"/>
                    </a:lnTo>
                    <a:lnTo>
                      <a:pt x="130" y="54"/>
                    </a:lnTo>
                    <a:lnTo>
                      <a:pt x="145" y="54"/>
                    </a:lnTo>
                    <a:lnTo>
                      <a:pt x="161" y="54"/>
                    </a:lnTo>
                    <a:lnTo>
                      <a:pt x="173" y="56"/>
                    </a:lnTo>
                    <a:lnTo>
                      <a:pt x="184" y="59"/>
                    </a:lnTo>
                    <a:lnTo>
                      <a:pt x="202" y="66"/>
                    </a:lnTo>
                    <a:lnTo>
                      <a:pt x="222" y="75"/>
                    </a:lnTo>
                    <a:lnTo>
                      <a:pt x="235" y="78"/>
                    </a:lnTo>
                    <a:lnTo>
                      <a:pt x="245" y="80"/>
                    </a:lnTo>
                    <a:lnTo>
                      <a:pt x="253" y="76"/>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52" name="Freeform 44">
                <a:extLst>
                  <a:ext uri="{FF2B5EF4-FFF2-40B4-BE49-F238E27FC236}">
                    <a16:creationId xmlns:a16="http://schemas.microsoft.com/office/drawing/2014/main" id="{CBBD9819-19D1-43DA-A9A2-B382DD2AB547}"/>
                  </a:ext>
                </a:extLst>
              </p:cNvPr>
              <p:cNvSpPr>
                <a:spLocks/>
              </p:cNvSpPr>
              <p:nvPr/>
            </p:nvSpPr>
            <p:spPr bwMode="auto">
              <a:xfrm>
                <a:off x="4857" y="3962"/>
                <a:ext cx="36" cy="20"/>
              </a:xfrm>
              <a:custGeom>
                <a:avLst/>
                <a:gdLst>
                  <a:gd name="T0" fmla="*/ 1 w 51"/>
                  <a:gd name="T1" fmla="*/ 1 h 35"/>
                  <a:gd name="T2" fmla="*/ 1 w 51"/>
                  <a:gd name="T3" fmla="*/ 1 h 35"/>
                  <a:gd name="T4" fmla="*/ 1 w 51"/>
                  <a:gd name="T5" fmla="*/ 1 h 35"/>
                  <a:gd name="T6" fmla="*/ 1 w 51"/>
                  <a:gd name="T7" fmla="*/ 1 h 35"/>
                  <a:gd name="T8" fmla="*/ 1 w 51"/>
                  <a:gd name="T9" fmla="*/ 1 h 35"/>
                  <a:gd name="T10" fmla="*/ 1 w 51"/>
                  <a:gd name="T11" fmla="*/ 1 h 35"/>
                  <a:gd name="T12" fmla="*/ 1 w 51"/>
                  <a:gd name="T13" fmla="*/ 0 h 35"/>
                  <a:gd name="T14" fmla="*/ 1 w 51"/>
                  <a:gd name="T15" fmla="*/ 1 h 35"/>
                  <a:gd name="T16" fmla="*/ 0 w 51"/>
                  <a:gd name="T17" fmla="*/ 1 h 35"/>
                  <a:gd name="T18" fmla="*/ 0 w 51"/>
                  <a:gd name="T19" fmla="*/ 1 h 35"/>
                  <a:gd name="T20" fmla="*/ 1 w 51"/>
                  <a:gd name="T21" fmla="*/ 1 h 35"/>
                  <a:gd name="T22" fmla="*/ 1 w 51"/>
                  <a:gd name="T23" fmla="*/ 1 h 35"/>
                  <a:gd name="T24" fmla="*/ 1 w 51"/>
                  <a:gd name="T25" fmla="*/ 1 h 35"/>
                  <a:gd name="T26" fmla="*/ 1 w 51"/>
                  <a:gd name="T27" fmla="*/ 1 h 35"/>
                  <a:gd name="T28" fmla="*/ 1 w 51"/>
                  <a:gd name="T29" fmla="*/ 1 h 35"/>
                  <a:gd name="T30" fmla="*/ 1 w 51"/>
                  <a:gd name="T31" fmla="*/ 1 h 35"/>
                  <a:gd name="T32" fmla="*/ 1 w 51"/>
                  <a:gd name="T33" fmla="*/ 1 h 3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1"/>
                  <a:gd name="T52" fmla="*/ 0 h 35"/>
                  <a:gd name="T53" fmla="*/ 51 w 51"/>
                  <a:gd name="T54" fmla="*/ 35 h 3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1" h="35">
                    <a:moveTo>
                      <a:pt x="51" y="31"/>
                    </a:moveTo>
                    <a:lnTo>
                      <a:pt x="49" y="28"/>
                    </a:lnTo>
                    <a:lnTo>
                      <a:pt x="43" y="21"/>
                    </a:lnTo>
                    <a:lnTo>
                      <a:pt x="35" y="12"/>
                    </a:lnTo>
                    <a:lnTo>
                      <a:pt x="27" y="5"/>
                    </a:lnTo>
                    <a:lnTo>
                      <a:pt x="21" y="1"/>
                    </a:lnTo>
                    <a:lnTo>
                      <a:pt x="13" y="0"/>
                    </a:lnTo>
                    <a:lnTo>
                      <a:pt x="6" y="1"/>
                    </a:lnTo>
                    <a:lnTo>
                      <a:pt x="0" y="5"/>
                    </a:lnTo>
                    <a:lnTo>
                      <a:pt x="0" y="10"/>
                    </a:lnTo>
                    <a:lnTo>
                      <a:pt x="6" y="15"/>
                    </a:lnTo>
                    <a:lnTo>
                      <a:pt x="13" y="21"/>
                    </a:lnTo>
                    <a:lnTo>
                      <a:pt x="17" y="22"/>
                    </a:lnTo>
                    <a:lnTo>
                      <a:pt x="21" y="26"/>
                    </a:lnTo>
                    <a:lnTo>
                      <a:pt x="31" y="31"/>
                    </a:lnTo>
                    <a:lnTo>
                      <a:pt x="43" y="35"/>
                    </a:lnTo>
                    <a:lnTo>
                      <a:pt x="51" y="31"/>
                    </a:lnTo>
                    <a:close/>
                  </a:path>
                </a:pathLst>
              </a:custGeom>
              <a:solidFill>
                <a:srgbClr val="4459ED"/>
              </a:soli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sp>
            <p:nvSpPr>
              <p:cNvPr id="53" name="Freeform 45">
                <a:extLst>
                  <a:ext uri="{FF2B5EF4-FFF2-40B4-BE49-F238E27FC236}">
                    <a16:creationId xmlns:a16="http://schemas.microsoft.com/office/drawing/2014/main" id="{1074E4B0-86DE-400C-8BF9-0A1B69A186A3}"/>
                  </a:ext>
                </a:extLst>
              </p:cNvPr>
              <p:cNvSpPr>
                <a:spLocks/>
              </p:cNvSpPr>
              <p:nvPr/>
            </p:nvSpPr>
            <p:spPr bwMode="auto">
              <a:xfrm>
                <a:off x="3435" y="2881"/>
                <a:ext cx="1397" cy="1200"/>
              </a:xfrm>
              <a:custGeom>
                <a:avLst/>
                <a:gdLst>
                  <a:gd name="T0" fmla="*/ 1 w 2010"/>
                  <a:gd name="T1" fmla="*/ 1 h 2007"/>
                  <a:gd name="T2" fmla="*/ 1 w 2010"/>
                  <a:gd name="T3" fmla="*/ 1 h 2007"/>
                  <a:gd name="T4" fmla="*/ 1 w 2010"/>
                  <a:gd name="T5" fmla="*/ 1 h 2007"/>
                  <a:gd name="T6" fmla="*/ 1 w 2010"/>
                  <a:gd name="T7" fmla="*/ 1 h 2007"/>
                  <a:gd name="T8" fmla="*/ 1 w 2010"/>
                  <a:gd name="T9" fmla="*/ 1 h 2007"/>
                  <a:gd name="T10" fmla="*/ 1 w 2010"/>
                  <a:gd name="T11" fmla="*/ 1 h 2007"/>
                  <a:gd name="T12" fmla="*/ 1 w 2010"/>
                  <a:gd name="T13" fmla="*/ 1 h 2007"/>
                  <a:gd name="T14" fmla="*/ 1 w 2010"/>
                  <a:gd name="T15" fmla="*/ 1 h 2007"/>
                  <a:gd name="T16" fmla="*/ 1 w 2010"/>
                  <a:gd name="T17" fmla="*/ 1 h 2007"/>
                  <a:gd name="T18" fmla="*/ 1 w 2010"/>
                  <a:gd name="T19" fmla="*/ 1 h 2007"/>
                  <a:gd name="T20" fmla="*/ 1 w 2010"/>
                  <a:gd name="T21" fmla="*/ 1 h 2007"/>
                  <a:gd name="T22" fmla="*/ 1 w 2010"/>
                  <a:gd name="T23" fmla="*/ 1 h 2007"/>
                  <a:gd name="T24" fmla="*/ 1 w 2010"/>
                  <a:gd name="T25" fmla="*/ 1 h 2007"/>
                  <a:gd name="T26" fmla="*/ 1 w 2010"/>
                  <a:gd name="T27" fmla="*/ 1 h 2007"/>
                  <a:gd name="T28" fmla="*/ 1 w 2010"/>
                  <a:gd name="T29" fmla="*/ 1 h 2007"/>
                  <a:gd name="T30" fmla="*/ 1 w 2010"/>
                  <a:gd name="T31" fmla="*/ 1 h 2007"/>
                  <a:gd name="T32" fmla="*/ 1 w 2010"/>
                  <a:gd name="T33" fmla="*/ 1 h 2007"/>
                  <a:gd name="T34" fmla="*/ 1 w 2010"/>
                  <a:gd name="T35" fmla="*/ 1 h 2007"/>
                  <a:gd name="T36" fmla="*/ 1 w 2010"/>
                  <a:gd name="T37" fmla="*/ 1 h 2007"/>
                  <a:gd name="T38" fmla="*/ 1 w 2010"/>
                  <a:gd name="T39" fmla="*/ 0 h 2007"/>
                  <a:gd name="T40" fmla="*/ 1 w 2010"/>
                  <a:gd name="T41" fmla="*/ 1 h 2007"/>
                  <a:gd name="T42" fmla="*/ 1 w 2010"/>
                  <a:gd name="T43" fmla="*/ 1 h 2007"/>
                  <a:gd name="T44" fmla="*/ 1 w 2010"/>
                  <a:gd name="T45" fmla="*/ 1 h 2007"/>
                  <a:gd name="T46" fmla="*/ 1 w 2010"/>
                  <a:gd name="T47" fmla="*/ 1 h 2007"/>
                  <a:gd name="T48" fmla="*/ 1 w 2010"/>
                  <a:gd name="T49" fmla="*/ 1 h 2007"/>
                  <a:gd name="T50" fmla="*/ 1 w 2010"/>
                  <a:gd name="T51" fmla="*/ 1 h 2007"/>
                  <a:gd name="T52" fmla="*/ 1 w 2010"/>
                  <a:gd name="T53" fmla="*/ 1 h 2007"/>
                  <a:gd name="T54" fmla="*/ 1 w 2010"/>
                  <a:gd name="T55" fmla="*/ 1 h 2007"/>
                  <a:gd name="T56" fmla="*/ 1 w 2010"/>
                  <a:gd name="T57" fmla="*/ 1 h 2007"/>
                  <a:gd name="T58" fmla="*/ 1 w 2010"/>
                  <a:gd name="T59" fmla="*/ 1 h 2007"/>
                  <a:gd name="T60" fmla="*/ 1 w 2010"/>
                  <a:gd name="T61" fmla="*/ 1 h 2007"/>
                  <a:gd name="T62" fmla="*/ 1 w 2010"/>
                  <a:gd name="T63" fmla="*/ 1 h 2007"/>
                  <a:gd name="T64" fmla="*/ 1 w 2010"/>
                  <a:gd name="T65" fmla="*/ 1 h 2007"/>
                  <a:gd name="T66" fmla="*/ 1 w 2010"/>
                  <a:gd name="T67" fmla="*/ 1 h 2007"/>
                  <a:gd name="T68" fmla="*/ 1 w 2010"/>
                  <a:gd name="T69" fmla="*/ 1 h 2007"/>
                  <a:gd name="T70" fmla="*/ 1 w 2010"/>
                  <a:gd name="T71" fmla="*/ 1 h 2007"/>
                  <a:gd name="T72" fmla="*/ 1 w 2010"/>
                  <a:gd name="T73" fmla="*/ 1 h 2007"/>
                  <a:gd name="T74" fmla="*/ 1 w 2010"/>
                  <a:gd name="T75" fmla="*/ 1 h 2007"/>
                  <a:gd name="T76" fmla="*/ 1 w 2010"/>
                  <a:gd name="T77" fmla="*/ 1 h 2007"/>
                  <a:gd name="T78" fmla="*/ 1 w 2010"/>
                  <a:gd name="T79" fmla="*/ 1 h 2007"/>
                  <a:gd name="T80" fmla="*/ 1 w 2010"/>
                  <a:gd name="T81" fmla="*/ 1 h 2007"/>
                  <a:gd name="T82" fmla="*/ 1 w 2010"/>
                  <a:gd name="T83" fmla="*/ 1 h 2007"/>
                  <a:gd name="T84" fmla="*/ 1 w 2010"/>
                  <a:gd name="T85" fmla="*/ 1 h 2007"/>
                  <a:gd name="T86" fmla="*/ 1 w 2010"/>
                  <a:gd name="T87" fmla="*/ 1 h 2007"/>
                  <a:gd name="T88" fmla="*/ 1 w 2010"/>
                  <a:gd name="T89" fmla="*/ 1 h 2007"/>
                  <a:gd name="T90" fmla="*/ 1 w 2010"/>
                  <a:gd name="T91" fmla="*/ 1 h 2007"/>
                  <a:gd name="T92" fmla="*/ 1 w 2010"/>
                  <a:gd name="T93" fmla="*/ 1 h 2007"/>
                  <a:gd name="T94" fmla="*/ 1 w 2010"/>
                  <a:gd name="T95" fmla="*/ 1 h 2007"/>
                  <a:gd name="T96" fmla="*/ 1 w 2010"/>
                  <a:gd name="T97" fmla="*/ 1 h 2007"/>
                  <a:gd name="T98" fmla="*/ 1 w 2010"/>
                  <a:gd name="T99" fmla="*/ 1 h 2007"/>
                  <a:gd name="T100" fmla="*/ 1 w 2010"/>
                  <a:gd name="T101" fmla="*/ 1 h 2007"/>
                  <a:gd name="T102" fmla="*/ 1 w 2010"/>
                  <a:gd name="T103" fmla="*/ 1 h 2007"/>
                  <a:gd name="T104" fmla="*/ 1 w 2010"/>
                  <a:gd name="T105" fmla="*/ 1 h 2007"/>
                  <a:gd name="T106" fmla="*/ 1 w 2010"/>
                  <a:gd name="T107" fmla="*/ 1 h 2007"/>
                  <a:gd name="T108" fmla="*/ 1 w 2010"/>
                  <a:gd name="T109" fmla="*/ 1 h 2007"/>
                  <a:gd name="T110" fmla="*/ 1 w 2010"/>
                  <a:gd name="T111" fmla="*/ 1 h 2007"/>
                  <a:gd name="T112" fmla="*/ 1 w 2010"/>
                  <a:gd name="T113" fmla="*/ 1 h 2007"/>
                  <a:gd name="T114" fmla="*/ 1 w 2010"/>
                  <a:gd name="T115" fmla="*/ 1 h 2007"/>
                  <a:gd name="T116" fmla="*/ 1 w 2010"/>
                  <a:gd name="T117" fmla="*/ 1 h 2007"/>
                  <a:gd name="T118" fmla="*/ 1 w 2010"/>
                  <a:gd name="T119" fmla="*/ 1 h 200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010"/>
                  <a:gd name="T181" fmla="*/ 0 h 2007"/>
                  <a:gd name="T182" fmla="*/ 2010 w 2010"/>
                  <a:gd name="T183" fmla="*/ 2007 h 200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010" h="2007">
                    <a:moveTo>
                      <a:pt x="1346" y="1391"/>
                    </a:moveTo>
                    <a:lnTo>
                      <a:pt x="1323" y="1389"/>
                    </a:lnTo>
                    <a:lnTo>
                      <a:pt x="1311" y="1387"/>
                    </a:lnTo>
                    <a:lnTo>
                      <a:pt x="1313" y="1382"/>
                    </a:lnTo>
                    <a:lnTo>
                      <a:pt x="1329" y="1377"/>
                    </a:lnTo>
                    <a:lnTo>
                      <a:pt x="1337" y="1373"/>
                    </a:lnTo>
                    <a:lnTo>
                      <a:pt x="1333" y="1368"/>
                    </a:lnTo>
                    <a:lnTo>
                      <a:pt x="1323" y="1365"/>
                    </a:lnTo>
                    <a:lnTo>
                      <a:pt x="1305" y="1363"/>
                    </a:lnTo>
                    <a:lnTo>
                      <a:pt x="1284" y="1361"/>
                    </a:lnTo>
                    <a:lnTo>
                      <a:pt x="1258" y="1365"/>
                    </a:lnTo>
                    <a:lnTo>
                      <a:pt x="1229" y="1370"/>
                    </a:lnTo>
                    <a:lnTo>
                      <a:pt x="1202" y="1380"/>
                    </a:lnTo>
                    <a:lnTo>
                      <a:pt x="1176" y="1391"/>
                    </a:lnTo>
                    <a:lnTo>
                      <a:pt x="1153" y="1398"/>
                    </a:lnTo>
                    <a:lnTo>
                      <a:pt x="1131" y="1403"/>
                    </a:lnTo>
                    <a:lnTo>
                      <a:pt x="1112" y="1405"/>
                    </a:lnTo>
                    <a:lnTo>
                      <a:pt x="1092" y="1403"/>
                    </a:lnTo>
                    <a:lnTo>
                      <a:pt x="1074" y="1399"/>
                    </a:lnTo>
                    <a:lnTo>
                      <a:pt x="1057" y="1394"/>
                    </a:lnTo>
                    <a:lnTo>
                      <a:pt x="1039" y="1385"/>
                    </a:lnTo>
                    <a:lnTo>
                      <a:pt x="1014" y="1363"/>
                    </a:lnTo>
                    <a:lnTo>
                      <a:pt x="1004" y="1335"/>
                    </a:lnTo>
                    <a:lnTo>
                      <a:pt x="1004" y="1305"/>
                    </a:lnTo>
                    <a:lnTo>
                      <a:pt x="1006" y="1276"/>
                    </a:lnTo>
                    <a:lnTo>
                      <a:pt x="1004" y="1251"/>
                    </a:lnTo>
                    <a:lnTo>
                      <a:pt x="994" y="1234"/>
                    </a:lnTo>
                    <a:lnTo>
                      <a:pt x="981" y="1222"/>
                    </a:lnTo>
                    <a:lnTo>
                      <a:pt x="963" y="1215"/>
                    </a:lnTo>
                    <a:lnTo>
                      <a:pt x="953" y="1213"/>
                    </a:lnTo>
                    <a:lnTo>
                      <a:pt x="943" y="1210"/>
                    </a:lnTo>
                    <a:lnTo>
                      <a:pt x="932" y="1208"/>
                    </a:lnTo>
                    <a:lnTo>
                      <a:pt x="922" y="1204"/>
                    </a:lnTo>
                    <a:lnTo>
                      <a:pt x="910" y="1201"/>
                    </a:lnTo>
                    <a:lnTo>
                      <a:pt x="898" y="1196"/>
                    </a:lnTo>
                    <a:lnTo>
                      <a:pt x="889" y="1192"/>
                    </a:lnTo>
                    <a:lnTo>
                      <a:pt x="879" y="1187"/>
                    </a:lnTo>
                    <a:lnTo>
                      <a:pt x="863" y="1178"/>
                    </a:lnTo>
                    <a:lnTo>
                      <a:pt x="855" y="1177"/>
                    </a:lnTo>
                    <a:lnTo>
                      <a:pt x="846" y="1177"/>
                    </a:lnTo>
                    <a:lnTo>
                      <a:pt x="830" y="1177"/>
                    </a:lnTo>
                    <a:lnTo>
                      <a:pt x="816" y="1173"/>
                    </a:lnTo>
                    <a:lnTo>
                      <a:pt x="810" y="1161"/>
                    </a:lnTo>
                    <a:lnTo>
                      <a:pt x="802" y="1140"/>
                    </a:lnTo>
                    <a:lnTo>
                      <a:pt x="783" y="1110"/>
                    </a:lnTo>
                    <a:lnTo>
                      <a:pt x="767" y="1093"/>
                    </a:lnTo>
                    <a:lnTo>
                      <a:pt x="748" y="1074"/>
                    </a:lnTo>
                    <a:lnTo>
                      <a:pt x="726" y="1055"/>
                    </a:lnTo>
                    <a:lnTo>
                      <a:pt x="703" y="1036"/>
                    </a:lnTo>
                    <a:lnTo>
                      <a:pt x="679" y="1015"/>
                    </a:lnTo>
                    <a:lnTo>
                      <a:pt x="654" y="994"/>
                    </a:lnTo>
                    <a:lnTo>
                      <a:pt x="630" y="971"/>
                    </a:lnTo>
                    <a:lnTo>
                      <a:pt x="607" y="949"/>
                    </a:lnTo>
                    <a:lnTo>
                      <a:pt x="587" y="928"/>
                    </a:lnTo>
                    <a:lnTo>
                      <a:pt x="573" y="907"/>
                    </a:lnTo>
                    <a:lnTo>
                      <a:pt x="562" y="891"/>
                    </a:lnTo>
                    <a:lnTo>
                      <a:pt x="554" y="874"/>
                    </a:lnTo>
                    <a:lnTo>
                      <a:pt x="548" y="860"/>
                    </a:lnTo>
                    <a:lnTo>
                      <a:pt x="542" y="846"/>
                    </a:lnTo>
                    <a:lnTo>
                      <a:pt x="538" y="834"/>
                    </a:lnTo>
                    <a:lnTo>
                      <a:pt x="532" y="821"/>
                    </a:lnTo>
                    <a:lnTo>
                      <a:pt x="528" y="804"/>
                    </a:lnTo>
                    <a:lnTo>
                      <a:pt x="536" y="801"/>
                    </a:lnTo>
                    <a:lnTo>
                      <a:pt x="552" y="806"/>
                    </a:lnTo>
                    <a:lnTo>
                      <a:pt x="570" y="816"/>
                    </a:lnTo>
                    <a:lnTo>
                      <a:pt x="581" y="821"/>
                    </a:lnTo>
                    <a:lnTo>
                      <a:pt x="589" y="816"/>
                    </a:lnTo>
                    <a:lnTo>
                      <a:pt x="597" y="806"/>
                    </a:lnTo>
                    <a:lnTo>
                      <a:pt x="611" y="792"/>
                    </a:lnTo>
                    <a:lnTo>
                      <a:pt x="622" y="787"/>
                    </a:lnTo>
                    <a:lnTo>
                      <a:pt x="638" y="787"/>
                    </a:lnTo>
                    <a:lnTo>
                      <a:pt x="654" y="790"/>
                    </a:lnTo>
                    <a:lnTo>
                      <a:pt x="671" y="795"/>
                    </a:lnTo>
                    <a:lnTo>
                      <a:pt x="689" y="802"/>
                    </a:lnTo>
                    <a:lnTo>
                      <a:pt x="705" y="807"/>
                    </a:lnTo>
                    <a:lnTo>
                      <a:pt x="716" y="811"/>
                    </a:lnTo>
                    <a:lnTo>
                      <a:pt x="724" y="811"/>
                    </a:lnTo>
                    <a:lnTo>
                      <a:pt x="724" y="806"/>
                    </a:lnTo>
                    <a:lnTo>
                      <a:pt x="710" y="794"/>
                    </a:lnTo>
                    <a:lnTo>
                      <a:pt x="689" y="774"/>
                    </a:lnTo>
                    <a:lnTo>
                      <a:pt x="660" y="752"/>
                    </a:lnTo>
                    <a:lnTo>
                      <a:pt x="628" y="726"/>
                    </a:lnTo>
                    <a:lnTo>
                      <a:pt x="595" y="700"/>
                    </a:lnTo>
                    <a:lnTo>
                      <a:pt x="564" y="672"/>
                    </a:lnTo>
                    <a:lnTo>
                      <a:pt x="536" y="646"/>
                    </a:lnTo>
                    <a:lnTo>
                      <a:pt x="513" y="621"/>
                    </a:lnTo>
                    <a:lnTo>
                      <a:pt x="487" y="599"/>
                    </a:lnTo>
                    <a:lnTo>
                      <a:pt x="464" y="574"/>
                    </a:lnTo>
                    <a:lnTo>
                      <a:pt x="442" y="552"/>
                    </a:lnTo>
                    <a:lnTo>
                      <a:pt x="425" y="525"/>
                    </a:lnTo>
                    <a:lnTo>
                      <a:pt x="409" y="499"/>
                    </a:lnTo>
                    <a:lnTo>
                      <a:pt x="397" y="470"/>
                    </a:lnTo>
                    <a:lnTo>
                      <a:pt x="393" y="438"/>
                    </a:lnTo>
                    <a:lnTo>
                      <a:pt x="395" y="379"/>
                    </a:lnTo>
                    <a:lnTo>
                      <a:pt x="405" y="336"/>
                    </a:lnTo>
                    <a:lnTo>
                      <a:pt x="413" y="303"/>
                    </a:lnTo>
                    <a:lnTo>
                      <a:pt x="409" y="277"/>
                    </a:lnTo>
                    <a:lnTo>
                      <a:pt x="399" y="247"/>
                    </a:lnTo>
                    <a:lnTo>
                      <a:pt x="393" y="214"/>
                    </a:lnTo>
                    <a:lnTo>
                      <a:pt x="386" y="186"/>
                    </a:lnTo>
                    <a:lnTo>
                      <a:pt x="372" y="172"/>
                    </a:lnTo>
                    <a:lnTo>
                      <a:pt x="360" y="170"/>
                    </a:lnTo>
                    <a:lnTo>
                      <a:pt x="348" y="165"/>
                    </a:lnTo>
                    <a:lnTo>
                      <a:pt x="337" y="158"/>
                    </a:lnTo>
                    <a:lnTo>
                      <a:pt x="323" y="149"/>
                    </a:lnTo>
                    <a:lnTo>
                      <a:pt x="309" y="139"/>
                    </a:lnTo>
                    <a:lnTo>
                      <a:pt x="296" y="127"/>
                    </a:lnTo>
                    <a:lnTo>
                      <a:pt x="282" y="113"/>
                    </a:lnTo>
                    <a:lnTo>
                      <a:pt x="270" y="97"/>
                    </a:lnTo>
                    <a:lnTo>
                      <a:pt x="258" y="82"/>
                    </a:lnTo>
                    <a:lnTo>
                      <a:pt x="245" y="69"/>
                    </a:lnTo>
                    <a:lnTo>
                      <a:pt x="231" y="59"/>
                    </a:lnTo>
                    <a:lnTo>
                      <a:pt x="215" y="50"/>
                    </a:lnTo>
                    <a:lnTo>
                      <a:pt x="200" y="42"/>
                    </a:lnTo>
                    <a:lnTo>
                      <a:pt x="182" y="33"/>
                    </a:lnTo>
                    <a:lnTo>
                      <a:pt x="163" y="24"/>
                    </a:lnTo>
                    <a:lnTo>
                      <a:pt x="143" y="14"/>
                    </a:lnTo>
                    <a:lnTo>
                      <a:pt x="125" y="5"/>
                    </a:lnTo>
                    <a:lnTo>
                      <a:pt x="110" y="0"/>
                    </a:lnTo>
                    <a:lnTo>
                      <a:pt x="100" y="0"/>
                    </a:lnTo>
                    <a:lnTo>
                      <a:pt x="90" y="3"/>
                    </a:lnTo>
                    <a:lnTo>
                      <a:pt x="82" y="10"/>
                    </a:lnTo>
                    <a:lnTo>
                      <a:pt x="74" y="21"/>
                    </a:lnTo>
                    <a:lnTo>
                      <a:pt x="69" y="35"/>
                    </a:lnTo>
                    <a:lnTo>
                      <a:pt x="63" y="52"/>
                    </a:lnTo>
                    <a:lnTo>
                      <a:pt x="55" y="83"/>
                    </a:lnTo>
                    <a:lnTo>
                      <a:pt x="49" y="106"/>
                    </a:lnTo>
                    <a:lnTo>
                      <a:pt x="43" y="123"/>
                    </a:lnTo>
                    <a:lnTo>
                      <a:pt x="31" y="141"/>
                    </a:lnTo>
                    <a:lnTo>
                      <a:pt x="22" y="153"/>
                    </a:lnTo>
                    <a:lnTo>
                      <a:pt x="14" y="165"/>
                    </a:lnTo>
                    <a:lnTo>
                      <a:pt x="6" y="177"/>
                    </a:lnTo>
                    <a:lnTo>
                      <a:pt x="0" y="189"/>
                    </a:lnTo>
                    <a:lnTo>
                      <a:pt x="6" y="191"/>
                    </a:lnTo>
                    <a:lnTo>
                      <a:pt x="14" y="195"/>
                    </a:lnTo>
                    <a:lnTo>
                      <a:pt x="22" y="198"/>
                    </a:lnTo>
                    <a:lnTo>
                      <a:pt x="29" y="202"/>
                    </a:lnTo>
                    <a:lnTo>
                      <a:pt x="49" y="212"/>
                    </a:lnTo>
                    <a:lnTo>
                      <a:pt x="67" y="221"/>
                    </a:lnTo>
                    <a:lnTo>
                      <a:pt x="84" y="230"/>
                    </a:lnTo>
                    <a:lnTo>
                      <a:pt x="100" y="238"/>
                    </a:lnTo>
                    <a:lnTo>
                      <a:pt x="116" y="247"/>
                    </a:lnTo>
                    <a:lnTo>
                      <a:pt x="129" y="259"/>
                    </a:lnTo>
                    <a:lnTo>
                      <a:pt x="143" y="271"/>
                    </a:lnTo>
                    <a:lnTo>
                      <a:pt x="157" y="285"/>
                    </a:lnTo>
                    <a:lnTo>
                      <a:pt x="168" y="301"/>
                    </a:lnTo>
                    <a:lnTo>
                      <a:pt x="182" y="315"/>
                    </a:lnTo>
                    <a:lnTo>
                      <a:pt x="196" y="327"/>
                    </a:lnTo>
                    <a:lnTo>
                      <a:pt x="210" y="337"/>
                    </a:lnTo>
                    <a:lnTo>
                      <a:pt x="221" y="346"/>
                    </a:lnTo>
                    <a:lnTo>
                      <a:pt x="235" y="353"/>
                    </a:lnTo>
                    <a:lnTo>
                      <a:pt x="247" y="358"/>
                    </a:lnTo>
                    <a:lnTo>
                      <a:pt x="256" y="362"/>
                    </a:lnTo>
                    <a:lnTo>
                      <a:pt x="272" y="376"/>
                    </a:lnTo>
                    <a:lnTo>
                      <a:pt x="280" y="404"/>
                    </a:lnTo>
                    <a:lnTo>
                      <a:pt x="286" y="437"/>
                    </a:lnTo>
                    <a:lnTo>
                      <a:pt x="296" y="466"/>
                    </a:lnTo>
                    <a:lnTo>
                      <a:pt x="300" y="492"/>
                    </a:lnTo>
                    <a:lnTo>
                      <a:pt x="292" y="525"/>
                    </a:lnTo>
                    <a:lnTo>
                      <a:pt x="282" y="567"/>
                    </a:lnTo>
                    <a:lnTo>
                      <a:pt x="278" y="625"/>
                    </a:lnTo>
                    <a:lnTo>
                      <a:pt x="284" y="658"/>
                    </a:lnTo>
                    <a:lnTo>
                      <a:pt x="294" y="686"/>
                    </a:lnTo>
                    <a:lnTo>
                      <a:pt x="309" y="713"/>
                    </a:lnTo>
                    <a:lnTo>
                      <a:pt x="329" y="738"/>
                    </a:lnTo>
                    <a:lnTo>
                      <a:pt x="350" y="762"/>
                    </a:lnTo>
                    <a:lnTo>
                      <a:pt x="374" y="787"/>
                    </a:lnTo>
                    <a:lnTo>
                      <a:pt x="397" y="809"/>
                    </a:lnTo>
                    <a:lnTo>
                      <a:pt x="423" y="834"/>
                    </a:lnTo>
                    <a:lnTo>
                      <a:pt x="450" y="860"/>
                    </a:lnTo>
                    <a:lnTo>
                      <a:pt x="482" y="888"/>
                    </a:lnTo>
                    <a:lnTo>
                      <a:pt x="515" y="914"/>
                    </a:lnTo>
                    <a:lnTo>
                      <a:pt x="546" y="940"/>
                    </a:lnTo>
                    <a:lnTo>
                      <a:pt x="575" y="962"/>
                    </a:lnTo>
                    <a:lnTo>
                      <a:pt x="597" y="982"/>
                    </a:lnTo>
                    <a:lnTo>
                      <a:pt x="609" y="996"/>
                    </a:lnTo>
                    <a:lnTo>
                      <a:pt x="609" y="1001"/>
                    </a:lnTo>
                    <a:lnTo>
                      <a:pt x="601" y="1001"/>
                    </a:lnTo>
                    <a:lnTo>
                      <a:pt x="589" y="997"/>
                    </a:lnTo>
                    <a:lnTo>
                      <a:pt x="573" y="990"/>
                    </a:lnTo>
                    <a:lnTo>
                      <a:pt x="558" y="985"/>
                    </a:lnTo>
                    <a:lnTo>
                      <a:pt x="540" y="980"/>
                    </a:lnTo>
                    <a:lnTo>
                      <a:pt x="525" y="976"/>
                    </a:lnTo>
                    <a:lnTo>
                      <a:pt x="509" y="976"/>
                    </a:lnTo>
                    <a:lnTo>
                      <a:pt x="497" y="982"/>
                    </a:lnTo>
                    <a:lnTo>
                      <a:pt x="483" y="996"/>
                    </a:lnTo>
                    <a:lnTo>
                      <a:pt x="474" y="1006"/>
                    </a:lnTo>
                    <a:lnTo>
                      <a:pt x="466" y="1009"/>
                    </a:lnTo>
                    <a:lnTo>
                      <a:pt x="454" y="1004"/>
                    </a:lnTo>
                    <a:lnTo>
                      <a:pt x="437" y="994"/>
                    </a:lnTo>
                    <a:lnTo>
                      <a:pt x="421" y="989"/>
                    </a:lnTo>
                    <a:lnTo>
                      <a:pt x="413" y="992"/>
                    </a:lnTo>
                    <a:lnTo>
                      <a:pt x="417" y="1009"/>
                    </a:lnTo>
                    <a:lnTo>
                      <a:pt x="423" y="1022"/>
                    </a:lnTo>
                    <a:lnTo>
                      <a:pt x="427" y="1036"/>
                    </a:lnTo>
                    <a:lnTo>
                      <a:pt x="433" y="1048"/>
                    </a:lnTo>
                    <a:lnTo>
                      <a:pt x="438" y="1063"/>
                    </a:lnTo>
                    <a:lnTo>
                      <a:pt x="446" y="1079"/>
                    </a:lnTo>
                    <a:lnTo>
                      <a:pt x="458" y="1096"/>
                    </a:lnTo>
                    <a:lnTo>
                      <a:pt x="472" y="1116"/>
                    </a:lnTo>
                    <a:lnTo>
                      <a:pt x="491" y="1138"/>
                    </a:lnTo>
                    <a:lnTo>
                      <a:pt x="515" y="1161"/>
                    </a:lnTo>
                    <a:lnTo>
                      <a:pt x="538" y="1182"/>
                    </a:lnTo>
                    <a:lnTo>
                      <a:pt x="564" y="1203"/>
                    </a:lnTo>
                    <a:lnTo>
                      <a:pt x="587" y="1224"/>
                    </a:lnTo>
                    <a:lnTo>
                      <a:pt x="611" y="1243"/>
                    </a:lnTo>
                    <a:lnTo>
                      <a:pt x="632" y="1262"/>
                    </a:lnTo>
                    <a:lnTo>
                      <a:pt x="652" y="1281"/>
                    </a:lnTo>
                    <a:lnTo>
                      <a:pt x="667" y="1298"/>
                    </a:lnTo>
                    <a:lnTo>
                      <a:pt x="687" y="1330"/>
                    </a:lnTo>
                    <a:lnTo>
                      <a:pt x="695" y="1351"/>
                    </a:lnTo>
                    <a:lnTo>
                      <a:pt x="703" y="1363"/>
                    </a:lnTo>
                    <a:lnTo>
                      <a:pt x="716" y="1366"/>
                    </a:lnTo>
                    <a:lnTo>
                      <a:pt x="732" y="1366"/>
                    </a:lnTo>
                    <a:lnTo>
                      <a:pt x="740" y="1365"/>
                    </a:lnTo>
                    <a:lnTo>
                      <a:pt x="750" y="1368"/>
                    </a:lnTo>
                    <a:lnTo>
                      <a:pt x="763" y="1375"/>
                    </a:lnTo>
                    <a:lnTo>
                      <a:pt x="773" y="1380"/>
                    </a:lnTo>
                    <a:lnTo>
                      <a:pt x="785" y="1385"/>
                    </a:lnTo>
                    <a:lnTo>
                      <a:pt x="795" y="1389"/>
                    </a:lnTo>
                    <a:lnTo>
                      <a:pt x="806" y="1392"/>
                    </a:lnTo>
                    <a:lnTo>
                      <a:pt x="818" y="1396"/>
                    </a:lnTo>
                    <a:lnTo>
                      <a:pt x="828" y="1399"/>
                    </a:lnTo>
                    <a:lnTo>
                      <a:pt x="840" y="1401"/>
                    </a:lnTo>
                    <a:lnTo>
                      <a:pt x="849" y="1403"/>
                    </a:lnTo>
                    <a:lnTo>
                      <a:pt x="867" y="1410"/>
                    </a:lnTo>
                    <a:lnTo>
                      <a:pt x="881" y="1422"/>
                    </a:lnTo>
                    <a:lnTo>
                      <a:pt x="891" y="1441"/>
                    </a:lnTo>
                    <a:lnTo>
                      <a:pt x="892" y="1466"/>
                    </a:lnTo>
                    <a:lnTo>
                      <a:pt x="891" y="1495"/>
                    </a:lnTo>
                    <a:lnTo>
                      <a:pt x="891" y="1525"/>
                    </a:lnTo>
                    <a:lnTo>
                      <a:pt x="898" y="1553"/>
                    </a:lnTo>
                    <a:lnTo>
                      <a:pt x="924" y="1573"/>
                    </a:lnTo>
                    <a:lnTo>
                      <a:pt x="941" y="1582"/>
                    </a:lnTo>
                    <a:lnTo>
                      <a:pt x="959" y="1587"/>
                    </a:lnTo>
                    <a:lnTo>
                      <a:pt x="979" y="1593"/>
                    </a:lnTo>
                    <a:lnTo>
                      <a:pt x="996" y="1593"/>
                    </a:lnTo>
                    <a:lnTo>
                      <a:pt x="1018" y="1593"/>
                    </a:lnTo>
                    <a:lnTo>
                      <a:pt x="1039" y="1587"/>
                    </a:lnTo>
                    <a:lnTo>
                      <a:pt x="1063" y="1580"/>
                    </a:lnTo>
                    <a:lnTo>
                      <a:pt x="1090" y="1570"/>
                    </a:lnTo>
                    <a:lnTo>
                      <a:pt x="1118" y="1560"/>
                    </a:lnTo>
                    <a:lnTo>
                      <a:pt x="1145" y="1554"/>
                    </a:lnTo>
                    <a:lnTo>
                      <a:pt x="1170" y="1551"/>
                    </a:lnTo>
                    <a:lnTo>
                      <a:pt x="1192" y="1551"/>
                    </a:lnTo>
                    <a:lnTo>
                      <a:pt x="1209" y="1554"/>
                    </a:lnTo>
                    <a:lnTo>
                      <a:pt x="1219" y="1558"/>
                    </a:lnTo>
                    <a:lnTo>
                      <a:pt x="1221" y="1561"/>
                    </a:lnTo>
                    <a:lnTo>
                      <a:pt x="1215" y="1565"/>
                    </a:lnTo>
                    <a:lnTo>
                      <a:pt x="1200" y="1570"/>
                    </a:lnTo>
                    <a:lnTo>
                      <a:pt x="1198" y="1575"/>
                    </a:lnTo>
                    <a:lnTo>
                      <a:pt x="1208" y="1577"/>
                    </a:lnTo>
                    <a:lnTo>
                      <a:pt x="1231" y="1579"/>
                    </a:lnTo>
                    <a:lnTo>
                      <a:pt x="1245" y="1580"/>
                    </a:lnTo>
                    <a:lnTo>
                      <a:pt x="1256" y="1584"/>
                    </a:lnTo>
                    <a:lnTo>
                      <a:pt x="1268" y="1589"/>
                    </a:lnTo>
                    <a:lnTo>
                      <a:pt x="1280" y="1596"/>
                    </a:lnTo>
                    <a:lnTo>
                      <a:pt x="1290" y="1603"/>
                    </a:lnTo>
                    <a:lnTo>
                      <a:pt x="1301" y="1612"/>
                    </a:lnTo>
                    <a:lnTo>
                      <a:pt x="1313" y="1617"/>
                    </a:lnTo>
                    <a:lnTo>
                      <a:pt x="1327" y="1622"/>
                    </a:lnTo>
                    <a:lnTo>
                      <a:pt x="1345" y="1626"/>
                    </a:lnTo>
                    <a:lnTo>
                      <a:pt x="1370" y="1631"/>
                    </a:lnTo>
                    <a:lnTo>
                      <a:pt x="1397" y="1638"/>
                    </a:lnTo>
                    <a:lnTo>
                      <a:pt x="1429" y="1645"/>
                    </a:lnTo>
                    <a:lnTo>
                      <a:pt x="1458" y="1655"/>
                    </a:lnTo>
                    <a:lnTo>
                      <a:pt x="1485" y="1667"/>
                    </a:lnTo>
                    <a:lnTo>
                      <a:pt x="1509" y="1681"/>
                    </a:lnTo>
                    <a:lnTo>
                      <a:pt x="1525" y="1697"/>
                    </a:lnTo>
                    <a:lnTo>
                      <a:pt x="1538" y="1716"/>
                    </a:lnTo>
                    <a:lnTo>
                      <a:pt x="1556" y="1737"/>
                    </a:lnTo>
                    <a:lnTo>
                      <a:pt x="1575" y="1758"/>
                    </a:lnTo>
                    <a:lnTo>
                      <a:pt x="1599" y="1779"/>
                    </a:lnTo>
                    <a:lnTo>
                      <a:pt x="1620" y="1800"/>
                    </a:lnTo>
                    <a:lnTo>
                      <a:pt x="1644" y="1815"/>
                    </a:lnTo>
                    <a:lnTo>
                      <a:pt x="1665" y="1829"/>
                    </a:lnTo>
                    <a:lnTo>
                      <a:pt x="1685" y="1840"/>
                    </a:lnTo>
                    <a:lnTo>
                      <a:pt x="1703" y="1847"/>
                    </a:lnTo>
                    <a:lnTo>
                      <a:pt x="1716" y="1852"/>
                    </a:lnTo>
                    <a:lnTo>
                      <a:pt x="1730" y="1857"/>
                    </a:lnTo>
                    <a:lnTo>
                      <a:pt x="1742" y="1862"/>
                    </a:lnTo>
                    <a:lnTo>
                      <a:pt x="1753" y="1869"/>
                    </a:lnTo>
                    <a:lnTo>
                      <a:pt x="1763" y="1876"/>
                    </a:lnTo>
                    <a:lnTo>
                      <a:pt x="1773" y="1887"/>
                    </a:lnTo>
                    <a:lnTo>
                      <a:pt x="1781" y="1897"/>
                    </a:lnTo>
                    <a:lnTo>
                      <a:pt x="1789" y="1908"/>
                    </a:lnTo>
                    <a:lnTo>
                      <a:pt x="1800" y="1915"/>
                    </a:lnTo>
                    <a:lnTo>
                      <a:pt x="1810" y="1922"/>
                    </a:lnTo>
                    <a:lnTo>
                      <a:pt x="1822" y="1927"/>
                    </a:lnTo>
                    <a:lnTo>
                      <a:pt x="1832" y="1932"/>
                    </a:lnTo>
                    <a:lnTo>
                      <a:pt x="1844" y="1939"/>
                    </a:lnTo>
                    <a:lnTo>
                      <a:pt x="1853" y="1950"/>
                    </a:lnTo>
                    <a:lnTo>
                      <a:pt x="1861" y="1963"/>
                    </a:lnTo>
                    <a:lnTo>
                      <a:pt x="1869" y="1977"/>
                    </a:lnTo>
                    <a:lnTo>
                      <a:pt x="1879" y="1988"/>
                    </a:lnTo>
                    <a:lnTo>
                      <a:pt x="1887" y="1995"/>
                    </a:lnTo>
                    <a:lnTo>
                      <a:pt x="1896" y="1998"/>
                    </a:lnTo>
                    <a:lnTo>
                      <a:pt x="1906" y="2002"/>
                    </a:lnTo>
                    <a:lnTo>
                      <a:pt x="1916" y="2003"/>
                    </a:lnTo>
                    <a:lnTo>
                      <a:pt x="1926" y="2003"/>
                    </a:lnTo>
                    <a:lnTo>
                      <a:pt x="1935" y="2005"/>
                    </a:lnTo>
                    <a:lnTo>
                      <a:pt x="1947" y="2007"/>
                    </a:lnTo>
                    <a:lnTo>
                      <a:pt x="1959" y="2005"/>
                    </a:lnTo>
                    <a:lnTo>
                      <a:pt x="1971" y="2003"/>
                    </a:lnTo>
                    <a:lnTo>
                      <a:pt x="1982" y="2000"/>
                    </a:lnTo>
                    <a:lnTo>
                      <a:pt x="1994" y="1993"/>
                    </a:lnTo>
                    <a:lnTo>
                      <a:pt x="2002" y="1986"/>
                    </a:lnTo>
                    <a:lnTo>
                      <a:pt x="2008" y="1979"/>
                    </a:lnTo>
                    <a:lnTo>
                      <a:pt x="2010" y="1969"/>
                    </a:lnTo>
                    <a:lnTo>
                      <a:pt x="2010" y="1956"/>
                    </a:lnTo>
                    <a:lnTo>
                      <a:pt x="2006" y="1946"/>
                    </a:lnTo>
                    <a:lnTo>
                      <a:pt x="2002" y="1934"/>
                    </a:lnTo>
                    <a:lnTo>
                      <a:pt x="1996" y="1922"/>
                    </a:lnTo>
                    <a:lnTo>
                      <a:pt x="1986" y="1911"/>
                    </a:lnTo>
                    <a:lnTo>
                      <a:pt x="1977" y="1901"/>
                    </a:lnTo>
                    <a:lnTo>
                      <a:pt x="1963" y="1892"/>
                    </a:lnTo>
                    <a:lnTo>
                      <a:pt x="1945" y="1883"/>
                    </a:lnTo>
                    <a:lnTo>
                      <a:pt x="1928" y="1875"/>
                    </a:lnTo>
                    <a:lnTo>
                      <a:pt x="1910" y="1866"/>
                    </a:lnTo>
                    <a:lnTo>
                      <a:pt x="1892" y="1856"/>
                    </a:lnTo>
                    <a:lnTo>
                      <a:pt x="1877" y="1845"/>
                    </a:lnTo>
                    <a:lnTo>
                      <a:pt x="1861" y="1833"/>
                    </a:lnTo>
                    <a:lnTo>
                      <a:pt x="1849" y="1822"/>
                    </a:lnTo>
                    <a:lnTo>
                      <a:pt x="1840" y="1812"/>
                    </a:lnTo>
                    <a:lnTo>
                      <a:pt x="1834" y="1802"/>
                    </a:lnTo>
                    <a:lnTo>
                      <a:pt x="1826" y="1788"/>
                    </a:lnTo>
                    <a:lnTo>
                      <a:pt x="1814" y="1779"/>
                    </a:lnTo>
                    <a:lnTo>
                      <a:pt x="1798" y="1772"/>
                    </a:lnTo>
                    <a:lnTo>
                      <a:pt x="1781" y="1760"/>
                    </a:lnTo>
                    <a:lnTo>
                      <a:pt x="1771" y="1749"/>
                    </a:lnTo>
                    <a:lnTo>
                      <a:pt x="1763" y="1730"/>
                    </a:lnTo>
                    <a:lnTo>
                      <a:pt x="1757" y="1708"/>
                    </a:lnTo>
                    <a:lnTo>
                      <a:pt x="1752" y="1681"/>
                    </a:lnTo>
                    <a:lnTo>
                      <a:pt x="1744" y="1657"/>
                    </a:lnTo>
                    <a:lnTo>
                      <a:pt x="1736" y="1633"/>
                    </a:lnTo>
                    <a:lnTo>
                      <a:pt x="1728" y="1612"/>
                    </a:lnTo>
                    <a:lnTo>
                      <a:pt x="1716" y="1598"/>
                    </a:lnTo>
                    <a:lnTo>
                      <a:pt x="1703" y="1587"/>
                    </a:lnTo>
                    <a:lnTo>
                      <a:pt x="1685" y="1577"/>
                    </a:lnTo>
                    <a:lnTo>
                      <a:pt x="1663" y="1567"/>
                    </a:lnTo>
                    <a:lnTo>
                      <a:pt x="1644" y="1558"/>
                    </a:lnTo>
                    <a:lnTo>
                      <a:pt x="1622" y="1547"/>
                    </a:lnTo>
                    <a:lnTo>
                      <a:pt x="1603" y="1535"/>
                    </a:lnTo>
                    <a:lnTo>
                      <a:pt x="1589" y="1525"/>
                    </a:lnTo>
                    <a:lnTo>
                      <a:pt x="1577" y="1513"/>
                    </a:lnTo>
                    <a:lnTo>
                      <a:pt x="1572" y="1504"/>
                    </a:lnTo>
                    <a:lnTo>
                      <a:pt x="1564" y="1495"/>
                    </a:lnTo>
                    <a:lnTo>
                      <a:pt x="1554" y="1488"/>
                    </a:lnTo>
                    <a:lnTo>
                      <a:pt x="1542" y="1479"/>
                    </a:lnTo>
                    <a:lnTo>
                      <a:pt x="1530" y="1471"/>
                    </a:lnTo>
                    <a:lnTo>
                      <a:pt x="1519" y="1462"/>
                    </a:lnTo>
                    <a:lnTo>
                      <a:pt x="1507" y="1453"/>
                    </a:lnTo>
                    <a:lnTo>
                      <a:pt x="1495" y="1445"/>
                    </a:lnTo>
                    <a:lnTo>
                      <a:pt x="1478" y="1441"/>
                    </a:lnTo>
                    <a:lnTo>
                      <a:pt x="1464" y="1438"/>
                    </a:lnTo>
                    <a:lnTo>
                      <a:pt x="1452" y="1436"/>
                    </a:lnTo>
                    <a:lnTo>
                      <a:pt x="1442" y="1432"/>
                    </a:lnTo>
                    <a:lnTo>
                      <a:pt x="1429" y="1429"/>
                    </a:lnTo>
                    <a:lnTo>
                      <a:pt x="1417" y="1422"/>
                    </a:lnTo>
                    <a:lnTo>
                      <a:pt x="1405" y="1415"/>
                    </a:lnTo>
                    <a:lnTo>
                      <a:pt x="1395" y="1408"/>
                    </a:lnTo>
                    <a:lnTo>
                      <a:pt x="1384" y="1401"/>
                    </a:lnTo>
                    <a:lnTo>
                      <a:pt x="1372" y="1396"/>
                    </a:lnTo>
                    <a:lnTo>
                      <a:pt x="1360" y="1392"/>
                    </a:lnTo>
                    <a:lnTo>
                      <a:pt x="1346" y="1391"/>
                    </a:lnTo>
                    <a:close/>
                  </a:path>
                </a:pathLst>
              </a:custGeom>
              <a:gradFill rotWithShape="1">
                <a:gsLst>
                  <a:gs pos="0">
                    <a:srgbClr val="CC9900"/>
                  </a:gs>
                  <a:gs pos="100000">
                    <a:srgbClr val="5E4700"/>
                  </a:gs>
                </a:gsLst>
                <a:lin ang="5400000" scaled="1"/>
              </a:gra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grpSp>
            <p:nvGrpSpPr>
              <p:cNvPr id="54" name="Group 46">
                <a:extLst>
                  <a:ext uri="{FF2B5EF4-FFF2-40B4-BE49-F238E27FC236}">
                    <a16:creationId xmlns:a16="http://schemas.microsoft.com/office/drawing/2014/main" id="{B9FF8076-59B0-4D17-83A9-8C79A018868E}"/>
                  </a:ext>
                </a:extLst>
              </p:cNvPr>
              <p:cNvGrpSpPr>
                <a:grpSpLocks/>
              </p:cNvGrpSpPr>
              <p:nvPr/>
            </p:nvGrpSpPr>
            <p:grpSpPr bwMode="auto">
              <a:xfrm>
                <a:off x="3924" y="2420"/>
                <a:ext cx="680" cy="316"/>
                <a:chOff x="3878" y="2428"/>
                <a:chExt cx="680" cy="282"/>
              </a:xfrm>
            </p:grpSpPr>
            <p:sp>
              <p:nvSpPr>
                <p:cNvPr id="71" name="Text Box 47">
                  <a:extLst>
                    <a:ext uri="{FF2B5EF4-FFF2-40B4-BE49-F238E27FC236}">
                      <a16:creationId xmlns:a16="http://schemas.microsoft.com/office/drawing/2014/main" id="{76ABFDEA-DF81-4FF3-B1FC-F8E090E7E04B}"/>
                    </a:ext>
                  </a:extLst>
                </p:cNvPr>
                <p:cNvSpPr txBox="1">
                  <a:spLocks noChangeArrowheads="1"/>
                </p:cNvSpPr>
                <p:nvPr/>
              </p:nvSpPr>
              <p:spPr bwMode="auto">
                <a:xfrm>
                  <a:off x="3912" y="2530"/>
                  <a:ext cx="613" cy="75"/>
                </a:xfrm>
                <a:prstGeom prst="rect">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pPr>
                  <a:r>
                    <a:rPr lang="hr-HR" altLang="sr-Latn-RS" sz="900" b="1" dirty="0">
                      <a:latin typeface="Frutiger 55 Roman"/>
                    </a:rPr>
                    <a:t>ZAGREB</a:t>
                  </a:r>
                  <a:endParaRPr lang="hr-HR" altLang="sr-Latn-RS" sz="750" dirty="0">
                    <a:latin typeface="Frutiger 55 Roman"/>
                  </a:endParaRPr>
                </a:p>
              </p:txBody>
            </p:sp>
            <p:sp>
              <p:nvSpPr>
                <p:cNvPr id="72" name="Oval 48">
                  <a:extLst>
                    <a:ext uri="{FF2B5EF4-FFF2-40B4-BE49-F238E27FC236}">
                      <a16:creationId xmlns:a16="http://schemas.microsoft.com/office/drawing/2014/main" id="{D3ACF1CF-82E7-40DA-8B42-EE66DE479736}"/>
                    </a:ext>
                  </a:extLst>
                </p:cNvPr>
                <p:cNvSpPr>
                  <a:spLocks noChangeArrowheads="1"/>
                </p:cNvSpPr>
                <p:nvPr/>
              </p:nvSpPr>
              <p:spPr bwMode="auto">
                <a:xfrm>
                  <a:off x="3878" y="2428"/>
                  <a:ext cx="680" cy="282"/>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endParaRPr lang="sr-Latn-RS" altLang="sr-Latn-RS" dirty="0"/>
                </a:p>
              </p:txBody>
            </p:sp>
          </p:grpSp>
          <p:sp>
            <p:nvSpPr>
              <p:cNvPr id="55" name="Freeform 49">
                <a:extLst>
                  <a:ext uri="{FF2B5EF4-FFF2-40B4-BE49-F238E27FC236}">
                    <a16:creationId xmlns:a16="http://schemas.microsoft.com/office/drawing/2014/main" id="{CC74799A-F27A-4B61-A9D2-01AA8F3A32D6}"/>
                  </a:ext>
                </a:extLst>
              </p:cNvPr>
              <p:cNvSpPr>
                <a:spLocks/>
              </p:cNvSpPr>
              <p:nvPr/>
            </p:nvSpPr>
            <p:spPr bwMode="auto">
              <a:xfrm>
                <a:off x="4087" y="2930"/>
                <a:ext cx="1334" cy="279"/>
              </a:xfrm>
              <a:custGeom>
                <a:avLst/>
                <a:gdLst>
                  <a:gd name="T0" fmla="*/ 1 w 1920"/>
                  <a:gd name="T1" fmla="*/ 1 h 464"/>
                  <a:gd name="T2" fmla="*/ 1 w 1920"/>
                  <a:gd name="T3" fmla="*/ 1 h 464"/>
                  <a:gd name="T4" fmla="*/ 1 w 1920"/>
                  <a:gd name="T5" fmla="*/ 1 h 464"/>
                  <a:gd name="T6" fmla="*/ 1 w 1920"/>
                  <a:gd name="T7" fmla="*/ 1 h 464"/>
                  <a:gd name="T8" fmla="*/ 1 w 1920"/>
                  <a:gd name="T9" fmla="*/ 1 h 464"/>
                  <a:gd name="T10" fmla="*/ 1 w 1920"/>
                  <a:gd name="T11" fmla="*/ 1 h 464"/>
                  <a:gd name="T12" fmla="*/ 1 w 1920"/>
                  <a:gd name="T13" fmla="*/ 1 h 464"/>
                  <a:gd name="T14" fmla="*/ 1 w 1920"/>
                  <a:gd name="T15" fmla="*/ 1 h 464"/>
                  <a:gd name="T16" fmla="*/ 1 w 1920"/>
                  <a:gd name="T17" fmla="*/ 1 h 464"/>
                  <a:gd name="T18" fmla="*/ 1 w 1920"/>
                  <a:gd name="T19" fmla="*/ 1 h 464"/>
                  <a:gd name="T20" fmla="*/ 1 w 1920"/>
                  <a:gd name="T21" fmla="*/ 1 h 464"/>
                  <a:gd name="T22" fmla="*/ 1 w 1920"/>
                  <a:gd name="T23" fmla="*/ 1 h 464"/>
                  <a:gd name="T24" fmla="*/ 1 w 1920"/>
                  <a:gd name="T25" fmla="*/ 1 h 464"/>
                  <a:gd name="T26" fmla="*/ 1 w 1920"/>
                  <a:gd name="T27" fmla="*/ 1 h 464"/>
                  <a:gd name="T28" fmla="*/ 1 w 1920"/>
                  <a:gd name="T29" fmla="*/ 1 h 464"/>
                  <a:gd name="T30" fmla="*/ 1 w 1920"/>
                  <a:gd name="T31" fmla="*/ 1 h 464"/>
                  <a:gd name="T32" fmla="*/ 1 w 1920"/>
                  <a:gd name="T33" fmla="*/ 1 h 464"/>
                  <a:gd name="T34" fmla="*/ 1 w 1920"/>
                  <a:gd name="T35" fmla="*/ 1 h 464"/>
                  <a:gd name="T36" fmla="*/ 1 w 1920"/>
                  <a:gd name="T37" fmla="*/ 1 h 464"/>
                  <a:gd name="T38" fmla="*/ 1 w 1920"/>
                  <a:gd name="T39" fmla="*/ 1 h 464"/>
                  <a:gd name="T40" fmla="*/ 1 w 1920"/>
                  <a:gd name="T41" fmla="*/ 1 h 464"/>
                  <a:gd name="T42" fmla="*/ 1 w 1920"/>
                  <a:gd name="T43" fmla="*/ 1 h 464"/>
                  <a:gd name="T44" fmla="*/ 1 w 1920"/>
                  <a:gd name="T45" fmla="*/ 1 h 464"/>
                  <a:gd name="T46" fmla="*/ 1 w 1920"/>
                  <a:gd name="T47" fmla="*/ 1 h 464"/>
                  <a:gd name="T48" fmla="*/ 1 w 1920"/>
                  <a:gd name="T49" fmla="*/ 1 h 464"/>
                  <a:gd name="T50" fmla="*/ 1 w 1920"/>
                  <a:gd name="T51" fmla="*/ 1 h 464"/>
                  <a:gd name="T52" fmla="*/ 1 w 1920"/>
                  <a:gd name="T53" fmla="*/ 1 h 464"/>
                  <a:gd name="T54" fmla="*/ 1 w 1920"/>
                  <a:gd name="T55" fmla="*/ 1 h 464"/>
                  <a:gd name="T56" fmla="*/ 1 w 1920"/>
                  <a:gd name="T57" fmla="*/ 1 h 464"/>
                  <a:gd name="T58" fmla="*/ 1 w 1920"/>
                  <a:gd name="T59" fmla="*/ 1 h 464"/>
                  <a:gd name="T60" fmla="*/ 1 w 1920"/>
                  <a:gd name="T61" fmla="*/ 1 h 464"/>
                  <a:gd name="T62" fmla="*/ 1 w 1920"/>
                  <a:gd name="T63" fmla="*/ 1 h 464"/>
                  <a:gd name="T64" fmla="*/ 1 w 1920"/>
                  <a:gd name="T65" fmla="*/ 1 h 464"/>
                  <a:gd name="T66" fmla="*/ 1 w 1920"/>
                  <a:gd name="T67" fmla="*/ 1 h 464"/>
                  <a:gd name="T68" fmla="*/ 1 w 1920"/>
                  <a:gd name="T69" fmla="*/ 1 h 464"/>
                  <a:gd name="T70" fmla="*/ 1 w 1920"/>
                  <a:gd name="T71" fmla="*/ 1 h 464"/>
                  <a:gd name="T72" fmla="*/ 1 w 1920"/>
                  <a:gd name="T73" fmla="*/ 1 h 464"/>
                  <a:gd name="T74" fmla="*/ 1 w 1920"/>
                  <a:gd name="T75" fmla="*/ 1 h 464"/>
                  <a:gd name="T76" fmla="*/ 1 w 1920"/>
                  <a:gd name="T77" fmla="*/ 1 h 464"/>
                  <a:gd name="T78" fmla="*/ 1 w 1920"/>
                  <a:gd name="T79" fmla="*/ 1 h 464"/>
                  <a:gd name="T80" fmla="*/ 1 w 1920"/>
                  <a:gd name="T81" fmla="*/ 1 h 464"/>
                  <a:gd name="T82" fmla="*/ 1 w 1920"/>
                  <a:gd name="T83" fmla="*/ 1 h 464"/>
                  <a:gd name="T84" fmla="*/ 1 w 1920"/>
                  <a:gd name="T85" fmla="*/ 1 h 464"/>
                  <a:gd name="T86" fmla="*/ 1 w 1920"/>
                  <a:gd name="T87" fmla="*/ 1 h 464"/>
                  <a:gd name="T88" fmla="*/ 1 w 1920"/>
                  <a:gd name="T89" fmla="*/ 1 h 464"/>
                  <a:gd name="T90" fmla="*/ 1 w 1920"/>
                  <a:gd name="T91" fmla="*/ 1 h 464"/>
                  <a:gd name="T92" fmla="*/ 1 w 1920"/>
                  <a:gd name="T93" fmla="*/ 1 h 464"/>
                  <a:gd name="T94" fmla="*/ 1 w 1920"/>
                  <a:gd name="T95" fmla="*/ 1 h 464"/>
                  <a:gd name="T96" fmla="*/ 1 w 1920"/>
                  <a:gd name="T97" fmla="*/ 1 h 464"/>
                  <a:gd name="T98" fmla="*/ 1 w 1920"/>
                  <a:gd name="T99" fmla="*/ 1 h 464"/>
                  <a:gd name="T100" fmla="*/ 1 w 1920"/>
                  <a:gd name="T101" fmla="*/ 1 h 464"/>
                  <a:gd name="T102" fmla="*/ 1 w 1920"/>
                  <a:gd name="T103" fmla="*/ 1 h 464"/>
                  <a:gd name="T104" fmla="*/ 1 w 1920"/>
                  <a:gd name="T105" fmla="*/ 1 h 46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920"/>
                  <a:gd name="T160" fmla="*/ 0 h 464"/>
                  <a:gd name="T161" fmla="*/ 1920 w 1920"/>
                  <a:gd name="T162" fmla="*/ 464 h 46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920" h="464">
                    <a:moveTo>
                      <a:pt x="1859" y="276"/>
                    </a:moveTo>
                    <a:lnTo>
                      <a:pt x="1844" y="273"/>
                    </a:lnTo>
                    <a:lnTo>
                      <a:pt x="1828" y="268"/>
                    </a:lnTo>
                    <a:lnTo>
                      <a:pt x="1813" y="259"/>
                    </a:lnTo>
                    <a:lnTo>
                      <a:pt x="1801" y="248"/>
                    </a:lnTo>
                    <a:lnTo>
                      <a:pt x="1789" y="238"/>
                    </a:lnTo>
                    <a:lnTo>
                      <a:pt x="1781" y="228"/>
                    </a:lnTo>
                    <a:lnTo>
                      <a:pt x="1775" y="215"/>
                    </a:lnTo>
                    <a:lnTo>
                      <a:pt x="1773" y="205"/>
                    </a:lnTo>
                    <a:lnTo>
                      <a:pt x="1771" y="186"/>
                    </a:lnTo>
                    <a:lnTo>
                      <a:pt x="1766" y="168"/>
                    </a:lnTo>
                    <a:lnTo>
                      <a:pt x="1754" y="153"/>
                    </a:lnTo>
                    <a:lnTo>
                      <a:pt x="1736" y="134"/>
                    </a:lnTo>
                    <a:lnTo>
                      <a:pt x="1726" y="123"/>
                    </a:lnTo>
                    <a:lnTo>
                      <a:pt x="1717" y="114"/>
                    </a:lnTo>
                    <a:lnTo>
                      <a:pt x="1707" y="107"/>
                    </a:lnTo>
                    <a:lnTo>
                      <a:pt x="1697" y="102"/>
                    </a:lnTo>
                    <a:lnTo>
                      <a:pt x="1687" y="99"/>
                    </a:lnTo>
                    <a:lnTo>
                      <a:pt x="1676" y="99"/>
                    </a:lnTo>
                    <a:lnTo>
                      <a:pt x="1666" y="102"/>
                    </a:lnTo>
                    <a:lnTo>
                      <a:pt x="1656" y="109"/>
                    </a:lnTo>
                    <a:lnTo>
                      <a:pt x="1646" y="116"/>
                    </a:lnTo>
                    <a:lnTo>
                      <a:pt x="1633" y="116"/>
                    </a:lnTo>
                    <a:lnTo>
                      <a:pt x="1619" y="114"/>
                    </a:lnTo>
                    <a:lnTo>
                      <a:pt x="1607" y="109"/>
                    </a:lnTo>
                    <a:lnTo>
                      <a:pt x="1595" y="102"/>
                    </a:lnTo>
                    <a:lnTo>
                      <a:pt x="1586" y="97"/>
                    </a:lnTo>
                    <a:lnTo>
                      <a:pt x="1578" y="92"/>
                    </a:lnTo>
                    <a:lnTo>
                      <a:pt x="1576" y="90"/>
                    </a:lnTo>
                    <a:lnTo>
                      <a:pt x="1513" y="81"/>
                    </a:lnTo>
                    <a:lnTo>
                      <a:pt x="1507" y="81"/>
                    </a:lnTo>
                    <a:lnTo>
                      <a:pt x="1492" y="80"/>
                    </a:lnTo>
                    <a:lnTo>
                      <a:pt x="1476" y="83"/>
                    </a:lnTo>
                    <a:lnTo>
                      <a:pt x="1470" y="90"/>
                    </a:lnTo>
                    <a:lnTo>
                      <a:pt x="1466" y="97"/>
                    </a:lnTo>
                    <a:lnTo>
                      <a:pt x="1456" y="102"/>
                    </a:lnTo>
                    <a:lnTo>
                      <a:pt x="1441" y="109"/>
                    </a:lnTo>
                    <a:lnTo>
                      <a:pt x="1423" y="113"/>
                    </a:lnTo>
                    <a:lnTo>
                      <a:pt x="1404" y="113"/>
                    </a:lnTo>
                    <a:lnTo>
                      <a:pt x="1386" y="111"/>
                    </a:lnTo>
                    <a:lnTo>
                      <a:pt x="1372" y="104"/>
                    </a:lnTo>
                    <a:lnTo>
                      <a:pt x="1362" y="90"/>
                    </a:lnTo>
                    <a:lnTo>
                      <a:pt x="1349" y="71"/>
                    </a:lnTo>
                    <a:lnTo>
                      <a:pt x="1337" y="69"/>
                    </a:lnTo>
                    <a:lnTo>
                      <a:pt x="1325" y="76"/>
                    </a:lnTo>
                    <a:lnTo>
                      <a:pt x="1321" y="81"/>
                    </a:lnTo>
                    <a:lnTo>
                      <a:pt x="1306" y="101"/>
                    </a:lnTo>
                    <a:lnTo>
                      <a:pt x="1286" y="114"/>
                    </a:lnTo>
                    <a:lnTo>
                      <a:pt x="1263" y="123"/>
                    </a:lnTo>
                    <a:lnTo>
                      <a:pt x="1239" y="127"/>
                    </a:lnTo>
                    <a:lnTo>
                      <a:pt x="1216" y="125"/>
                    </a:lnTo>
                    <a:lnTo>
                      <a:pt x="1196" y="120"/>
                    </a:lnTo>
                    <a:lnTo>
                      <a:pt x="1179" y="111"/>
                    </a:lnTo>
                    <a:lnTo>
                      <a:pt x="1167" y="101"/>
                    </a:lnTo>
                    <a:lnTo>
                      <a:pt x="1159" y="90"/>
                    </a:lnTo>
                    <a:lnTo>
                      <a:pt x="1149" y="83"/>
                    </a:lnTo>
                    <a:lnTo>
                      <a:pt x="1139" y="80"/>
                    </a:lnTo>
                    <a:lnTo>
                      <a:pt x="1130" y="78"/>
                    </a:lnTo>
                    <a:lnTo>
                      <a:pt x="1122" y="78"/>
                    </a:lnTo>
                    <a:lnTo>
                      <a:pt x="1114" y="80"/>
                    </a:lnTo>
                    <a:lnTo>
                      <a:pt x="1110" y="81"/>
                    </a:lnTo>
                    <a:lnTo>
                      <a:pt x="1108" y="81"/>
                    </a:lnTo>
                    <a:lnTo>
                      <a:pt x="1085" y="90"/>
                    </a:lnTo>
                    <a:lnTo>
                      <a:pt x="1063" y="92"/>
                    </a:lnTo>
                    <a:lnTo>
                      <a:pt x="1040" y="90"/>
                    </a:lnTo>
                    <a:lnTo>
                      <a:pt x="1018" y="85"/>
                    </a:lnTo>
                    <a:lnTo>
                      <a:pt x="1000" y="76"/>
                    </a:lnTo>
                    <a:lnTo>
                      <a:pt x="987" y="69"/>
                    </a:lnTo>
                    <a:lnTo>
                      <a:pt x="977" y="64"/>
                    </a:lnTo>
                    <a:lnTo>
                      <a:pt x="973" y="62"/>
                    </a:lnTo>
                    <a:lnTo>
                      <a:pt x="961" y="66"/>
                    </a:lnTo>
                    <a:lnTo>
                      <a:pt x="948" y="67"/>
                    </a:lnTo>
                    <a:lnTo>
                      <a:pt x="934" y="66"/>
                    </a:lnTo>
                    <a:lnTo>
                      <a:pt x="922" y="62"/>
                    </a:lnTo>
                    <a:lnTo>
                      <a:pt x="910" y="60"/>
                    </a:lnTo>
                    <a:lnTo>
                      <a:pt x="903" y="57"/>
                    </a:lnTo>
                    <a:lnTo>
                      <a:pt x="897" y="55"/>
                    </a:lnTo>
                    <a:lnTo>
                      <a:pt x="895" y="54"/>
                    </a:lnTo>
                    <a:lnTo>
                      <a:pt x="875" y="60"/>
                    </a:lnTo>
                    <a:lnTo>
                      <a:pt x="856" y="64"/>
                    </a:lnTo>
                    <a:lnTo>
                      <a:pt x="836" y="66"/>
                    </a:lnTo>
                    <a:lnTo>
                      <a:pt x="818" y="64"/>
                    </a:lnTo>
                    <a:lnTo>
                      <a:pt x="801" y="62"/>
                    </a:lnTo>
                    <a:lnTo>
                      <a:pt x="785" y="59"/>
                    </a:lnTo>
                    <a:lnTo>
                      <a:pt x="773" y="54"/>
                    </a:lnTo>
                    <a:lnTo>
                      <a:pt x="766" y="48"/>
                    </a:lnTo>
                    <a:lnTo>
                      <a:pt x="758" y="41"/>
                    </a:lnTo>
                    <a:lnTo>
                      <a:pt x="748" y="33"/>
                    </a:lnTo>
                    <a:lnTo>
                      <a:pt x="736" y="22"/>
                    </a:lnTo>
                    <a:lnTo>
                      <a:pt x="723" y="12"/>
                    </a:lnTo>
                    <a:lnTo>
                      <a:pt x="709" y="5"/>
                    </a:lnTo>
                    <a:lnTo>
                      <a:pt x="693" y="0"/>
                    </a:lnTo>
                    <a:lnTo>
                      <a:pt x="676" y="1"/>
                    </a:lnTo>
                    <a:lnTo>
                      <a:pt x="660" y="10"/>
                    </a:lnTo>
                    <a:lnTo>
                      <a:pt x="642" y="20"/>
                    </a:lnTo>
                    <a:lnTo>
                      <a:pt x="623" y="27"/>
                    </a:lnTo>
                    <a:lnTo>
                      <a:pt x="603" y="29"/>
                    </a:lnTo>
                    <a:lnTo>
                      <a:pt x="584" y="31"/>
                    </a:lnTo>
                    <a:lnTo>
                      <a:pt x="564" y="29"/>
                    </a:lnTo>
                    <a:lnTo>
                      <a:pt x="544" y="26"/>
                    </a:lnTo>
                    <a:lnTo>
                      <a:pt x="529" y="20"/>
                    </a:lnTo>
                    <a:lnTo>
                      <a:pt x="515" y="15"/>
                    </a:lnTo>
                    <a:lnTo>
                      <a:pt x="503" y="10"/>
                    </a:lnTo>
                    <a:lnTo>
                      <a:pt x="492" y="8"/>
                    </a:lnTo>
                    <a:lnTo>
                      <a:pt x="482" y="7"/>
                    </a:lnTo>
                    <a:lnTo>
                      <a:pt x="472" y="7"/>
                    </a:lnTo>
                    <a:lnTo>
                      <a:pt x="462" y="8"/>
                    </a:lnTo>
                    <a:lnTo>
                      <a:pt x="454" y="10"/>
                    </a:lnTo>
                    <a:lnTo>
                      <a:pt x="447" y="13"/>
                    </a:lnTo>
                    <a:lnTo>
                      <a:pt x="441" y="19"/>
                    </a:lnTo>
                    <a:lnTo>
                      <a:pt x="433" y="27"/>
                    </a:lnTo>
                    <a:lnTo>
                      <a:pt x="425" y="40"/>
                    </a:lnTo>
                    <a:lnTo>
                      <a:pt x="415" y="54"/>
                    </a:lnTo>
                    <a:lnTo>
                      <a:pt x="406" y="71"/>
                    </a:lnTo>
                    <a:lnTo>
                      <a:pt x="396" y="88"/>
                    </a:lnTo>
                    <a:lnTo>
                      <a:pt x="386" y="104"/>
                    </a:lnTo>
                    <a:lnTo>
                      <a:pt x="380" y="118"/>
                    </a:lnTo>
                    <a:lnTo>
                      <a:pt x="376" y="128"/>
                    </a:lnTo>
                    <a:lnTo>
                      <a:pt x="374" y="137"/>
                    </a:lnTo>
                    <a:lnTo>
                      <a:pt x="368" y="148"/>
                    </a:lnTo>
                    <a:lnTo>
                      <a:pt x="362" y="156"/>
                    </a:lnTo>
                    <a:lnTo>
                      <a:pt x="355" y="163"/>
                    </a:lnTo>
                    <a:lnTo>
                      <a:pt x="345" y="170"/>
                    </a:lnTo>
                    <a:lnTo>
                      <a:pt x="333" y="175"/>
                    </a:lnTo>
                    <a:lnTo>
                      <a:pt x="321" y="179"/>
                    </a:lnTo>
                    <a:lnTo>
                      <a:pt x="308" y="181"/>
                    </a:lnTo>
                    <a:lnTo>
                      <a:pt x="294" y="181"/>
                    </a:lnTo>
                    <a:lnTo>
                      <a:pt x="280" y="179"/>
                    </a:lnTo>
                    <a:lnTo>
                      <a:pt x="269" y="175"/>
                    </a:lnTo>
                    <a:lnTo>
                      <a:pt x="257" y="170"/>
                    </a:lnTo>
                    <a:lnTo>
                      <a:pt x="245" y="165"/>
                    </a:lnTo>
                    <a:lnTo>
                      <a:pt x="237" y="158"/>
                    </a:lnTo>
                    <a:lnTo>
                      <a:pt x="229" y="151"/>
                    </a:lnTo>
                    <a:lnTo>
                      <a:pt x="224" y="142"/>
                    </a:lnTo>
                    <a:lnTo>
                      <a:pt x="220" y="134"/>
                    </a:lnTo>
                    <a:lnTo>
                      <a:pt x="216" y="125"/>
                    </a:lnTo>
                    <a:lnTo>
                      <a:pt x="210" y="118"/>
                    </a:lnTo>
                    <a:lnTo>
                      <a:pt x="202" y="109"/>
                    </a:lnTo>
                    <a:lnTo>
                      <a:pt x="194" y="101"/>
                    </a:lnTo>
                    <a:lnTo>
                      <a:pt x="184" y="92"/>
                    </a:lnTo>
                    <a:lnTo>
                      <a:pt x="175" y="81"/>
                    </a:lnTo>
                    <a:lnTo>
                      <a:pt x="161" y="71"/>
                    </a:lnTo>
                    <a:lnTo>
                      <a:pt x="139" y="50"/>
                    </a:lnTo>
                    <a:lnTo>
                      <a:pt x="130" y="33"/>
                    </a:lnTo>
                    <a:lnTo>
                      <a:pt x="128" y="20"/>
                    </a:lnTo>
                    <a:lnTo>
                      <a:pt x="128" y="15"/>
                    </a:lnTo>
                    <a:lnTo>
                      <a:pt x="32" y="10"/>
                    </a:lnTo>
                    <a:lnTo>
                      <a:pt x="4" y="54"/>
                    </a:lnTo>
                    <a:lnTo>
                      <a:pt x="4" y="69"/>
                    </a:lnTo>
                    <a:lnTo>
                      <a:pt x="2" y="109"/>
                    </a:lnTo>
                    <a:lnTo>
                      <a:pt x="0" y="160"/>
                    </a:lnTo>
                    <a:lnTo>
                      <a:pt x="2" y="203"/>
                    </a:lnTo>
                    <a:lnTo>
                      <a:pt x="14" y="203"/>
                    </a:lnTo>
                    <a:lnTo>
                      <a:pt x="14" y="208"/>
                    </a:lnTo>
                    <a:lnTo>
                      <a:pt x="16" y="221"/>
                    </a:lnTo>
                    <a:lnTo>
                      <a:pt x="24" y="240"/>
                    </a:lnTo>
                    <a:lnTo>
                      <a:pt x="45" y="261"/>
                    </a:lnTo>
                    <a:lnTo>
                      <a:pt x="59" y="271"/>
                    </a:lnTo>
                    <a:lnTo>
                      <a:pt x="69" y="280"/>
                    </a:lnTo>
                    <a:lnTo>
                      <a:pt x="79" y="289"/>
                    </a:lnTo>
                    <a:lnTo>
                      <a:pt x="87" y="297"/>
                    </a:lnTo>
                    <a:lnTo>
                      <a:pt x="94" y="306"/>
                    </a:lnTo>
                    <a:lnTo>
                      <a:pt x="100" y="315"/>
                    </a:lnTo>
                    <a:lnTo>
                      <a:pt x="106" y="323"/>
                    </a:lnTo>
                    <a:lnTo>
                      <a:pt x="110" y="332"/>
                    </a:lnTo>
                    <a:lnTo>
                      <a:pt x="116" y="341"/>
                    </a:lnTo>
                    <a:lnTo>
                      <a:pt x="122" y="348"/>
                    </a:lnTo>
                    <a:lnTo>
                      <a:pt x="132" y="355"/>
                    </a:lnTo>
                    <a:lnTo>
                      <a:pt x="141" y="360"/>
                    </a:lnTo>
                    <a:lnTo>
                      <a:pt x="153" y="363"/>
                    </a:lnTo>
                    <a:lnTo>
                      <a:pt x="167" y="367"/>
                    </a:lnTo>
                    <a:lnTo>
                      <a:pt x="181" y="370"/>
                    </a:lnTo>
                    <a:lnTo>
                      <a:pt x="194" y="370"/>
                    </a:lnTo>
                    <a:lnTo>
                      <a:pt x="208" y="369"/>
                    </a:lnTo>
                    <a:lnTo>
                      <a:pt x="220" y="365"/>
                    </a:lnTo>
                    <a:lnTo>
                      <a:pt x="231" y="360"/>
                    </a:lnTo>
                    <a:lnTo>
                      <a:pt x="241" y="353"/>
                    </a:lnTo>
                    <a:lnTo>
                      <a:pt x="249" y="344"/>
                    </a:lnTo>
                    <a:lnTo>
                      <a:pt x="255" y="336"/>
                    </a:lnTo>
                    <a:lnTo>
                      <a:pt x="259" y="327"/>
                    </a:lnTo>
                    <a:lnTo>
                      <a:pt x="263" y="318"/>
                    </a:lnTo>
                    <a:lnTo>
                      <a:pt x="267" y="308"/>
                    </a:lnTo>
                    <a:lnTo>
                      <a:pt x="272" y="292"/>
                    </a:lnTo>
                    <a:lnTo>
                      <a:pt x="280" y="276"/>
                    </a:lnTo>
                    <a:lnTo>
                      <a:pt x="290" y="259"/>
                    </a:lnTo>
                    <a:lnTo>
                      <a:pt x="300" y="243"/>
                    </a:lnTo>
                    <a:lnTo>
                      <a:pt x="310" y="228"/>
                    </a:lnTo>
                    <a:lnTo>
                      <a:pt x="319" y="215"/>
                    </a:lnTo>
                    <a:lnTo>
                      <a:pt x="327" y="208"/>
                    </a:lnTo>
                    <a:lnTo>
                      <a:pt x="333" y="203"/>
                    </a:lnTo>
                    <a:lnTo>
                      <a:pt x="341" y="200"/>
                    </a:lnTo>
                    <a:lnTo>
                      <a:pt x="349" y="196"/>
                    </a:lnTo>
                    <a:lnTo>
                      <a:pt x="359" y="195"/>
                    </a:lnTo>
                    <a:lnTo>
                      <a:pt x="368" y="195"/>
                    </a:lnTo>
                    <a:lnTo>
                      <a:pt x="378" y="196"/>
                    </a:lnTo>
                    <a:lnTo>
                      <a:pt x="390" y="200"/>
                    </a:lnTo>
                    <a:lnTo>
                      <a:pt x="402" y="203"/>
                    </a:lnTo>
                    <a:lnTo>
                      <a:pt x="415" y="208"/>
                    </a:lnTo>
                    <a:lnTo>
                      <a:pt x="431" y="214"/>
                    </a:lnTo>
                    <a:lnTo>
                      <a:pt x="451" y="217"/>
                    </a:lnTo>
                    <a:lnTo>
                      <a:pt x="470" y="219"/>
                    </a:lnTo>
                    <a:lnTo>
                      <a:pt x="490" y="219"/>
                    </a:lnTo>
                    <a:lnTo>
                      <a:pt x="509" y="215"/>
                    </a:lnTo>
                    <a:lnTo>
                      <a:pt x="527" y="208"/>
                    </a:lnTo>
                    <a:lnTo>
                      <a:pt x="544" y="198"/>
                    </a:lnTo>
                    <a:lnTo>
                      <a:pt x="560" y="189"/>
                    </a:lnTo>
                    <a:lnTo>
                      <a:pt x="578" y="188"/>
                    </a:lnTo>
                    <a:lnTo>
                      <a:pt x="593" y="193"/>
                    </a:lnTo>
                    <a:lnTo>
                      <a:pt x="609" y="200"/>
                    </a:lnTo>
                    <a:lnTo>
                      <a:pt x="623" y="210"/>
                    </a:lnTo>
                    <a:lnTo>
                      <a:pt x="635" y="221"/>
                    </a:lnTo>
                    <a:lnTo>
                      <a:pt x="644" y="229"/>
                    </a:lnTo>
                    <a:lnTo>
                      <a:pt x="652" y="236"/>
                    </a:lnTo>
                    <a:lnTo>
                      <a:pt x="660" y="242"/>
                    </a:lnTo>
                    <a:lnTo>
                      <a:pt x="672" y="247"/>
                    </a:lnTo>
                    <a:lnTo>
                      <a:pt x="687" y="250"/>
                    </a:lnTo>
                    <a:lnTo>
                      <a:pt x="705" y="254"/>
                    </a:lnTo>
                    <a:lnTo>
                      <a:pt x="723" y="254"/>
                    </a:lnTo>
                    <a:lnTo>
                      <a:pt x="742" y="254"/>
                    </a:lnTo>
                    <a:lnTo>
                      <a:pt x="762" y="248"/>
                    </a:lnTo>
                    <a:lnTo>
                      <a:pt x="779" y="242"/>
                    </a:lnTo>
                    <a:lnTo>
                      <a:pt x="781" y="243"/>
                    </a:lnTo>
                    <a:lnTo>
                      <a:pt x="787" y="245"/>
                    </a:lnTo>
                    <a:lnTo>
                      <a:pt x="797" y="248"/>
                    </a:lnTo>
                    <a:lnTo>
                      <a:pt x="809" y="252"/>
                    </a:lnTo>
                    <a:lnTo>
                      <a:pt x="820" y="254"/>
                    </a:lnTo>
                    <a:lnTo>
                      <a:pt x="834" y="255"/>
                    </a:lnTo>
                    <a:lnTo>
                      <a:pt x="848" y="254"/>
                    </a:lnTo>
                    <a:lnTo>
                      <a:pt x="860" y="250"/>
                    </a:lnTo>
                    <a:lnTo>
                      <a:pt x="863" y="252"/>
                    </a:lnTo>
                    <a:lnTo>
                      <a:pt x="871" y="257"/>
                    </a:lnTo>
                    <a:lnTo>
                      <a:pt x="887" y="264"/>
                    </a:lnTo>
                    <a:lnTo>
                      <a:pt x="905" y="273"/>
                    </a:lnTo>
                    <a:lnTo>
                      <a:pt x="924" y="278"/>
                    </a:lnTo>
                    <a:lnTo>
                      <a:pt x="948" y="280"/>
                    </a:lnTo>
                    <a:lnTo>
                      <a:pt x="969" y="278"/>
                    </a:lnTo>
                    <a:lnTo>
                      <a:pt x="993" y="269"/>
                    </a:lnTo>
                    <a:lnTo>
                      <a:pt x="995" y="269"/>
                    </a:lnTo>
                    <a:lnTo>
                      <a:pt x="998" y="268"/>
                    </a:lnTo>
                    <a:lnTo>
                      <a:pt x="1006" y="266"/>
                    </a:lnTo>
                    <a:lnTo>
                      <a:pt x="1014" y="266"/>
                    </a:lnTo>
                    <a:lnTo>
                      <a:pt x="1024" y="268"/>
                    </a:lnTo>
                    <a:lnTo>
                      <a:pt x="1034" y="271"/>
                    </a:lnTo>
                    <a:lnTo>
                      <a:pt x="1043" y="278"/>
                    </a:lnTo>
                    <a:lnTo>
                      <a:pt x="1051" y="289"/>
                    </a:lnTo>
                    <a:lnTo>
                      <a:pt x="1063" y="299"/>
                    </a:lnTo>
                    <a:lnTo>
                      <a:pt x="1081" y="308"/>
                    </a:lnTo>
                    <a:lnTo>
                      <a:pt x="1102" y="313"/>
                    </a:lnTo>
                    <a:lnTo>
                      <a:pt x="1126" y="315"/>
                    </a:lnTo>
                    <a:lnTo>
                      <a:pt x="1149" y="311"/>
                    </a:lnTo>
                    <a:lnTo>
                      <a:pt x="1171" y="304"/>
                    </a:lnTo>
                    <a:lnTo>
                      <a:pt x="1190" y="290"/>
                    </a:lnTo>
                    <a:lnTo>
                      <a:pt x="1206" y="269"/>
                    </a:lnTo>
                    <a:lnTo>
                      <a:pt x="1210" y="264"/>
                    </a:lnTo>
                    <a:lnTo>
                      <a:pt x="1222" y="259"/>
                    </a:lnTo>
                    <a:lnTo>
                      <a:pt x="1235" y="261"/>
                    </a:lnTo>
                    <a:lnTo>
                      <a:pt x="1249" y="280"/>
                    </a:lnTo>
                    <a:lnTo>
                      <a:pt x="1259" y="292"/>
                    </a:lnTo>
                    <a:lnTo>
                      <a:pt x="1272" y="299"/>
                    </a:lnTo>
                    <a:lnTo>
                      <a:pt x="1290" y="302"/>
                    </a:lnTo>
                    <a:lnTo>
                      <a:pt x="1310" y="301"/>
                    </a:lnTo>
                    <a:lnTo>
                      <a:pt x="1327" y="297"/>
                    </a:lnTo>
                    <a:lnTo>
                      <a:pt x="1343" y="292"/>
                    </a:lnTo>
                    <a:lnTo>
                      <a:pt x="1353" y="285"/>
                    </a:lnTo>
                    <a:lnTo>
                      <a:pt x="1357" y="280"/>
                    </a:lnTo>
                    <a:lnTo>
                      <a:pt x="1362" y="273"/>
                    </a:lnTo>
                    <a:lnTo>
                      <a:pt x="1378" y="269"/>
                    </a:lnTo>
                    <a:lnTo>
                      <a:pt x="1392" y="269"/>
                    </a:lnTo>
                    <a:lnTo>
                      <a:pt x="1398" y="269"/>
                    </a:lnTo>
                    <a:lnTo>
                      <a:pt x="1462" y="280"/>
                    </a:lnTo>
                    <a:lnTo>
                      <a:pt x="1464" y="282"/>
                    </a:lnTo>
                    <a:lnTo>
                      <a:pt x="1470" y="287"/>
                    </a:lnTo>
                    <a:lnTo>
                      <a:pt x="1480" y="292"/>
                    </a:lnTo>
                    <a:lnTo>
                      <a:pt x="1492" y="297"/>
                    </a:lnTo>
                    <a:lnTo>
                      <a:pt x="1505" y="302"/>
                    </a:lnTo>
                    <a:lnTo>
                      <a:pt x="1519" y="306"/>
                    </a:lnTo>
                    <a:lnTo>
                      <a:pt x="1531" y="304"/>
                    </a:lnTo>
                    <a:lnTo>
                      <a:pt x="1542" y="299"/>
                    </a:lnTo>
                    <a:lnTo>
                      <a:pt x="1552" y="292"/>
                    </a:lnTo>
                    <a:lnTo>
                      <a:pt x="1562" y="289"/>
                    </a:lnTo>
                    <a:lnTo>
                      <a:pt x="1572" y="289"/>
                    </a:lnTo>
                    <a:lnTo>
                      <a:pt x="1584" y="290"/>
                    </a:lnTo>
                    <a:lnTo>
                      <a:pt x="1593" y="295"/>
                    </a:lnTo>
                    <a:lnTo>
                      <a:pt x="1603" y="302"/>
                    </a:lnTo>
                    <a:lnTo>
                      <a:pt x="1613" y="311"/>
                    </a:lnTo>
                    <a:lnTo>
                      <a:pt x="1623" y="322"/>
                    </a:lnTo>
                    <a:lnTo>
                      <a:pt x="1638" y="341"/>
                    </a:lnTo>
                    <a:lnTo>
                      <a:pt x="1650" y="358"/>
                    </a:lnTo>
                    <a:lnTo>
                      <a:pt x="1658" y="374"/>
                    </a:lnTo>
                    <a:lnTo>
                      <a:pt x="1660" y="393"/>
                    </a:lnTo>
                    <a:lnTo>
                      <a:pt x="1662" y="403"/>
                    </a:lnTo>
                    <a:lnTo>
                      <a:pt x="1668" y="416"/>
                    </a:lnTo>
                    <a:lnTo>
                      <a:pt x="1676" y="426"/>
                    </a:lnTo>
                    <a:lnTo>
                      <a:pt x="1687" y="437"/>
                    </a:lnTo>
                    <a:lnTo>
                      <a:pt x="1699" y="447"/>
                    </a:lnTo>
                    <a:lnTo>
                      <a:pt x="1715" y="454"/>
                    </a:lnTo>
                    <a:lnTo>
                      <a:pt x="1730" y="459"/>
                    </a:lnTo>
                    <a:lnTo>
                      <a:pt x="1746" y="463"/>
                    </a:lnTo>
                    <a:lnTo>
                      <a:pt x="1762" y="464"/>
                    </a:lnTo>
                    <a:lnTo>
                      <a:pt x="1775" y="464"/>
                    </a:lnTo>
                    <a:lnTo>
                      <a:pt x="1789" y="463"/>
                    </a:lnTo>
                    <a:lnTo>
                      <a:pt x="1801" y="459"/>
                    </a:lnTo>
                    <a:lnTo>
                      <a:pt x="1811" y="456"/>
                    </a:lnTo>
                    <a:lnTo>
                      <a:pt x="1820" y="450"/>
                    </a:lnTo>
                    <a:lnTo>
                      <a:pt x="1830" y="443"/>
                    </a:lnTo>
                    <a:lnTo>
                      <a:pt x="1836" y="437"/>
                    </a:lnTo>
                    <a:lnTo>
                      <a:pt x="1846" y="428"/>
                    </a:lnTo>
                    <a:lnTo>
                      <a:pt x="1858" y="423"/>
                    </a:lnTo>
                    <a:lnTo>
                      <a:pt x="1873" y="417"/>
                    </a:lnTo>
                    <a:lnTo>
                      <a:pt x="1891" y="412"/>
                    </a:lnTo>
                    <a:lnTo>
                      <a:pt x="1905" y="405"/>
                    </a:lnTo>
                    <a:lnTo>
                      <a:pt x="1914" y="396"/>
                    </a:lnTo>
                    <a:lnTo>
                      <a:pt x="1920" y="386"/>
                    </a:lnTo>
                    <a:lnTo>
                      <a:pt x="1916" y="370"/>
                    </a:lnTo>
                    <a:lnTo>
                      <a:pt x="1908" y="349"/>
                    </a:lnTo>
                    <a:lnTo>
                      <a:pt x="1901" y="325"/>
                    </a:lnTo>
                    <a:lnTo>
                      <a:pt x="1895" y="301"/>
                    </a:lnTo>
                    <a:lnTo>
                      <a:pt x="1891" y="276"/>
                    </a:lnTo>
                    <a:lnTo>
                      <a:pt x="1883" y="276"/>
                    </a:lnTo>
                    <a:lnTo>
                      <a:pt x="1875" y="276"/>
                    </a:lnTo>
                    <a:lnTo>
                      <a:pt x="1867" y="276"/>
                    </a:lnTo>
                    <a:lnTo>
                      <a:pt x="1859" y="276"/>
                    </a:lnTo>
                    <a:close/>
                  </a:path>
                </a:pathLst>
              </a:custGeom>
              <a:gradFill rotWithShape="1">
                <a:gsLst>
                  <a:gs pos="0">
                    <a:srgbClr val="CC9900"/>
                  </a:gs>
                  <a:gs pos="100000">
                    <a:srgbClr val="5E4700"/>
                  </a:gs>
                </a:gsLst>
                <a:lin ang="5400000" scaled="1"/>
              </a:gradFill>
              <a:ln>
                <a:noFill/>
              </a:ln>
              <a:effectLst>
                <a:outerShdw blurRad="149987" dist="250190" dir="8460000" algn="ctr">
                  <a:srgbClr val="000000">
                    <a:alpha val="28000"/>
                  </a:srgbClr>
                </a:outerShdw>
              </a:effectLst>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a:lstStyle/>
              <a:p>
                <a:endParaRPr lang="hr-HR"/>
              </a:p>
            </p:txBody>
          </p:sp>
          <p:grpSp>
            <p:nvGrpSpPr>
              <p:cNvPr id="56" name="Group 50">
                <a:extLst>
                  <a:ext uri="{FF2B5EF4-FFF2-40B4-BE49-F238E27FC236}">
                    <a16:creationId xmlns:a16="http://schemas.microsoft.com/office/drawing/2014/main" id="{D0751BBC-1C6D-4165-8EFB-050781AF1CEC}"/>
                  </a:ext>
                </a:extLst>
              </p:cNvPr>
              <p:cNvGrpSpPr>
                <a:grpSpLocks/>
              </p:cNvGrpSpPr>
              <p:nvPr/>
            </p:nvGrpSpPr>
            <p:grpSpPr bwMode="auto">
              <a:xfrm>
                <a:off x="4830" y="2655"/>
                <a:ext cx="817" cy="316"/>
                <a:chOff x="4830" y="2660"/>
                <a:chExt cx="817" cy="316"/>
              </a:xfrm>
            </p:grpSpPr>
            <p:sp>
              <p:nvSpPr>
                <p:cNvPr id="69" name="Text Box 51">
                  <a:extLst>
                    <a:ext uri="{FF2B5EF4-FFF2-40B4-BE49-F238E27FC236}">
                      <a16:creationId xmlns:a16="http://schemas.microsoft.com/office/drawing/2014/main" id="{7F258E82-26B1-47B3-88D6-AB31C6A34B21}"/>
                    </a:ext>
                  </a:extLst>
                </p:cNvPr>
                <p:cNvSpPr txBox="1">
                  <a:spLocks noChangeArrowheads="1"/>
                </p:cNvSpPr>
                <p:nvPr/>
              </p:nvSpPr>
              <p:spPr bwMode="auto">
                <a:xfrm>
                  <a:off x="4910" y="2776"/>
                  <a:ext cx="692" cy="84"/>
                </a:xfrm>
                <a:prstGeom prst="rect">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pPr>
                  <a:r>
                    <a:rPr lang="hr-HR" altLang="sr-Latn-RS" sz="900" b="1" dirty="0">
                      <a:latin typeface="Frutiger 55 Roman"/>
                    </a:rPr>
                    <a:t>OSIJEK</a:t>
                  </a:r>
                  <a:endParaRPr lang="hr-HR" altLang="sr-Latn-RS" sz="750" dirty="0">
                    <a:latin typeface="Frutiger 55 Roman"/>
                  </a:endParaRPr>
                </a:p>
              </p:txBody>
            </p:sp>
            <p:sp>
              <p:nvSpPr>
                <p:cNvPr id="70" name="Oval 52">
                  <a:extLst>
                    <a:ext uri="{FF2B5EF4-FFF2-40B4-BE49-F238E27FC236}">
                      <a16:creationId xmlns:a16="http://schemas.microsoft.com/office/drawing/2014/main" id="{155D81F2-6468-4C7A-AA45-4C13C3252CCE}"/>
                    </a:ext>
                  </a:extLst>
                </p:cNvPr>
                <p:cNvSpPr>
                  <a:spLocks noChangeArrowheads="1"/>
                </p:cNvSpPr>
                <p:nvPr/>
              </p:nvSpPr>
              <p:spPr bwMode="auto">
                <a:xfrm>
                  <a:off x="4830" y="2660"/>
                  <a:ext cx="817" cy="316"/>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endParaRPr lang="sr-Latn-RS" altLang="sr-Latn-RS" dirty="0"/>
                </a:p>
              </p:txBody>
            </p:sp>
          </p:grpSp>
          <p:grpSp>
            <p:nvGrpSpPr>
              <p:cNvPr id="57" name="Group 53">
                <a:extLst>
                  <a:ext uri="{FF2B5EF4-FFF2-40B4-BE49-F238E27FC236}">
                    <a16:creationId xmlns:a16="http://schemas.microsoft.com/office/drawing/2014/main" id="{490D5EE8-F81D-4711-99FE-F04765F5B01D}"/>
                  </a:ext>
                </a:extLst>
              </p:cNvPr>
              <p:cNvGrpSpPr>
                <a:grpSpLocks/>
              </p:cNvGrpSpPr>
              <p:nvPr/>
            </p:nvGrpSpPr>
            <p:grpSpPr bwMode="auto">
              <a:xfrm>
                <a:off x="3560" y="2927"/>
                <a:ext cx="817" cy="316"/>
                <a:chOff x="4830" y="2660"/>
                <a:chExt cx="817" cy="316"/>
              </a:xfrm>
            </p:grpSpPr>
            <p:sp>
              <p:nvSpPr>
                <p:cNvPr id="67" name="Text Box 54">
                  <a:extLst>
                    <a:ext uri="{FF2B5EF4-FFF2-40B4-BE49-F238E27FC236}">
                      <a16:creationId xmlns:a16="http://schemas.microsoft.com/office/drawing/2014/main" id="{88D0B784-3CE4-4DDE-9183-36B4FCDB0622}"/>
                    </a:ext>
                  </a:extLst>
                </p:cNvPr>
                <p:cNvSpPr txBox="1">
                  <a:spLocks noChangeArrowheads="1"/>
                </p:cNvSpPr>
                <p:nvPr/>
              </p:nvSpPr>
              <p:spPr bwMode="auto">
                <a:xfrm>
                  <a:off x="4910" y="2776"/>
                  <a:ext cx="692" cy="84"/>
                </a:xfrm>
                <a:prstGeom prst="rect">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pPr>
                  <a:r>
                    <a:rPr lang="hr-HR" altLang="sr-Latn-RS" sz="900" b="1" dirty="0">
                      <a:latin typeface="Frutiger 55 Roman"/>
                    </a:rPr>
                    <a:t>GOSPIĆ</a:t>
                  </a:r>
                </a:p>
              </p:txBody>
            </p:sp>
            <p:sp>
              <p:nvSpPr>
                <p:cNvPr id="68" name="Oval 55">
                  <a:extLst>
                    <a:ext uri="{FF2B5EF4-FFF2-40B4-BE49-F238E27FC236}">
                      <a16:creationId xmlns:a16="http://schemas.microsoft.com/office/drawing/2014/main" id="{AC1FD905-B96A-4138-8E4C-B1B6AC3855CD}"/>
                    </a:ext>
                  </a:extLst>
                </p:cNvPr>
                <p:cNvSpPr>
                  <a:spLocks noChangeArrowheads="1"/>
                </p:cNvSpPr>
                <p:nvPr/>
              </p:nvSpPr>
              <p:spPr bwMode="auto">
                <a:xfrm>
                  <a:off x="4830" y="2660"/>
                  <a:ext cx="817" cy="316"/>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endParaRPr lang="sr-Latn-RS" altLang="sr-Latn-RS"/>
                </a:p>
              </p:txBody>
            </p:sp>
          </p:grpSp>
          <p:grpSp>
            <p:nvGrpSpPr>
              <p:cNvPr id="58" name="Group 56">
                <a:extLst>
                  <a:ext uri="{FF2B5EF4-FFF2-40B4-BE49-F238E27FC236}">
                    <a16:creationId xmlns:a16="http://schemas.microsoft.com/office/drawing/2014/main" id="{EF07CB88-3DB4-4386-B093-FC321361B430}"/>
                  </a:ext>
                </a:extLst>
              </p:cNvPr>
              <p:cNvGrpSpPr>
                <a:grpSpLocks/>
              </p:cNvGrpSpPr>
              <p:nvPr/>
            </p:nvGrpSpPr>
            <p:grpSpPr bwMode="auto">
              <a:xfrm>
                <a:off x="3061" y="2655"/>
                <a:ext cx="817" cy="316"/>
                <a:chOff x="4830" y="2660"/>
                <a:chExt cx="817" cy="316"/>
              </a:xfrm>
            </p:grpSpPr>
            <p:sp>
              <p:nvSpPr>
                <p:cNvPr id="65" name="Text Box 57">
                  <a:extLst>
                    <a:ext uri="{FF2B5EF4-FFF2-40B4-BE49-F238E27FC236}">
                      <a16:creationId xmlns:a16="http://schemas.microsoft.com/office/drawing/2014/main" id="{D6F78261-DFEC-4790-AF0E-EC94BC222B1C}"/>
                    </a:ext>
                  </a:extLst>
                </p:cNvPr>
                <p:cNvSpPr txBox="1">
                  <a:spLocks noChangeArrowheads="1"/>
                </p:cNvSpPr>
                <p:nvPr/>
              </p:nvSpPr>
              <p:spPr bwMode="auto">
                <a:xfrm>
                  <a:off x="4910" y="2776"/>
                  <a:ext cx="692" cy="84"/>
                </a:xfrm>
                <a:prstGeom prst="rect">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pPr>
                  <a:r>
                    <a:rPr lang="hr-HR" altLang="sr-Latn-RS" sz="900" b="1">
                      <a:latin typeface="Frutiger 55 Roman"/>
                    </a:rPr>
                    <a:t>RIJEKA</a:t>
                  </a:r>
                </a:p>
              </p:txBody>
            </p:sp>
            <p:sp>
              <p:nvSpPr>
                <p:cNvPr id="66" name="Oval 58">
                  <a:extLst>
                    <a:ext uri="{FF2B5EF4-FFF2-40B4-BE49-F238E27FC236}">
                      <a16:creationId xmlns:a16="http://schemas.microsoft.com/office/drawing/2014/main" id="{5BEF7FD0-F3E4-435A-95B8-A79A724C0AC8}"/>
                    </a:ext>
                  </a:extLst>
                </p:cNvPr>
                <p:cNvSpPr>
                  <a:spLocks noChangeArrowheads="1"/>
                </p:cNvSpPr>
                <p:nvPr/>
              </p:nvSpPr>
              <p:spPr bwMode="auto">
                <a:xfrm>
                  <a:off x="4830" y="2660"/>
                  <a:ext cx="817" cy="316"/>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endParaRPr lang="sr-Latn-RS" altLang="sr-Latn-RS"/>
                </a:p>
              </p:txBody>
            </p:sp>
          </p:grpSp>
          <p:grpSp>
            <p:nvGrpSpPr>
              <p:cNvPr id="59" name="Group 59">
                <a:extLst>
                  <a:ext uri="{FF2B5EF4-FFF2-40B4-BE49-F238E27FC236}">
                    <a16:creationId xmlns:a16="http://schemas.microsoft.com/office/drawing/2014/main" id="{DBA26443-A951-482F-991B-6B80CF3D2E19}"/>
                  </a:ext>
                </a:extLst>
              </p:cNvPr>
              <p:cNvGrpSpPr>
                <a:grpSpLocks/>
              </p:cNvGrpSpPr>
              <p:nvPr/>
            </p:nvGrpSpPr>
            <p:grpSpPr bwMode="auto">
              <a:xfrm>
                <a:off x="3923" y="3516"/>
                <a:ext cx="817" cy="316"/>
                <a:chOff x="4830" y="2660"/>
                <a:chExt cx="817" cy="316"/>
              </a:xfrm>
            </p:grpSpPr>
            <p:sp>
              <p:nvSpPr>
                <p:cNvPr id="63" name="Text Box 60">
                  <a:extLst>
                    <a:ext uri="{FF2B5EF4-FFF2-40B4-BE49-F238E27FC236}">
                      <a16:creationId xmlns:a16="http://schemas.microsoft.com/office/drawing/2014/main" id="{6CA62FAC-3631-4355-BCCF-067161A955E3}"/>
                    </a:ext>
                  </a:extLst>
                </p:cNvPr>
                <p:cNvSpPr txBox="1">
                  <a:spLocks noChangeArrowheads="1"/>
                </p:cNvSpPr>
                <p:nvPr/>
              </p:nvSpPr>
              <p:spPr bwMode="auto">
                <a:xfrm>
                  <a:off x="4910" y="2776"/>
                  <a:ext cx="692" cy="84"/>
                </a:xfrm>
                <a:prstGeom prst="rect">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pPr>
                  <a:r>
                    <a:rPr lang="hr-HR" altLang="sr-Latn-RS" sz="900" b="1">
                      <a:latin typeface="Frutiger 55 Roman"/>
                    </a:rPr>
                    <a:t>SPLIT </a:t>
                  </a:r>
                </a:p>
              </p:txBody>
            </p:sp>
            <p:sp>
              <p:nvSpPr>
                <p:cNvPr id="64" name="Oval 60">
                  <a:extLst>
                    <a:ext uri="{FF2B5EF4-FFF2-40B4-BE49-F238E27FC236}">
                      <a16:creationId xmlns:a16="http://schemas.microsoft.com/office/drawing/2014/main" id="{FC10AD53-FBA7-4832-8788-7028C29241A1}"/>
                    </a:ext>
                  </a:extLst>
                </p:cNvPr>
                <p:cNvSpPr>
                  <a:spLocks noChangeArrowheads="1"/>
                </p:cNvSpPr>
                <p:nvPr/>
              </p:nvSpPr>
              <p:spPr bwMode="auto">
                <a:xfrm>
                  <a:off x="4830" y="2660"/>
                  <a:ext cx="817" cy="316"/>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endParaRPr lang="sr-Latn-RS" altLang="sr-Latn-RS"/>
                </a:p>
              </p:txBody>
            </p:sp>
          </p:grpSp>
          <p:grpSp>
            <p:nvGrpSpPr>
              <p:cNvPr id="60" name="Group 62">
                <a:extLst>
                  <a:ext uri="{FF2B5EF4-FFF2-40B4-BE49-F238E27FC236}">
                    <a16:creationId xmlns:a16="http://schemas.microsoft.com/office/drawing/2014/main" id="{57298911-3AF1-42D5-9BE5-60DD78EBB7D9}"/>
                  </a:ext>
                </a:extLst>
              </p:cNvPr>
              <p:cNvGrpSpPr>
                <a:grpSpLocks/>
              </p:cNvGrpSpPr>
              <p:nvPr/>
            </p:nvGrpSpPr>
            <p:grpSpPr bwMode="auto">
              <a:xfrm>
                <a:off x="4678" y="3804"/>
                <a:ext cx="725" cy="431"/>
                <a:chOff x="4933" y="3889"/>
                <a:chExt cx="725" cy="431"/>
              </a:xfrm>
            </p:grpSpPr>
            <p:sp>
              <p:nvSpPr>
                <p:cNvPr id="61" name="Oval 63">
                  <a:extLst>
                    <a:ext uri="{FF2B5EF4-FFF2-40B4-BE49-F238E27FC236}">
                      <a16:creationId xmlns:a16="http://schemas.microsoft.com/office/drawing/2014/main" id="{6714EEC8-D9DA-4609-B9F1-6AB44626A637}"/>
                    </a:ext>
                  </a:extLst>
                </p:cNvPr>
                <p:cNvSpPr>
                  <a:spLocks noChangeArrowheads="1"/>
                </p:cNvSpPr>
                <p:nvPr/>
              </p:nvSpPr>
              <p:spPr bwMode="auto">
                <a:xfrm>
                  <a:off x="4942" y="3889"/>
                  <a:ext cx="708" cy="431"/>
                </a:xfrm>
                <a:prstGeom prst="ellipse">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endParaRPr lang="sr-Latn-RS" altLang="sr-Latn-RS"/>
                </a:p>
              </p:txBody>
            </p:sp>
            <p:sp>
              <p:nvSpPr>
                <p:cNvPr id="62" name="Text Box 64">
                  <a:extLst>
                    <a:ext uri="{FF2B5EF4-FFF2-40B4-BE49-F238E27FC236}">
                      <a16:creationId xmlns:a16="http://schemas.microsoft.com/office/drawing/2014/main" id="{F61FB449-54FB-41ED-AFD7-F34C7F1785CE}"/>
                    </a:ext>
                  </a:extLst>
                </p:cNvPr>
                <p:cNvSpPr txBox="1">
                  <a:spLocks noChangeArrowheads="1"/>
                </p:cNvSpPr>
                <p:nvPr/>
              </p:nvSpPr>
              <p:spPr bwMode="auto">
                <a:xfrm>
                  <a:off x="4933" y="4031"/>
                  <a:ext cx="725" cy="159"/>
                </a:xfrm>
                <a:prstGeom prst="rect">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pPr>
                  <a:endParaRPr lang="sr-Latn-CS" altLang="sr-Latn-RS" sz="900" b="1">
                    <a:latin typeface="Frutiger 55 Roman"/>
                  </a:endParaRPr>
                </a:p>
              </p:txBody>
            </p:sp>
          </p:grpSp>
        </p:grpSp>
        <p:grpSp>
          <p:nvGrpSpPr>
            <p:cNvPr id="11" name="Group 65">
              <a:extLst>
                <a:ext uri="{FF2B5EF4-FFF2-40B4-BE49-F238E27FC236}">
                  <a16:creationId xmlns:a16="http://schemas.microsoft.com/office/drawing/2014/main" id="{CC27E814-455D-4346-A32E-D1E4470A20E1}"/>
                </a:ext>
              </a:extLst>
            </p:cNvPr>
            <p:cNvGrpSpPr>
              <a:grpSpLocks/>
            </p:cNvGrpSpPr>
            <p:nvPr/>
          </p:nvGrpSpPr>
          <p:grpSpPr bwMode="auto">
            <a:xfrm>
              <a:off x="2880" y="3063"/>
              <a:ext cx="817" cy="316"/>
              <a:chOff x="2880" y="3063"/>
              <a:chExt cx="817" cy="316"/>
            </a:xfrm>
          </p:grpSpPr>
          <p:sp>
            <p:nvSpPr>
              <p:cNvPr id="12" name="Text Box 66">
                <a:extLst>
                  <a:ext uri="{FF2B5EF4-FFF2-40B4-BE49-F238E27FC236}">
                    <a16:creationId xmlns:a16="http://schemas.microsoft.com/office/drawing/2014/main" id="{F4355221-F2C6-460A-902F-BF2125D1D45B}"/>
                  </a:ext>
                </a:extLst>
              </p:cNvPr>
              <p:cNvSpPr txBox="1">
                <a:spLocks noChangeArrowheads="1"/>
              </p:cNvSpPr>
              <p:nvPr/>
            </p:nvSpPr>
            <p:spPr bwMode="auto">
              <a:xfrm>
                <a:off x="2960" y="3179"/>
                <a:ext cx="692" cy="84"/>
              </a:xfrm>
              <a:prstGeom prst="rect">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lnSpc>
                    <a:spcPct val="70000"/>
                  </a:lnSpc>
                  <a:spcBef>
                    <a:spcPct val="50000"/>
                  </a:spcBef>
                  <a:buFont typeface="Wingdings" pitchFamily="2" charset="2"/>
                  <a:buNone/>
                </a:pPr>
                <a:r>
                  <a:rPr lang="hr-HR" altLang="sr-Latn-RS" sz="900" b="1">
                    <a:latin typeface="Frutiger 55 Roman"/>
                  </a:rPr>
                  <a:t>PULA</a:t>
                </a:r>
              </a:p>
            </p:txBody>
          </p:sp>
          <p:sp>
            <p:nvSpPr>
              <p:cNvPr id="13" name="Oval 67">
                <a:extLst>
                  <a:ext uri="{FF2B5EF4-FFF2-40B4-BE49-F238E27FC236}">
                    <a16:creationId xmlns:a16="http://schemas.microsoft.com/office/drawing/2014/main" id="{98DD8DAF-EBAE-4A02-9FD1-41207EF7F666}"/>
                  </a:ext>
                </a:extLst>
              </p:cNvPr>
              <p:cNvSpPr>
                <a:spLocks noChangeArrowheads="1"/>
              </p:cNvSpPr>
              <p:nvPr/>
            </p:nvSpPr>
            <p:spPr bwMode="auto">
              <a:xfrm>
                <a:off x="2880" y="3063"/>
                <a:ext cx="817" cy="316"/>
              </a:xfrm>
              <a:prstGeom prst="ellipse">
                <a:avLst/>
              </a:prstGeom>
              <a:noFill/>
              <a:ln w="9525">
                <a:noFill/>
                <a:round/>
                <a:headEnd/>
                <a:tailEnd/>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FFFFFF"/>
                    </a:solidFill>
                  </a14:hiddenFill>
                </a:ext>
              </a:extLst>
            </p:spPr>
            <p:txBody>
              <a:bodyPr lIns="0" tIns="0" rIns="0" bIns="0" anchor="ct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endParaRPr lang="sr-Latn-RS" altLang="sr-Latn-RS"/>
              </a:p>
            </p:txBody>
          </p:sp>
        </p:grpSp>
      </p:grpSp>
    </p:spTree>
    <p:extLst>
      <p:ext uri="{BB962C8B-B14F-4D97-AF65-F5344CB8AC3E}">
        <p14:creationId xmlns:p14="http://schemas.microsoft.com/office/powerpoint/2010/main" val="481340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anim calcmode="lin" valueType="num">
                                      <p:cBhvr>
                                        <p:cTn id="14" dur="2000" fill="hold"/>
                                        <p:tgtEl>
                                          <p:spTgt spid="7"/>
                                        </p:tgtEl>
                                        <p:attrNameLst>
                                          <p:attrName>ppt_w</p:attrName>
                                        </p:attrNameLst>
                                      </p:cBhvr>
                                      <p:tavLst>
                                        <p:tav tm="0" fmla="#ppt_w*sin(2.5*pi*$)">
                                          <p:val>
                                            <p:fltVal val="0"/>
                                          </p:val>
                                        </p:tav>
                                        <p:tav tm="100000">
                                          <p:val>
                                            <p:fltVal val="1"/>
                                          </p:val>
                                        </p:tav>
                                      </p:tavLst>
                                    </p:anim>
                                    <p:anim calcmode="lin" valueType="num">
                                      <p:cBhvr>
                                        <p:cTn id="15" dur="2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7CEBB4-900E-4CCF-A07C-398A60F649D1}"/>
              </a:ext>
            </a:extLst>
          </p:cNvPr>
          <p:cNvSpPr>
            <a:spLocks noGrp="1"/>
          </p:cNvSpPr>
          <p:nvPr>
            <p:ph type="body" sz="quarter" idx="10"/>
          </p:nvPr>
        </p:nvSpPr>
        <p:spPr/>
        <p:txBody>
          <a:bodyPr/>
          <a:lstStyle/>
          <a:p>
            <a:r>
              <a:rPr lang="hr-HR" b="1" dirty="0"/>
              <a:t>ŠTO NUDIMO PODUZETNICIMA</a:t>
            </a:r>
          </a:p>
          <a:p>
            <a:endParaRPr lang="hr-HR" dirty="0"/>
          </a:p>
        </p:txBody>
      </p:sp>
      <p:graphicFrame>
        <p:nvGraphicFramePr>
          <p:cNvPr id="5" name="Diagram 4">
            <a:extLst>
              <a:ext uri="{FF2B5EF4-FFF2-40B4-BE49-F238E27FC236}">
                <a16:creationId xmlns:a16="http://schemas.microsoft.com/office/drawing/2014/main" id="{8B7F6EE2-02EA-4D59-B0B1-78EDBA60E3BB}"/>
              </a:ext>
            </a:extLst>
          </p:cNvPr>
          <p:cNvGraphicFramePr/>
          <p:nvPr/>
        </p:nvGraphicFramePr>
        <p:xfrm>
          <a:off x="1991544" y="1196752"/>
          <a:ext cx="5328592" cy="4896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Group 5">
            <a:extLst>
              <a:ext uri="{FF2B5EF4-FFF2-40B4-BE49-F238E27FC236}">
                <a16:creationId xmlns:a16="http://schemas.microsoft.com/office/drawing/2014/main" id="{5A8EF2E7-EFF6-4A87-93A1-410DAD86151B}"/>
              </a:ext>
            </a:extLst>
          </p:cNvPr>
          <p:cNvGrpSpPr/>
          <p:nvPr/>
        </p:nvGrpSpPr>
        <p:grpSpPr>
          <a:xfrm>
            <a:off x="7891012" y="1285254"/>
            <a:ext cx="2608780" cy="758658"/>
            <a:chOff x="468313" y="2709863"/>
            <a:chExt cx="8207375" cy="1152525"/>
          </a:xfrm>
          <a:scene3d>
            <a:camera prst="orthographicFront">
              <a:rot lat="0" lon="0" rev="0"/>
            </a:camera>
            <a:lightRig rig="contrasting" dir="t">
              <a:rot lat="0" lon="0" rev="1500000"/>
            </a:lightRig>
          </a:scene3d>
        </p:grpSpPr>
        <p:sp>
          <p:nvSpPr>
            <p:cNvPr id="7" name="AutoShape 5">
              <a:extLst>
                <a:ext uri="{FF2B5EF4-FFF2-40B4-BE49-F238E27FC236}">
                  <a16:creationId xmlns:a16="http://schemas.microsoft.com/office/drawing/2014/main" id="{CEBCD0BD-E59E-40D7-B208-4519FDC11428}"/>
                </a:ext>
              </a:extLst>
            </p:cNvPr>
            <p:cNvSpPr>
              <a:spLocks noChangeArrowheads="1"/>
            </p:cNvSpPr>
            <p:nvPr/>
          </p:nvSpPr>
          <p:spPr bwMode="gray">
            <a:xfrm>
              <a:off x="468313" y="2709863"/>
              <a:ext cx="8207375" cy="1152525"/>
            </a:xfrm>
            <a:prstGeom prst="downArrowCallout">
              <a:avLst>
                <a:gd name="adj1" fmla="val 61124"/>
                <a:gd name="adj2" fmla="val 83542"/>
                <a:gd name="adj3" fmla="val 15931"/>
                <a:gd name="adj4" fmla="val 66667"/>
              </a:avLst>
            </a:prstGeom>
            <a:ln>
              <a:noFill/>
            </a:ln>
            <a:effectLst>
              <a:outerShdw blurRad="149987" dist="250190" dir="8460000" algn="ctr">
                <a:srgbClr val="000000">
                  <a:alpha val="28000"/>
                </a:srgbClr>
              </a:outerShdw>
            </a:effectLst>
            <a:scene3d>
              <a:camera prst="orthographicFront">
                <a:rot lat="0" lon="0" rev="0"/>
              </a:camera>
              <a:lightRig rig="threePt" dir="t">
                <a:rot lat="0" lon="0" rev="1200000"/>
              </a:lightRig>
            </a:scene3d>
            <a:sp3d prstMaterial="metal">
              <a:bevelT w="88900" h="88900"/>
            </a:sp3d>
          </p:spPr>
          <p:style>
            <a:lnRef idx="0">
              <a:schemeClr val="accent1"/>
            </a:lnRef>
            <a:fillRef idx="3">
              <a:schemeClr val="accent1"/>
            </a:fillRef>
            <a:effectRef idx="3">
              <a:schemeClr val="accent1"/>
            </a:effectRef>
            <a:fontRef idx="minor">
              <a:schemeClr val="lt1"/>
            </a:fontRef>
          </p:style>
          <p:txBody>
            <a:bodyPr wrap="none" anchor="ctr"/>
            <a:lstStyle/>
            <a:p>
              <a:pPr>
                <a:defRPr/>
              </a:pPr>
              <a:endParaRPr lang="sr-Latn-RS" kern="0" dirty="0">
                <a:solidFill>
                  <a:sysClr val="windowText" lastClr="000000"/>
                </a:solidFill>
                <a:cs typeface="Arial" charset="0"/>
              </a:endParaRPr>
            </a:p>
          </p:txBody>
        </p:sp>
        <p:sp>
          <p:nvSpPr>
            <p:cNvPr id="8" name="Text Box 6">
              <a:extLst>
                <a:ext uri="{FF2B5EF4-FFF2-40B4-BE49-F238E27FC236}">
                  <a16:creationId xmlns:a16="http://schemas.microsoft.com/office/drawing/2014/main" id="{E424864F-EE69-4CF1-AD23-1EE25086B875}"/>
                </a:ext>
              </a:extLst>
            </p:cNvPr>
            <p:cNvSpPr txBox="1">
              <a:spLocks noChangeArrowheads="1"/>
            </p:cNvSpPr>
            <p:nvPr/>
          </p:nvSpPr>
          <p:spPr bwMode="gray">
            <a:xfrm>
              <a:off x="1582738" y="2854325"/>
              <a:ext cx="5978525" cy="396875"/>
            </a:xfrm>
            <a:prstGeom prst="rect">
              <a:avLst/>
            </a:prstGeom>
            <a:noFill/>
            <a:ln>
              <a:noFill/>
            </a:ln>
            <a:effectLst>
              <a:outerShdw blurRad="149987" dist="250190" dir="8460000" algn="ctr">
                <a:srgbClr val="000000">
                  <a:alpha val="28000"/>
                </a:srgbClr>
              </a:outerShdw>
            </a:effectLst>
            <a:sp3d prstMaterial="metal">
              <a:bevelT w="88900" h="88900"/>
            </a:sp3d>
            <a:extLst>
              <a:ext uri="{909E8E84-426E-40DD-AFC4-6F175D3DCCD1}">
                <a14:hiddenFill xmlns:a14="http://schemas.microsoft.com/office/drawing/2010/main">
                  <a:solidFill>
                    <a:srgbClr val="B5C3E9"/>
                  </a:solidFill>
                </a14:hiddenFill>
              </a:ext>
              <a:ext uri="{91240B29-F687-4F45-9708-019B960494DF}">
                <a14:hiddenLine xmlns:a14="http://schemas.microsoft.com/office/drawing/2010/main" w="19050" algn="ctr">
                  <a:solidFill>
                    <a:schemeClr val="tx1"/>
                  </a:solidFill>
                  <a:miter lim="800000"/>
                  <a:headEnd/>
                  <a:tailEnd/>
                </a14:hiddenLine>
              </a:ext>
            </a:extLst>
          </p:spPr>
          <p:txBody>
            <a:bodyPr wrap="none" anchor="ct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r>
                <a:rPr lang="hr-HR" sz="2400" b="1">
                  <a:solidFill>
                    <a:schemeClr val="bg1"/>
                  </a:solidFill>
                  <a:latin typeface="+mn-lt"/>
                </a:rPr>
                <a:t>PRIORITETI</a:t>
              </a:r>
              <a:endParaRPr lang="en-GB" sz="2400" b="1" dirty="0">
                <a:solidFill>
                  <a:schemeClr val="bg1"/>
                </a:solidFill>
                <a:latin typeface="+mn-lt"/>
              </a:endParaRPr>
            </a:p>
          </p:txBody>
        </p:sp>
      </p:grpSp>
      <p:sp>
        <p:nvSpPr>
          <p:cNvPr id="9" name="Rectangle 8">
            <a:extLst>
              <a:ext uri="{FF2B5EF4-FFF2-40B4-BE49-F238E27FC236}">
                <a16:creationId xmlns:a16="http://schemas.microsoft.com/office/drawing/2014/main" id="{1A96FD56-26CE-4CA2-AF62-CC0A4E12269B}"/>
              </a:ext>
            </a:extLst>
          </p:cNvPr>
          <p:cNvSpPr/>
          <p:nvPr/>
        </p:nvSpPr>
        <p:spPr>
          <a:xfrm>
            <a:off x="7783630" y="2185305"/>
            <a:ext cx="2717800" cy="3816350"/>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hr-HR"/>
          </a:p>
        </p:txBody>
      </p:sp>
      <p:sp>
        <p:nvSpPr>
          <p:cNvPr id="10" name="Rectangle 9">
            <a:extLst>
              <a:ext uri="{FF2B5EF4-FFF2-40B4-BE49-F238E27FC236}">
                <a16:creationId xmlns:a16="http://schemas.microsoft.com/office/drawing/2014/main" id="{B650AB61-BAA9-4D58-93D7-40F6C5A5B79B}"/>
              </a:ext>
            </a:extLst>
          </p:cNvPr>
          <p:cNvSpPr/>
          <p:nvPr/>
        </p:nvSpPr>
        <p:spPr>
          <a:xfrm>
            <a:off x="7836502" y="2332958"/>
            <a:ext cx="2717800" cy="3457550"/>
          </a:xfrm>
          <a:prstGeom prst="rect">
            <a:avLst/>
          </a:prstGeom>
        </p:spPr>
        <p:txBody>
          <a:bodyPr wrap="square">
            <a:spAutoFit/>
          </a:bodyPr>
          <a:lstStyle/>
          <a:p>
            <a:pPr marL="469900" indent="-469900">
              <a:lnSpc>
                <a:spcPct val="80000"/>
              </a:lnSpc>
              <a:spcBef>
                <a:spcPct val="20000"/>
              </a:spcBef>
              <a:buClr>
                <a:schemeClr val="tx1"/>
              </a:buClr>
              <a:buSzPct val="100000"/>
              <a:buFont typeface="Wingdings" panose="05000000000000000000" pitchFamily="2" charset="2"/>
              <a:buChar char="ü"/>
              <a:defRPr/>
            </a:pPr>
            <a:r>
              <a:rPr lang="hr-HR" sz="1400" dirty="0">
                <a:solidFill>
                  <a:schemeClr val="accent1">
                    <a:lumMod val="50000"/>
                  </a:schemeClr>
                </a:solidFill>
              </a:rPr>
              <a:t>Internacionalizacija i globalizacija hrvatskih tvrtki</a:t>
            </a:r>
            <a:endParaRPr lang="en-GB" sz="1400" dirty="0">
              <a:solidFill>
                <a:schemeClr val="accent1">
                  <a:lumMod val="50000"/>
                </a:schemeClr>
              </a:solidFill>
            </a:endParaRPr>
          </a:p>
          <a:p>
            <a:pPr marL="469900" indent="-469900">
              <a:lnSpc>
                <a:spcPct val="80000"/>
              </a:lnSpc>
              <a:spcBef>
                <a:spcPct val="20000"/>
              </a:spcBef>
              <a:buClr>
                <a:schemeClr val="tx1"/>
              </a:buClr>
              <a:buSzPct val="100000"/>
              <a:buFont typeface="Wingdings" panose="05000000000000000000" pitchFamily="2" charset="2"/>
              <a:buChar char="ü"/>
              <a:defRPr/>
            </a:pPr>
            <a:endParaRPr lang="en-GB" sz="1400" dirty="0"/>
          </a:p>
          <a:p>
            <a:pPr marL="285750" indent="-285750">
              <a:lnSpc>
                <a:spcPct val="80000"/>
              </a:lnSpc>
              <a:spcBef>
                <a:spcPct val="20000"/>
              </a:spcBef>
              <a:buClr>
                <a:schemeClr val="tx1"/>
              </a:buClr>
              <a:buSzPct val="100000"/>
              <a:buFont typeface="Wingdings" panose="05000000000000000000" pitchFamily="2" charset="2"/>
              <a:buChar char="ü"/>
              <a:defRPr/>
            </a:pPr>
            <a:endParaRPr lang="en-US" sz="1400" dirty="0"/>
          </a:p>
          <a:p>
            <a:pPr marL="469900" indent="-469900" algn="just">
              <a:lnSpc>
                <a:spcPct val="80000"/>
              </a:lnSpc>
              <a:spcBef>
                <a:spcPct val="20000"/>
              </a:spcBef>
              <a:buClr>
                <a:schemeClr val="tx1"/>
              </a:buClr>
              <a:buSzPct val="100000"/>
              <a:buFont typeface="Wingdings" panose="05000000000000000000" pitchFamily="2" charset="2"/>
              <a:buChar char="ü"/>
              <a:defRPr/>
            </a:pPr>
            <a:r>
              <a:rPr lang="hr-HR" sz="1400" dirty="0"/>
              <a:t>Inovacije, digitalizacija, industrije 4.0 i nove tehnologije</a:t>
            </a:r>
            <a:endParaRPr lang="en-US" sz="1400" dirty="0"/>
          </a:p>
          <a:p>
            <a:pPr marL="285750" indent="-285750">
              <a:lnSpc>
                <a:spcPct val="80000"/>
              </a:lnSpc>
              <a:spcBef>
                <a:spcPct val="20000"/>
              </a:spcBef>
              <a:buClr>
                <a:schemeClr val="tx1"/>
              </a:buClr>
              <a:buSzPct val="100000"/>
              <a:buFont typeface="Wingdings" panose="05000000000000000000" pitchFamily="2" charset="2"/>
              <a:buChar char="ü"/>
              <a:defRPr/>
            </a:pPr>
            <a:endParaRPr lang="en-US" sz="1400" dirty="0"/>
          </a:p>
          <a:p>
            <a:pPr marL="469900" indent="-469900">
              <a:lnSpc>
                <a:spcPct val="80000"/>
              </a:lnSpc>
              <a:spcBef>
                <a:spcPct val="20000"/>
              </a:spcBef>
              <a:buClr>
                <a:schemeClr val="tx1"/>
              </a:buClr>
              <a:buSzPct val="100000"/>
              <a:buFont typeface="Wingdings" panose="05000000000000000000" pitchFamily="2" charset="2"/>
              <a:buChar char="ü"/>
              <a:defRPr/>
            </a:pPr>
            <a:r>
              <a:rPr lang="hr-HR" sz="1400" dirty="0"/>
              <a:t>Regionalni i društveni razvitak</a:t>
            </a:r>
            <a:endParaRPr lang="en-US" sz="1400" dirty="0"/>
          </a:p>
          <a:p>
            <a:pPr marL="469900" indent="-469900">
              <a:lnSpc>
                <a:spcPct val="80000"/>
              </a:lnSpc>
              <a:spcBef>
                <a:spcPct val="20000"/>
              </a:spcBef>
              <a:buClr>
                <a:schemeClr val="tx1"/>
              </a:buClr>
              <a:buSzPct val="100000"/>
              <a:buFont typeface="Wingdings" panose="05000000000000000000" pitchFamily="2" charset="2"/>
              <a:buChar char="ü"/>
              <a:defRPr/>
            </a:pPr>
            <a:endParaRPr lang="en-US" sz="1400" dirty="0"/>
          </a:p>
          <a:p>
            <a:pPr marL="469900" indent="-469900">
              <a:lnSpc>
                <a:spcPct val="80000"/>
              </a:lnSpc>
              <a:spcBef>
                <a:spcPct val="20000"/>
              </a:spcBef>
              <a:buClr>
                <a:schemeClr val="tx1"/>
              </a:buClr>
              <a:buSzPct val="100000"/>
              <a:buFont typeface="Wingdings" panose="05000000000000000000" pitchFamily="2" charset="2"/>
              <a:buChar char="ü"/>
              <a:defRPr/>
            </a:pPr>
            <a:r>
              <a:rPr lang="hr-HR" sz="1400" dirty="0"/>
              <a:t>Energetska učinkovitost, obnovljivi izvori energije i zaštita okoliša</a:t>
            </a:r>
          </a:p>
          <a:p>
            <a:pPr marL="469900" indent="-469900">
              <a:lnSpc>
                <a:spcPct val="80000"/>
              </a:lnSpc>
              <a:spcBef>
                <a:spcPct val="20000"/>
              </a:spcBef>
              <a:buClr>
                <a:schemeClr val="tx1"/>
              </a:buClr>
              <a:buSzPct val="100000"/>
              <a:buFont typeface="Wingdings" panose="05000000000000000000" pitchFamily="2" charset="2"/>
              <a:buChar char="§"/>
              <a:defRPr/>
            </a:pPr>
            <a:endParaRPr lang="hr-HR" sz="1400" b="1" dirty="0">
              <a:solidFill>
                <a:srgbClr val="FF0000"/>
              </a:solidFill>
            </a:endParaRPr>
          </a:p>
          <a:p>
            <a:pPr marL="469900" indent="-469900">
              <a:lnSpc>
                <a:spcPct val="80000"/>
              </a:lnSpc>
              <a:spcBef>
                <a:spcPct val="20000"/>
              </a:spcBef>
              <a:buClr>
                <a:schemeClr val="tx1"/>
              </a:buClr>
              <a:buSzPct val="100000"/>
              <a:buFont typeface="Wingdings" panose="05000000000000000000" pitchFamily="2" charset="2"/>
              <a:buChar char="ü"/>
              <a:defRPr/>
            </a:pPr>
            <a:r>
              <a:rPr lang="hr-HR" sz="1400" dirty="0"/>
              <a:t>Korištenje EU fondova</a:t>
            </a:r>
          </a:p>
          <a:p>
            <a:pPr marL="469900" indent="-469900">
              <a:lnSpc>
                <a:spcPct val="80000"/>
              </a:lnSpc>
              <a:spcBef>
                <a:spcPct val="20000"/>
              </a:spcBef>
              <a:buClr>
                <a:schemeClr val="tx1"/>
              </a:buClr>
              <a:buSzPct val="100000"/>
              <a:buFont typeface="Wingdings" panose="05000000000000000000" pitchFamily="2" charset="2"/>
              <a:buChar char="§"/>
              <a:defRPr/>
            </a:pPr>
            <a:endParaRPr lang="en-GB" sz="1400" dirty="0"/>
          </a:p>
        </p:txBody>
      </p:sp>
      <p:sp>
        <p:nvSpPr>
          <p:cNvPr id="3" name="Rectangle: Rounded Corners 2">
            <a:extLst>
              <a:ext uri="{FF2B5EF4-FFF2-40B4-BE49-F238E27FC236}">
                <a16:creationId xmlns:a16="http://schemas.microsoft.com/office/drawing/2014/main" id="{9F3A14E8-D46F-4936-838B-69ABBBCD0113}"/>
              </a:ext>
            </a:extLst>
          </p:cNvPr>
          <p:cNvSpPr/>
          <p:nvPr/>
        </p:nvSpPr>
        <p:spPr>
          <a:xfrm>
            <a:off x="222037" y="2737694"/>
            <a:ext cx="1716635" cy="10772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dirty="0">
                <a:solidFill>
                  <a:schemeClr val="tx1"/>
                </a:solidFill>
              </a:rPr>
              <a:t>FI ESIF </a:t>
            </a:r>
            <a:r>
              <a:rPr lang="hr-HR" dirty="0">
                <a:solidFill>
                  <a:schemeClr val="tx1"/>
                </a:solidFill>
              </a:rPr>
              <a:t>(javna rasvjeta, ruralni razvoj, rast i razvoj</a:t>
            </a:r>
          </a:p>
        </p:txBody>
      </p:sp>
      <p:sp>
        <p:nvSpPr>
          <p:cNvPr id="11" name="Arrow: Notched Right 10">
            <a:extLst>
              <a:ext uri="{FF2B5EF4-FFF2-40B4-BE49-F238E27FC236}">
                <a16:creationId xmlns:a16="http://schemas.microsoft.com/office/drawing/2014/main" id="{B76B3BDF-5A57-4CF1-B4AE-513F189C2F59}"/>
              </a:ext>
            </a:extLst>
          </p:cNvPr>
          <p:cNvSpPr/>
          <p:nvPr/>
        </p:nvSpPr>
        <p:spPr>
          <a:xfrm>
            <a:off x="2104373" y="3121601"/>
            <a:ext cx="751561" cy="307399"/>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117047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8C7AE1A-EA73-441A-A420-B7BAEF9312E6}"/>
              </a:ext>
            </a:extLst>
          </p:cNvPr>
          <p:cNvSpPr>
            <a:spLocks noGrp="1"/>
          </p:cNvSpPr>
          <p:nvPr>
            <p:ph type="body" sz="quarter" idx="10"/>
          </p:nvPr>
        </p:nvSpPr>
        <p:spPr>
          <a:xfrm>
            <a:off x="590941" y="165698"/>
            <a:ext cx="10759072" cy="792031"/>
          </a:xfrm>
        </p:spPr>
        <p:txBody>
          <a:bodyPr/>
          <a:lstStyle/>
          <a:p>
            <a:r>
              <a:rPr lang="hr-HR" b="1" dirty="0"/>
              <a:t>Programi kreditiranja</a:t>
            </a:r>
          </a:p>
          <a:p>
            <a:endParaRPr lang="hr-HR" dirty="0"/>
          </a:p>
        </p:txBody>
      </p:sp>
      <p:graphicFrame>
        <p:nvGraphicFramePr>
          <p:cNvPr id="5" name="Diagram 4">
            <a:extLst>
              <a:ext uri="{FF2B5EF4-FFF2-40B4-BE49-F238E27FC236}">
                <a16:creationId xmlns:a16="http://schemas.microsoft.com/office/drawing/2014/main" id="{D4A96C29-9072-4965-95C0-4FF9A2E706BA}"/>
              </a:ext>
            </a:extLst>
          </p:cNvPr>
          <p:cNvGraphicFramePr/>
          <p:nvPr>
            <p:extLst>
              <p:ext uri="{D42A27DB-BD31-4B8C-83A1-F6EECF244321}">
                <p14:modId xmlns:p14="http://schemas.microsoft.com/office/powerpoint/2010/main" val="1688097612"/>
              </p:ext>
            </p:extLst>
          </p:nvPr>
        </p:nvGraphicFramePr>
        <p:xfrm>
          <a:off x="5816051" y="1548403"/>
          <a:ext cx="5023792" cy="40324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a:extLst>
              <a:ext uri="{FF2B5EF4-FFF2-40B4-BE49-F238E27FC236}">
                <a16:creationId xmlns:a16="http://schemas.microsoft.com/office/drawing/2014/main" id="{8B4E13C0-8BDF-4B96-B340-F292CF988879}"/>
              </a:ext>
            </a:extLst>
          </p:cNvPr>
          <p:cNvGraphicFramePr/>
          <p:nvPr>
            <p:extLst>
              <p:ext uri="{D42A27DB-BD31-4B8C-83A1-F6EECF244321}">
                <p14:modId xmlns:p14="http://schemas.microsoft.com/office/powerpoint/2010/main" val="2403993648"/>
              </p:ext>
            </p:extLst>
          </p:nvPr>
        </p:nvGraphicFramePr>
        <p:xfrm>
          <a:off x="1198739" y="707571"/>
          <a:ext cx="5760640" cy="542108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413039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circle(in)">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EB614B-2634-4CDA-AF52-4818CA5D0175}"/>
              </a:ext>
            </a:extLst>
          </p:cNvPr>
          <p:cNvSpPr>
            <a:spLocks noGrp="1"/>
          </p:cNvSpPr>
          <p:nvPr>
            <p:ph type="body" sz="quarter" idx="10"/>
          </p:nvPr>
        </p:nvSpPr>
        <p:spPr>
          <a:xfrm>
            <a:off x="1432928" y="332715"/>
            <a:ext cx="10759072" cy="396015"/>
          </a:xfrm>
        </p:spPr>
        <p:txBody>
          <a:bodyPr/>
          <a:lstStyle/>
          <a:p>
            <a:r>
              <a:rPr lang="hr-HR" altLang="sr-Latn-RS" b="1" dirty="0"/>
              <a:t>Neprihvatljive djelatnosti i namjene</a:t>
            </a:r>
            <a:endParaRPr lang="hr-HR" dirty="0"/>
          </a:p>
        </p:txBody>
      </p:sp>
      <p:sp>
        <p:nvSpPr>
          <p:cNvPr id="6" name="TextBox 5">
            <a:extLst>
              <a:ext uri="{FF2B5EF4-FFF2-40B4-BE49-F238E27FC236}">
                <a16:creationId xmlns:a16="http://schemas.microsoft.com/office/drawing/2014/main" id="{F84600BF-5A97-4846-BF0F-C54C43D51FCA}"/>
              </a:ext>
            </a:extLst>
          </p:cNvPr>
          <p:cNvSpPr txBox="1"/>
          <p:nvPr/>
        </p:nvSpPr>
        <p:spPr>
          <a:xfrm>
            <a:off x="1217112" y="1115311"/>
            <a:ext cx="9757775" cy="5078313"/>
          </a:xfrm>
          <a:prstGeom prst="rect">
            <a:avLst/>
          </a:prstGeom>
          <a:noFill/>
        </p:spPr>
        <p:txBody>
          <a:bodyPr wrap="square">
            <a:spAutoFit/>
          </a:bodyPr>
          <a:lstStyle/>
          <a:p>
            <a:pPr>
              <a:buFont typeface="Arial" panose="020B0604020202020204" pitchFamily="34" charset="0"/>
              <a:buChar char="•"/>
            </a:pPr>
            <a:r>
              <a:rPr lang="hr-HR" altLang="sr-Latn-RS" sz="1800" dirty="0"/>
              <a:t> Kockarnice, kladionice i slične djelatnosti</a:t>
            </a:r>
          </a:p>
          <a:p>
            <a:pPr>
              <a:buFont typeface="Arial" panose="020B0604020202020204" pitchFamily="34" charset="0"/>
              <a:buChar char="•"/>
            </a:pPr>
            <a:r>
              <a:rPr lang="hr-HR" altLang="sr-Latn-RS" sz="1800" dirty="0"/>
              <a:t> Proizvodnja, prerada i distribucija duhana i duhanskih proizvoda</a:t>
            </a:r>
          </a:p>
          <a:p>
            <a:pPr>
              <a:buFont typeface="Arial" panose="020B0604020202020204" pitchFamily="34" charset="0"/>
              <a:buChar char="•"/>
            </a:pPr>
            <a:r>
              <a:rPr lang="hr-HR" altLang="sr-Latn-RS" sz="1800" dirty="0"/>
              <a:t> Aktivnosti koje uključuju životinje u eksperimentalne i znanstvene svrhe</a:t>
            </a:r>
          </a:p>
          <a:p>
            <a:pPr>
              <a:buFont typeface="Arial" panose="020B0604020202020204" pitchFamily="34" charset="0"/>
              <a:buChar char="•"/>
            </a:pPr>
            <a:r>
              <a:rPr lang="hr-HR" altLang="sr-Latn-RS" sz="1800" dirty="0"/>
              <a:t> Aktivnosti koje imaju negativan utjecaj na okoliš</a:t>
            </a:r>
          </a:p>
          <a:p>
            <a:pPr>
              <a:buFont typeface="Arial" panose="020B0604020202020204" pitchFamily="34" charset="0"/>
              <a:buChar char="•"/>
            </a:pPr>
            <a:r>
              <a:rPr lang="hr-HR" altLang="sr-Latn-RS" sz="1800" dirty="0"/>
              <a:t> Isključivo financijske djelatnosti (npr. kupnja dionica, davanje zajmova kupcima, promjene vlasništva) ili aktivnosti koje predstavljaju isključivo poslovanje nekretninama</a:t>
            </a:r>
          </a:p>
          <a:p>
            <a:pPr>
              <a:buFont typeface="Arial" panose="020B0604020202020204" pitchFamily="34" charset="0"/>
              <a:buChar char="•"/>
            </a:pPr>
            <a:r>
              <a:rPr lang="hr-HR" altLang="sr-Latn-RS" sz="1800" dirty="0"/>
              <a:t> Ulaganja koja služe u osobne svrhe</a:t>
            </a:r>
          </a:p>
          <a:p>
            <a:pPr>
              <a:buFont typeface="Arial" panose="020B0604020202020204" pitchFamily="34" charset="0"/>
              <a:buChar char="•"/>
            </a:pPr>
            <a:r>
              <a:rPr lang="hr-HR" altLang="sr-Latn-RS" sz="1800" dirty="0"/>
              <a:t> Kupnja nekretnina i pokretnina od povezanih osoba</a:t>
            </a:r>
          </a:p>
          <a:p>
            <a:pPr>
              <a:buFont typeface="Arial" panose="020B0604020202020204" pitchFamily="34" charset="0"/>
              <a:buChar char="•"/>
            </a:pPr>
            <a:r>
              <a:rPr lang="hr-HR" altLang="sr-Latn-RS" sz="1800" dirty="0"/>
              <a:t> Ulaganje u nekretnine koje nisu u vlasništvu korisnika kredita (osim u slučaju zakupa/koncesije/prava građenja)</a:t>
            </a:r>
          </a:p>
          <a:p>
            <a:pPr>
              <a:buFont typeface="Arial" panose="020B0604020202020204" pitchFamily="34" charset="0"/>
              <a:buChar char="•"/>
            </a:pPr>
            <a:r>
              <a:rPr lang="hr-HR" altLang="sr-Latn-RS" sz="1800" dirty="0"/>
              <a:t> Investicijska ulaganja u trgovačke djelatnosti (osim na posebnim područjima RH)</a:t>
            </a:r>
          </a:p>
          <a:p>
            <a:pPr>
              <a:buFont typeface="Arial" panose="020B0604020202020204" pitchFamily="34" charset="0"/>
              <a:buChar char="•"/>
            </a:pPr>
            <a:r>
              <a:rPr lang="hr-HR" altLang="sr-Latn-RS" sz="1800" dirty="0"/>
              <a:t> Ulaganje u apartmane/ sobe za iznajmljivanje/kuće za odmor (osim na posebnim područjima RH/otocima I skupine/tradicijskim objektima i objektima pod zaštitom konzervatora)</a:t>
            </a:r>
          </a:p>
          <a:p>
            <a:pPr>
              <a:buFont typeface="Arial" panose="020B0604020202020204" pitchFamily="34" charset="0"/>
              <a:buChar char="•"/>
            </a:pPr>
            <a:r>
              <a:rPr lang="hr-HR" altLang="sr-Latn-RS" sz="1800" dirty="0"/>
              <a:t> Javnobilježnička djelatnost</a:t>
            </a:r>
          </a:p>
          <a:p>
            <a:pPr>
              <a:buFont typeface="Arial" panose="020B0604020202020204" pitchFamily="34" charset="0"/>
              <a:buChar char="•"/>
            </a:pPr>
            <a:r>
              <a:rPr lang="hr-HR" altLang="sr-Latn-RS" sz="1800" dirty="0"/>
              <a:t> Djelatnosti izdavanja novina/proizvodnje i emitiranja radijskog i televizijskog sadržaja i agencija za oglašavanje i odnosa sa javnošću</a:t>
            </a:r>
          </a:p>
          <a:p>
            <a:pPr>
              <a:buFont typeface="Arial" panose="020B0604020202020204" pitchFamily="34" charset="0"/>
              <a:buChar char="•"/>
            </a:pPr>
            <a:r>
              <a:rPr lang="hr-HR" altLang="sr-Latn-RS" dirty="0"/>
              <a:t> Obiteljski domovi (sukladno Zakonu o socijalnoj skrbi)</a:t>
            </a:r>
            <a:endParaRPr lang="hr-HR" altLang="sr-Latn-RS" sz="1800" dirty="0"/>
          </a:p>
          <a:p>
            <a:pPr>
              <a:buFont typeface="Arial" panose="020B0604020202020204" pitchFamily="34" charset="0"/>
              <a:buChar char="•"/>
            </a:pPr>
            <a:r>
              <a:rPr lang="hr-HR" altLang="sr-Latn-RS" sz="1800" dirty="0"/>
              <a:t>Refinanciranje postojećih kredita ako se radi o investicijskom ulaganju</a:t>
            </a:r>
            <a:endParaRPr lang="hr-HR" altLang="sr-Latn-RS" sz="1800" dirty="0">
              <a:cs typeface="Times New Roman" panose="02020603050405020304" pitchFamily="18" charset="0"/>
            </a:endParaRPr>
          </a:p>
        </p:txBody>
      </p:sp>
    </p:spTree>
    <p:extLst>
      <p:ext uri="{BB962C8B-B14F-4D97-AF65-F5344CB8AC3E}">
        <p14:creationId xmlns:p14="http://schemas.microsoft.com/office/powerpoint/2010/main" val="1196352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EB614B-2634-4CDA-AF52-4818CA5D0175}"/>
              </a:ext>
            </a:extLst>
          </p:cNvPr>
          <p:cNvSpPr>
            <a:spLocks noGrp="1"/>
          </p:cNvSpPr>
          <p:nvPr>
            <p:ph type="body" sz="quarter" idx="10"/>
          </p:nvPr>
        </p:nvSpPr>
        <p:spPr>
          <a:xfrm>
            <a:off x="1432928" y="332715"/>
            <a:ext cx="10759072" cy="396015"/>
          </a:xfrm>
        </p:spPr>
        <p:txBody>
          <a:bodyPr/>
          <a:lstStyle/>
          <a:p>
            <a:r>
              <a:rPr lang="hr-HR" b="1" dirty="0"/>
              <a:t>Određenje kamatne stope</a:t>
            </a:r>
          </a:p>
        </p:txBody>
      </p:sp>
      <p:graphicFrame>
        <p:nvGraphicFramePr>
          <p:cNvPr id="3" name="Table 2">
            <a:extLst>
              <a:ext uri="{FF2B5EF4-FFF2-40B4-BE49-F238E27FC236}">
                <a16:creationId xmlns:a16="http://schemas.microsoft.com/office/drawing/2014/main" id="{3005D4D6-28AD-417B-B740-9EE236504D7E}"/>
              </a:ext>
            </a:extLst>
          </p:cNvPr>
          <p:cNvGraphicFramePr>
            <a:graphicFrameLocks noGrp="1"/>
          </p:cNvGraphicFramePr>
          <p:nvPr>
            <p:extLst>
              <p:ext uri="{D42A27DB-BD31-4B8C-83A1-F6EECF244321}">
                <p14:modId xmlns:p14="http://schemas.microsoft.com/office/powerpoint/2010/main" val="2973354981"/>
              </p:ext>
            </p:extLst>
          </p:nvPr>
        </p:nvGraphicFramePr>
        <p:xfrm>
          <a:off x="863252" y="1241326"/>
          <a:ext cx="5410200" cy="4375347"/>
        </p:xfrm>
        <a:graphic>
          <a:graphicData uri="http://schemas.openxmlformats.org/drawingml/2006/table">
            <a:tbl>
              <a:tblPr firstRow="1" bandRow="1">
                <a:tableStyleId>{3B4B98B0-60AC-42C2-AFA5-B58CD77FA1E5}</a:tableStyleId>
              </a:tblPr>
              <a:tblGrid>
                <a:gridCol w="1703020">
                  <a:extLst>
                    <a:ext uri="{9D8B030D-6E8A-4147-A177-3AD203B41FA5}">
                      <a16:colId xmlns:a16="http://schemas.microsoft.com/office/drawing/2014/main" val="3456330526"/>
                    </a:ext>
                  </a:extLst>
                </a:gridCol>
                <a:gridCol w="3707180">
                  <a:extLst>
                    <a:ext uri="{9D8B030D-6E8A-4147-A177-3AD203B41FA5}">
                      <a16:colId xmlns:a16="http://schemas.microsoft.com/office/drawing/2014/main" val="1204952270"/>
                    </a:ext>
                  </a:extLst>
                </a:gridCol>
              </a:tblGrid>
              <a:tr h="759747">
                <a:tc>
                  <a:txBody>
                    <a:bodyPr/>
                    <a:lstStyle/>
                    <a:p>
                      <a:pPr algn="ctr"/>
                      <a:r>
                        <a:rPr lang="hr-HR" sz="1600" b="1" dirty="0">
                          <a:latin typeface="Arial" panose="020B0604020202020204" pitchFamily="34" charset="0"/>
                          <a:cs typeface="Arial" panose="020B0604020202020204" pitchFamily="34" charset="0"/>
                        </a:rPr>
                        <a:t>KAMATA</a:t>
                      </a:r>
                    </a:p>
                  </a:txBody>
                  <a:tcPr marT="45717" marB="45717" anchor="ctr"/>
                </a:tc>
                <a:tc>
                  <a:txBody>
                    <a:bodyPr/>
                    <a:lstStyle/>
                    <a:p>
                      <a:pPr algn="ctr"/>
                      <a:r>
                        <a:rPr lang="hr-HR" sz="1600" b="1" dirty="0">
                          <a:latin typeface="Arial" panose="020B0604020202020204" pitchFamily="34" charset="0"/>
                          <a:cs typeface="Arial" panose="020B0604020202020204" pitchFamily="34" charset="0"/>
                        </a:rPr>
                        <a:t>KRITERIJI</a:t>
                      </a:r>
                    </a:p>
                  </a:txBody>
                  <a:tcPr marT="45717" marB="45717" anchor="ctr"/>
                </a:tc>
                <a:extLst>
                  <a:ext uri="{0D108BD9-81ED-4DB2-BD59-A6C34878D82A}">
                    <a16:rowId xmlns:a16="http://schemas.microsoft.com/office/drawing/2014/main" val="2296472321"/>
                  </a:ext>
                </a:extLst>
              </a:tr>
              <a:tr h="1205200">
                <a:tc>
                  <a:txBody>
                    <a:bodyPr/>
                    <a:lstStyle/>
                    <a:p>
                      <a:r>
                        <a:rPr lang="hr-HR" sz="1600" b="1" dirty="0">
                          <a:latin typeface="Arial" panose="020B0604020202020204" pitchFamily="34" charset="0"/>
                          <a:cs typeface="Arial" panose="020B0604020202020204" pitchFamily="34" charset="0"/>
                        </a:rPr>
                        <a:t>1,5%</a:t>
                      </a:r>
                      <a:r>
                        <a:rPr lang="hr-HR" sz="1600" b="1" baseline="0" dirty="0">
                          <a:latin typeface="Arial" panose="020B0604020202020204" pitchFamily="34" charset="0"/>
                          <a:cs typeface="Arial" panose="020B0604020202020204" pitchFamily="34" charset="0"/>
                        </a:rPr>
                        <a:t> godišnje, fiksna</a:t>
                      </a:r>
                      <a:endParaRPr lang="hr-HR" sz="1600" b="1" dirty="0">
                        <a:latin typeface="Arial" panose="020B0604020202020204" pitchFamily="34" charset="0"/>
                        <a:cs typeface="Arial" panose="020B0604020202020204" pitchFamily="34" charset="0"/>
                      </a:endParaRPr>
                    </a:p>
                  </a:txBody>
                  <a:tcPr marT="45717" marB="45717" anchor="ctr"/>
                </a:tc>
                <a:tc>
                  <a:txBody>
                    <a:bodyPr/>
                    <a:lstStyle/>
                    <a:p>
                      <a:r>
                        <a:rPr lang="hr-HR" sz="1600" b="1" dirty="0">
                          <a:latin typeface="Arial" panose="020B0604020202020204" pitchFamily="34" charset="0"/>
                          <a:cs typeface="Arial" panose="020B0604020202020204" pitchFamily="34" charset="0"/>
                        </a:rPr>
                        <a:t>Za poslovne subjekte koji su:</a:t>
                      </a:r>
                    </a:p>
                    <a:p>
                      <a:pPr marL="285750" indent="-285750">
                        <a:buClr>
                          <a:srgbClr val="FF0000"/>
                        </a:buClr>
                        <a:buFont typeface="Wingdings" panose="05000000000000000000" pitchFamily="2" charset="2"/>
                        <a:buChar char="§"/>
                      </a:pPr>
                      <a:r>
                        <a:rPr lang="hr-HR" sz="1600" b="1" dirty="0">
                          <a:latin typeface="Arial" panose="020B0604020202020204" pitchFamily="34" charset="0"/>
                          <a:cs typeface="Arial" panose="020B0604020202020204" pitchFamily="34" charset="0"/>
                        </a:rPr>
                        <a:t>tržišno konkurentni</a:t>
                      </a:r>
                      <a:r>
                        <a:rPr lang="hr-HR" sz="1600" b="1" baseline="0" dirty="0">
                          <a:latin typeface="Arial" panose="020B0604020202020204" pitchFamily="34" charset="0"/>
                          <a:cs typeface="Arial" panose="020B0604020202020204" pitchFamily="34" charset="0"/>
                        </a:rPr>
                        <a:t> i</a:t>
                      </a:r>
                    </a:p>
                    <a:p>
                      <a:pPr marL="285750" indent="-285750">
                        <a:buClr>
                          <a:srgbClr val="FF0000"/>
                        </a:buClr>
                        <a:buFont typeface="Wingdings" panose="05000000000000000000" pitchFamily="2" charset="2"/>
                        <a:buChar char="§"/>
                      </a:pPr>
                      <a:r>
                        <a:rPr lang="hr-HR" sz="1600" b="1" baseline="0" dirty="0">
                          <a:latin typeface="Arial" panose="020B0604020202020204" pitchFamily="34" charset="0"/>
                          <a:cs typeface="Arial" panose="020B0604020202020204" pitchFamily="34" charset="0"/>
                        </a:rPr>
                        <a:t>ulažu u djelatnosti od posebnog interesa</a:t>
                      </a:r>
                      <a:endParaRPr lang="hr-HR" sz="1600" b="1" dirty="0">
                        <a:latin typeface="Arial" panose="020B0604020202020204" pitchFamily="34" charset="0"/>
                        <a:cs typeface="Arial" panose="020B0604020202020204" pitchFamily="34" charset="0"/>
                      </a:endParaRPr>
                    </a:p>
                  </a:txBody>
                  <a:tcPr marT="45717" marB="45717" anchor="ctr"/>
                </a:tc>
                <a:extLst>
                  <a:ext uri="{0D108BD9-81ED-4DB2-BD59-A6C34878D82A}">
                    <a16:rowId xmlns:a16="http://schemas.microsoft.com/office/drawing/2014/main" val="1872436086"/>
                  </a:ext>
                </a:extLst>
              </a:tr>
              <a:tr h="1205200">
                <a:tc>
                  <a:txBody>
                    <a:bodyPr/>
                    <a:lstStyle/>
                    <a:p>
                      <a:r>
                        <a:rPr lang="hr-HR" sz="1600" b="1" dirty="0">
                          <a:latin typeface="Arial" panose="020B0604020202020204" pitchFamily="34" charset="0"/>
                          <a:cs typeface="Arial" panose="020B0604020202020204" pitchFamily="34" charset="0"/>
                        </a:rPr>
                        <a:t>2% godišnje, fiksna</a:t>
                      </a:r>
                    </a:p>
                  </a:txBody>
                  <a:tcPr marT="45717" marB="45717" anchor="ctr"/>
                </a:tc>
                <a:tc>
                  <a:txBody>
                    <a:bodyPr/>
                    <a:lstStyle/>
                    <a:p>
                      <a:r>
                        <a:rPr lang="hr-HR" sz="1600" b="1" dirty="0">
                          <a:latin typeface="Arial" panose="020B0604020202020204" pitchFamily="34" charset="0"/>
                          <a:cs typeface="Arial" panose="020B0604020202020204" pitchFamily="34" charset="0"/>
                        </a:rPr>
                        <a:t>Za poslovne subjekte koji su:</a:t>
                      </a:r>
                    </a:p>
                    <a:p>
                      <a:pPr marL="285750" indent="-285750">
                        <a:buClr>
                          <a:srgbClr val="FF0000"/>
                        </a:buClr>
                        <a:buFont typeface="Wingdings" panose="05000000000000000000" pitchFamily="2" charset="2"/>
                        <a:buChar char="§"/>
                      </a:pPr>
                      <a:r>
                        <a:rPr lang="hr-HR" sz="1600" b="1" dirty="0">
                          <a:latin typeface="Arial" panose="020B0604020202020204" pitchFamily="34" charset="0"/>
                          <a:cs typeface="Arial" panose="020B0604020202020204" pitchFamily="34" charset="0"/>
                        </a:rPr>
                        <a:t>tržišno konkurentni</a:t>
                      </a:r>
                      <a:r>
                        <a:rPr lang="hr-HR" sz="1600" b="1" baseline="0" dirty="0">
                          <a:latin typeface="Arial" panose="020B0604020202020204" pitchFamily="34" charset="0"/>
                          <a:cs typeface="Arial" panose="020B0604020202020204" pitchFamily="34" charset="0"/>
                        </a:rPr>
                        <a:t> i</a:t>
                      </a:r>
                    </a:p>
                    <a:p>
                      <a:pPr marL="285750" indent="-285750">
                        <a:buClr>
                          <a:srgbClr val="FF0000"/>
                        </a:buClr>
                        <a:buFont typeface="Wingdings" panose="05000000000000000000" pitchFamily="2" charset="2"/>
                        <a:buChar char="§"/>
                      </a:pPr>
                      <a:r>
                        <a:rPr lang="hr-HR" sz="1600" b="1" baseline="0" dirty="0">
                          <a:latin typeface="Arial" panose="020B0604020202020204" pitchFamily="34" charset="0"/>
                          <a:cs typeface="Arial" panose="020B0604020202020204" pitchFamily="34" charset="0"/>
                        </a:rPr>
                        <a:t>ulažu na posebna područja RH</a:t>
                      </a:r>
                      <a:endParaRPr lang="hr-HR" sz="1600" b="1" dirty="0">
                        <a:latin typeface="Arial" panose="020B0604020202020204" pitchFamily="34" charset="0"/>
                        <a:cs typeface="Arial" panose="020B0604020202020204" pitchFamily="34" charset="0"/>
                      </a:endParaRPr>
                    </a:p>
                  </a:txBody>
                  <a:tcPr marT="45717" marB="45717" anchor="ctr"/>
                </a:tc>
                <a:extLst>
                  <a:ext uri="{0D108BD9-81ED-4DB2-BD59-A6C34878D82A}">
                    <a16:rowId xmlns:a16="http://schemas.microsoft.com/office/drawing/2014/main" val="4073929304"/>
                  </a:ext>
                </a:extLst>
              </a:tr>
              <a:tr h="1205200">
                <a:tc>
                  <a:txBody>
                    <a:bodyPr/>
                    <a:lstStyle/>
                    <a:p>
                      <a:r>
                        <a:rPr lang="hr-HR" sz="1600" b="1" dirty="0">
                          <a:latin typeface="Arial" panose="020B0604020202020204" pitchFamily="34" charset="0"/>
                          <a:cs typeface="Arial" panose="020B0604020202020204" pitchFamily="34" charset="0"/>
                        </a:rPr>
                        <a:t>3% godišnje, fiksna</a:t>
                      </a:r>
                    </a:p>
                  </a:txBody>
                  <a:tcPr marT="45717" marB="45717" anchor="ctr"/>
                </a:tc>
                <a:tc>
                  <a:txBody>
                    <a:bodyPr/>
                    <a:lstStyle/>
                    <a:p>
                      <a:pPr marL="0" indent="0">
                        <a:buClr>
                          <a:srgbClr val="FF0000"/>
                        </a:buClr>
                        <a:buFont typeface="Wingdings" panose="05000000000000000000" pitchFamily="2" charset="2"/>
                        <a:buNone/>
                      </a:pPr>
                      <a:r>
                        <a:rPr lang="hr-HR" sz="1600" b="1" dirty="0">
                          <a:latin typeface="Arial" panose="020B0604020202020204" pitchFamily="34" charset="0"/>
                          <a:cs typeface="Arial" panose="020B0604020202020204" pitchFamily="34" charset="0"/>
                        </a:rPr>
                        <a:t>Za ostale</a:t>
                      </a:r>
                      <a:r>
                        <a:rPr lang="hr-HR" sz="1600" b="1" baseline="0" dirty="0">
                          <a:latin typeface="Arial" panose="020B0604020202020204" pitchFamily="34" charset="0"/>
                          <a:cs typeface="Arial" panose="020B0604020202020204" pitchFamily="34" charset="0"/>
                        </a:rPr>
                        <a:t> poslovne subjekte</a:t>
                      </a:r>
                      <a:endParaRPr lang="hr-HR" sz="1600" b="1" dirty="0">
                        <a:latin typeface="Arial" panose="020B0604020202020204" pitchFamily="34" charset="0"/>
                        <a:cs typeface="Arial" panose="020B0604020202020204" pitchFamily="34" charset="0"/>
                      </a:endParaRPr>
                    </a:p>
                  </a:txBody>
                  <a:tcPr marT="45717" marB="45717" anchor="ctr"/>
                </a:tc>
                <a:extLst>
                  <a:ext uri="{0D108BD9-81ED-4DB2-BD59-A6C34878D82A}">
                    <a16:rowId xmlns:a16="http://schemas.microsoft.com/office/drawing/2014/main" val="315308636"/>
                  </a:ext>
                </a:extLst>
              </a:tr>
            </a:tbl>
          </a:graphicData>
        </a:graphic>
      </p:graphicFrame>
      <p:graphicFrame>
        <p:nvGraphicFramePr>
          <p:cNvPr id="4" name="Table 3">
            <a:extLst>
              <a:ext uri="{FF2B5EF4-FFF2-40B4-BE49-F238E27FC236}">
                <a16:creationId xmlns:a16="http://schemas.microsoft.com/office/drawing/2014/main" id="{901A4291-9B53-4013-87E8-5DF0E408DF71}"/>
              </a:ext>
            </a:extLst>
          </p:cNvPr>
          <p:cNvGraphicFramePr>
            <a:graphicFrameLocks noGrp="1"/>
          </p:cNvGraphicFramePr>
          <p:nvPr>
            <p:extLst>
              <p:ext uri="{D42A27DB-BD31-4B8C-83A1-F6EECF244321}">
                <p14:modId xmlns:p14="http://schemas.microsoft.com/office/powerpoint/2010/main" val="2363953270"/>
              </p:ext>
            </p:extLst>
          </p:nvPr>
        </p:nvGraphicFramePr>
        <p:xfrm>
          <a:off x="6542314" y="1241326"/>
          <a:ext cx="5415475" cy="4475555"/>
        </p:xfrm>
        <a:graphic>
          <a:graphicData uri="http://schemas.openxmlformats.org/drawingml/2006/table">
            <a:tbl>
              <a:tblPr firstRow="1" bandRow="1">
                <a:tableStyleId>{0E3FDE45-AF77-4B5C-9715-49D594BDF05E}</a:tableStyleId>
              </a:tblPr>
              <a:tblGrid>
                <a:gridCol w="1675662">
                  <a:extLst>
                    <a:ext uri="{9D8B030D-6E8A-4147-A177-3AD203B41FA5}">
                      <a16:colId xmlns:a16="http://schemas.microsoft.com/office/drawing/2014/main" val="2886916216"/>
                    </a:ext>
                  </a:extLst>
                </a:gridCol>
                <a:gridCol w="3739813">
                  <a:extLst>
                    <a:ext uri="{9D8B030D-6E8A-4147-A177-3AD203B41FA5}">
                      <a16:colId xmlns:a16="http://schemas.microsoft.com/office/drawing/2014/main" val="771551052"/>
                    </a:ext>
                  </a:extLst>
                </a:gridCol>
              </a:tblGrid>
              <a:tr h="932138">
                <a:tc>
                  <a:txBody>
                    <a:bodyPr/>
                    <a:lstStyle/>
                    <a:p>
                      <a:pPr algn="ctr"/>
                      <a:r>
                        <a:rPr lang="hr-HR" sz="1600" b="1" dirty="0">
                          <a:latin typeface="Arial" panose="020B0604020202020204" pitchFamily="34" charset="0"/>
                          <a:cs typeface="Arial" panose="020B0604020202020204" pitchFamily="34" charset="0"/>
                        </a:rPr>
                        <a:t>MOGUĆA SNIŽENJA</a:t>
                      </a:r>
                    </a:p>
                  </a:txBody>
                  <a:tcPr marT="45719" marB="45719" anchor="ctr"/>
                </a:tc>
                <a:tc>
                  <a:txBody>
                    <a:bodyPr/>
                    <a:lstStyle/>
                    <a:p>
                      <a:pPr algn="ctr"/>
                      <a:r>
                        <a:rPr lang="hr-HR" sz="1600" b="1" dirty="0">
                          <a:latin typeface="Arial" panose="020B0604020202020204" pitchFamily="34" charset="0"/>
                          <a:cs typeface="Arial" panose="020B0604020202020204" pitchFamily="34" charset="0"/>
                        </a:rPr>
                        <a:t>KRITERIJI</a:t>
                      </a:r>
                    </a:p>
                  </a:txBody>
                  <a:tcPr marT="45719" marB="45719" anchor="ctr"/>
                </a:tc>
                <a:extLst>
                  <a:ext uri="{0D108BD9-81ED-4DB2-BD59-A6C34878D82A}">
                    <a16:rowId xmlns:a16="http://schemas.microsoft.com/office/drawing/2014/main" val="1251293241"/>
                  </a:ext>
                </a:extLst>
              </a:tr>
              <a:tr h="1181139">
                <a:tc>
                  <a:txBody>
                    <a:bodyPr/>
                    <a:lstStyle/>
                    <a:p>
                      <a:r>
                        <a:rPr lang="hr-HR" sz="1600" b="1" dirty="0">
                          <a:latin typeface="Arial" panose="020B0604020202020204" pitchFamily="34" charset="0"/>
                          <a:cs typeface="Arial" panose="020B0604020202020204" pitchFamily="34" charset="0"/>
                        </a:rPr>
                        <a:t>- 0,2 p.b.</a:t>
                      </a:r>
                    </a:p>
                  </a:txBody>
                  <a:tcPr marT="45719" marB="45719" anchor="ctr"/>
                </a:tc>
                <a:tc>
                  <a:txBody>
                    <a:bodyPr/>
                    <a:lstStyle/>
                    <a:p>
                      <a:pPr marL="0" indent="0">
                        <a:buClr>
                          <a:srgbClr val="FF0000"/>
                        </a:buClr>
                        <a:buFontTx/>
                        <a:buNone/>
                      </a:pPr>
                      <a:r>
                        <a:rPr lang="hr-HR" sz="1600" b="1" dirty="0">
                          <a:latin typeface="Arial" panose="020B0604020202020204" pitchFamily="34" charset="0"/>
                          <a:cs typeface="Arial" panose="020B0604020202020204" pitchFamily="34" charset="0"/>
                        </a:rPr>
                        <a:t>Za zapošljavanje mladih do 30 godina starosti</a:t>
                      </a:r>
                    </a:p>
                  </a:txBody>
                  <a:tcPr marT="45719" marB="45719" anchor="ctr"/>
                </a:tc>
                <a:extLst>
                  <a:ext uri="{0D108BD9-81ED-4DB2-BD59-A6C34878D82A}">
                    <a16:rowId xmlns:a16="http://schemas.microsoft.com/office/drawing/2014/main" val="1520551192"/>
                  </a:ext>
                </a:extLst>
              </a:tr>
              <a:tr h="1181139">
                <a:tc>
                  <a:txBody>
                    <a:bodyPr/>
                    <a:lstStyle/>
                    <a:p>
                      <a:r>
                        <a:rPr lang="hr-HR" sz="1600" b="1" dirty="0">
                          <a:latin typeface="Arial" panose="020B0604020202020204" pitchFamily="34" charset="0"/>
                          <a:cs typeface="Arial" panose="020B0604020202020204" pitchFamily="34" charset="0"/>
                        </a:rPr>
                        <a:t>Do 2,0 p.b.</a:t>
                      </a:r>
                    </a:p>
                  </a:txBody>
                  <a:tcPr marT="45719" marB="45719" anchor="ctr"/>
                </a:tc>
                <a:tc>
                  <a:txBody>
                    <a:bodyPr/>
                    <a:lstStyle/>
                    <a:p>
                      <a:pPr marL="0" indent="0">
                        <a:buClr>
                          <a:srgbClr val="FF0000"/>
                        </a:buClr>
                        <a:buFontTx/>
                        <a:buNone/>
                      </a:pPr>
                      <a:r>
                        <a:rPr lang="hr-HR" sz="1600" b="1" dirty="0">
                          <a:latin typeface="Arial" panose="020B0604020202020204" pitchFamily="34" charset="0"/>
                          <a:cs typeface="Arial" panose="020B0604020202020204" pitchFamily="34" charset="0"/>
                        </a:rPr>
                        <a:t>Uz subvenciju Županije / Grada / Općine</a:t>
                      </a:r>
                    </a:p>
                  </a:txBody>
                  <a:tcPr marT="45719" marB="45719" anchor="ctr"/>
                </a:tc>
                <a:extLst>
                  <a:ext uri="{0D108BD9-81ED-4DB2-BD59-A6C34878D82A}">
                    <a16:rowId xmlns:a16="http://schemas.microsoft.com/office/drawing/2014/main" val="1312039687"/>
                  </a:ext>
                </a:extLst>
              </a:tr>
              <a:tr h="1181139">
                <a:tc>
                  <a:txBody>
                    <a:bodyPr/>
                    <a:lstStyle/>
                    <a:p>
                      <a:r>
                        <a:rPr lang="hr-HR" sz="1600" b="1" dirty="0">
                          <a:latin typeface="Arial" panose="020B0604020202020204" pitchFamily="34" charset="0"/>
                          <a:cs typeface="Arial" panose="020B0604020202020204" pitchFamily="34" charset="0"/>
                        </a:rPr>
                        <a:t>Do 1 p.b.</a:t>
                      </a:r>
                    </a:p>
                  </a:txBody>
                  <a:tcPr marT="45719" marB="45719" anchor="ctr"/>
                </a:tc>
                <a:tc>
                  <a:txBody>
                    <a:bodyPr/>
                    <a:lstStyle/>
                    <a:p>
                      <a:pPr marL="0" indent="0">
                        <a:buClr>
                          <a:srgbClr val="FF0000"/>
                        </a:buClr>
                        <a:buFont typeface="Wingdings" panose="05000000000000000000" pitchFamily="2" charset="2"/>
                        <a:buNone/>
                      </a:pPr>
                      <a:r>
                        <a:rPr lang="hr-HR" sz="1600" b="1" dirty="0">
                          <a:latin typeface="Arial" panose="020B0604020202020204" pitchFamily="34" charset="0"/>
                          <a:cs typeface="Arial" panose="020B0604020202020204" pitchFamily="34" charset="0"/>
                        </a:rPr>
                        <a:t>Za kredite iz NCFF kreditne linije za financiranje prirodnog kapitala*</a:t>
                      </a:r>
                    </a:p>
                  </a:txBody>
                  <a:tcPr marT="45719" marB="45719" anchor="ctr"/>
                </a:tc>
                <a:extLst>
                  <a:ext uri="{0D108BD9-81ED-4DB2-BD59-A6C34878D82A}">
                    <a16:rowId xmlns:a16="http://schemas.microsoft.com/office/drawing/2014/main" val="366673736"/>
                  </a:ext>
                </a:extLst>
              </a:tr>
            </a:tbl>
          </a:graphicData>
        </a:graphic>
      </p:graphicFrame>
    </p:spTree>
    <p:extLst>
      <p:ext uri="{BB962C8B-B14F-4D97-AF65-F5344CB8AC3E}">
        <p14:creationId xmlns:p14="http://schemas.microsoft.com/office/powerpoint/2010/main" val="2428809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EB614B-2634-4CDA-AF52-4818CA5D0175}"/>
              </a:ext>
            </a:extLst>
          </p:cNvPr>
          <p:cNvSpPr>
            <a:spLocks noGrp="1"/>
          </p:cNvSpPr>
          <p:nvPr>
            <p:ph type="body" sz="quarter" idx="10"/>
          </p:nvPr>
        </p:nvSpPr>
        <p:spPr>
          <a:xfrm>
            <a:off x="1432928" y="332715"/>
            <a:ext cx="10759072" cy="396015"/>
          </a:xfrm>
        </p:spPr>
        <p:txBody>
          <a:bodyPr/>
          <a:lstStyle/>
          <a:p>
            <a:r>
              <a:rPr lang="hr-HR" altLang="sr-Latn-RS" b="1" dirty="0"/>
              <a:t>Posebna područja RH</a:t>
            </a:r>
            <a:endParaRPr lang="hr-HR" dirty="0"/>
          </a:p>
        </p:txBody>
      </p:sp>
      <p:sp>
        <p:nvSpPr>
          <p:cNvPr id="5" name="TextBox 4">
            <a:extLst>
              <a:ext uri="{FF2B5EF4-FFF2-40B4-BE49-F238E27FC236}">
                <a16:creationId xmlns:a16="http://schemas.microsoft.com/office/drawing/2014/main" id="{A58431ED-A604-4416-8656-13B9ECFD0642}"/>
              </a:ext>
            </a:extLst>
          </p:cNvPr>
          <p:cNvSpPr txBox="1"/>
          <p:nvPr/>
        </p:nvSpPr>
        <p:spPr>
          <a:xfrm>
            <a:off x="1227551" y="1704488"/>
            <a:ext cx="9995770" cy="3416320"/>
          </a:xfrm>
          <a:prstGeom prst="rect">
            <a:avLst/>
          </a:prstGeom>
          <a:noFill/>
        </p:spPr>
        <p:txBody>
          <a:bodyPr wrap="square">
            <a:spAutoFit/>
          </a:bodyPr>
          <a:lstStyle/>
          <a:p>
            <a:pPr>
              <a:buClr>
                <a:srgbClr val="FF0000"/>
              </a:buClr>
              <a:buFont typeface="Wingdings" pitchFamily="2" charset="2"/>
              <a:buChar char="§"/>
              <a:defRPr/>
            </a:pPr>
            <a:r>
              <a:rPr lang="hr-HR" sz="1800" b="1" dirty="0">
                <a:solidFill>
                  <a:schemeClr val="tx1"/>
                </a:solidFill>
                <a:latin typeface="Arial" pitchFamily="34" charset="0"/>
                <a:cs typeface="Arial" pitchFamily="34" charset="0"/>
              </a:rPr>
              <a:t> Područja posebne državne skrbi </a:t>
            </a:r>
            <a:r>
              <a:rPr lang="hr-HR" sz="1800" dirty="0">
                <a:solidFill>
                  <a:schemeClr val="tx1"/>
                </a:solidFill>
                <a:latin typeface="Arial" pitchFamily="34" charset="0"/>
                <a:cs typeface="Arial" pitchFamily="34" charset="0"/>
              </a:rPr>
              <a:t>– sukladno Zakonu o područjima posebne državne skrbi (NN od 86/08. do 17/2015.).</a:t>
            </a:r>
          </a:p>
          <a:p>
            <a:pPr>
              <a:buClr>
                <a:srgbClr val="FF0000"/>
              </a:buClr>
              <a:buFont typeface="Wingdings" pitchFamily="2" charset="2"/>
              <a:buChar char="§"/>
              <a:defRPr/>
            </a:pPr>
            <a:endParaRPr lang="hr-HR" sz="1800" dirty="0">
              <a:solidFill>
                <a:schemeClr val="tx1"/>
              </a:solidFill>
              <a:latin typeface="Arial" pitchFamily="34" charset="0"/>
              <a:cs typeface="Arial" pitchFamily="34" charset="0"/>
            </a:endParaRPr>
          </a:p>
          <a:p>
            <a:pPr>
              <a:buClr>
                <a:srgbClr val="FF0000"/>
              </a:buClr>
              <a:buFont typeface="Wingdings" pitchFamily="2" charset="2"/>
              <a:buChar char="§"/>
              <a:defRPr/>
            </a:pPr>
            <a:r>
              <a:rPr lang="hr-HR" sz="1800" dirty="0">
                <a:solidFill>
                  <a:schemeClr val="tx1"/>
                </a:solidFill>
                <a:latin typeface="Arial" pitchFamily="34" charset="0"/>
                <a:cs typeface="Arial" pitchFamily="34" charset="0"/>
              </a:rPr>
              <a:t> </a:t>
            </a:r>
            <a:r>
              <a:rPr lang="hr-HR" sz="1800" b="1" dirty="0">
                <a:solidFill>
                  <a:schemeClr val="tx1"/>
                </a:solidFill>
                <a:latin typeface="Arial" pitchFamily="34" charset="0"/>
                <a:cs typeface="Arial" pitchFamily="34" charset="0"/>
              </a:rPr>
              <a:t>Potpomognuta područja </a:t>
            </a:r>
            <a:r>
              <a:rPr lang="hr-HR" sz="1800" dirty="0">
                <a:solidFill>
                  <a:schemeClr val="tx1"/>
                </a:solidFill>
                <a:latin typeface="Arial" pitchFamily="34" charset="0"/>
                <a:cs typeface="Arial" pitchFamily="34" charset="0"/>
              </a:rPr>
              <a:t>– jedinice lokalne samouprave razvrstane u I, II, III i IV skupinu sukladno</a:t>
            </a:r>
            <a:r>
              <a:rPr lang="hr-HR" sz="1800" baseline="0" dirty="0">
                <a:solidFill>
                  <a:schemeClr val="tx1"/>
                </a:solidFill>
                <a:latin typeface="Arial" pitchFamily="34" charset="0"/>
                <a:cs typeface="Arial" pitchFamily="34" charset="0"/>
              </a:rPr>
              <a:t> </a:t>
            </a:r>
            <a:r>
              <a:rPr lang="hr-HR" sz="1800" dirty="0">
                <a:solidFill>
                  <a:schemeClr val="tx1"/>
                </a:solidFill>
                <a:latin typeface="Arial" pitchFamily="34" charset="0"/>
                <a:cs typeface="Arial" pitchFamily="34" charset="0"/>
              </a:rPr>
              <a:t>Zakon o regionalnom razvoju Republike Hrvatske (NN 147/14, 123/17) i Odluci o razvrstavanju jedinica lokalne i područne (regionalne) samouprave prema stupnju razvijenosti (NN 158/13).</a:t>
            </a:r>
          </a:p>
          <a:p>
            <a:pPr>
              <a:buClr>
                <a:srgbClr val="FF0000"/>
              </a:buClr>
              <a:buFont typeface="Wingdings" pitchFamily="2" charset="2"/>
              <a:buChar char="§"/>
              <a:defRPr/>
            </a:pPr>
            <a:endParaRPr lang="hr-HR" sz="1800" dirty="0">
              <a:solidFill>
                <a:schemeClr val="tx1"/>
              </a:solidFill>
              <a:latin typeface="Arial" pitchFamily="34" charset="0"/>
              <a:cs typeface="Arial" pitchFamily="34" charset="0"/>
            </a:endParaRPr>
          </a:p>
          <a:p>
            <a:pPr>
              <a:buClr>
                <a:srgbClr val="FF0000"/>
              </a:buClr>
              <a:buFont typeface="Wingdings" pitchFamily="2" charset="2"/>
              <a:buChar char="§"/>
              <a:defRPr/>
            </a:pPr>
            <a:r>
              <a:rPr lang="hr-HR" sz="1800" dirty="0">
                <a:solidFill>
                  <a:schemeClr val="tx1"/>
                </a:solidFill>
                <a:latin typeface="Arial" pitchFamily="34" charset="0"/>
                <a:cs typeface="Arial" pitchFamily="34" charset="0"/>
              </a:rPr>
              <a:t> </a:t>
            </a:r>
            <a:r>
              <a:rPr lang="hr-HR" sz="1800" b="1" dirty="0">
                <a:solidFill>
                  <a:schemeClr val="tx1"/>
                </a:solidFill>
                <a:latin typeface="Arial" pitchFamily="34" charset="0"/>
                <a:cs typeface="Arial" pitchFamily="34" charset="0"/>
              </a:rPr>
              <a:t>Brdsko-planinska područja </a:t>
            </a:r>
            <a:r>
              <a:rPr lang="hr-HR" sz="1800" dirty="0">
                <a:solidFill>
                  <a:schemeClr val="tx1"/>
                </a:solidFill>
                <a:latin typeface="Arial" pitchFamily="34" charset="0"/>
                <a:cs typeface="Arial" pitchFamily="34" charset="0"/>
              </a:rPr>
              <a:t>– sukladno Zakonu o brdsko-planinskim područjima</a:t>
            </a:r>
            <a:r>
              <a:rPr lang="hr-HR" sz="1800" baseline="0" dirty="0">
                <a:solidFill>
                  <a:schemeClr val="tx1"/>
                </a:solidFill>
                <a:latin typeface="Arial" pitchFamily="34" charset="0"/>
                <a:cs typeface="Arial" pitchFamily="34" charset="0"/>
              </a:rPr>
              <a:t> (NN od 12/02. do 147/14.).</a:t>
            </a:r>
          </a:p>
          <a:p>
            <a:pPr>
              <a:buClr>
                <a:srgbClr val="FF0000"/>
              </a:buClr>
              <a:buFont typeface="Wingdings" pitchFamily="2" charset="2"/>
              <a:buChar char="§"/>
              <a:defRPr/>
            </a:pPr>
            <a:endParaRPr lang="hr-HR" sz="1800" baseline="0" dirty="0">
              <a:solidFill>
                <a:schemeClr val="tx1"/>
              </a:solidFill>
              <a:latin typeface="Arial" pitchFamily="34" charset="0"/>
              <a:cs typeface="Arial" pitchFamily="34" charset="0"/>
            </a:endParaRPr>
          </a:p>
          <a:p>
            <a:pPr>
              <a:buClr>
                <a:srgbClr val="FF0000"/>
              </a:buClr>
              <a:buFont typeface="Wingdings" pitchFamily="2" charset="2"/>
              <a:buChar char="§"/>
              <a:defRPr/>
            </a:pPr>
            <a:r>
              <a:rPr lang="hr-HR" sz="1800" baseline="0" dirty="0">
                <a:solidFill>
                  <a:schemeClr val="tx1"/>
                </a:solidFill>
                <a:latin typeface="Arial" pitchFamily="34" charset="0"/>
                <a:cs typeface="Arial" pitchFamily="34" charset="0"/>
              </a:rPr>
              <a:t> </a:t>
            </a:r>
            <a:r>
              <a:rPr lang="hr-HR" sz="1800" b="1" baseline="0" dirty="0">
                <a:solidFill>
                  <a:schemeClr val="tx1"/>
                </a:solidFill>
                <a:latin typeface="Arial" pitchFamily="34" charset="0"/>
                <a:cs typeface="Arial" pitchFamily="34" charset="0"/>
              </a:rPr>
              <a:t>Otoci </a:t>
            </a:r>
            <a:r>
              <a:rPr lang="hr-HR" sz="1800" baseline="0" dirty="0">
                <a:solidFill>
                  <a:schemeClr val="tx1"/>
                </a:solidFill>
                <a:latin typeface="Arial" pitchFamily="34" charset="0"/>
                <a:cs typeface="Arial" pitchFamily="34" charset="0"/>
              </a:rPr>
              <a:t>– sukladno Zakonu o otocima (NN 116/18.).</a:t>
            </a:r>
            <a:endParaRPr lang="hr-HR" sz="1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447147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EB614B-2634-4CDA-AF52-4818CA5D0175}"/>
              </a:ext>
            </a:extLst>
          </p:cNvPr>
          <p:cNvSpPr>
            <a:spLocks noGrp="1"/>
          </p:cNvSpPr>
          <p:nvPr>
            <p:ph type="body" sz="quarter" idx="10"/>
          </p:nvPr>
        </p:nvSpPr>
        <p:spPr>
          <a:xfrm>
            <a:off x="1432928" y="332715"/>
            <a:ext cx="10759072" cy="396015"/>
          </a:xfrm>
        </p:spPr>
        <p:txBody>
          <a:bodyPr/>
          <a:lstStyle/>
          <a:p>
            <a:r>
              <a:rPr lang="hr-HR" altLang="sr-Latn-RS" b="1" dirty="0"/>
              <a:t>Djelatnosti od posebnog interesa</a:t>
            </a:r>
            <a:endParaRPr lang="hr-HR" dirty="0"/>
          </a:p>
        </p:txBody>
      </p:sp>
      <p:pic>
        <p:nvPicPr>
          <p:cNvPr id="4" name="Picture 4">
            <a:extLst>
              <a:ext uri="{FF2B5EF4-FFF2-40B4-BE49-F238E27FC236}">
                <a16:creationId xmlns:a16="http://schemas.microsoft.com/office/drawing/2014/main" id="{A3CEED18-7B79-40F1-A942-1224F02E58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 y="1566862"/>
            <a:ext cx="11849100" cy="458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4631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EB614B-2634-4CDA-AF52-4818CA5D0175}"/>
              </a:ext>
            </a:extLst>
          </p:cNvPr>
          <p:cNvSpPr>
            <a:spLocks noGrp="1"/>
          </p:cNvSpPr>
          <p:nvPr>
            <p:ph type="body" sz="quarter" idx="10"/>
          </p:nvPr>
        </p:nvSpPr>
        <p:spPr>
          <a:xfrm>
            <a:off x="1432928" y="332715"/>
            <a:ext cx="10759072" cy="792031"/>
          </a:xfrm>
        </p:spPr>
        <p:txBody>
          <a:bodyPr/>
          <a:lstStyle/>
          <a:p>
            <a:pPr algn="ctr"/>
            <a:r>
              <a:rPr lang="hr-HR" altLang="sr-Latn-RS" b="1" dirty="0"/>
              <a:t>Mladi, žene, početnici</a:t>
            </a:r>
            <a:endParaRPr lang="hr-HR" dirty="0"/>
          </a:p>
        </p:txBody>
      </p:sp>
      <p:graphicFrame>
        <p:nvGraphicFramePr>
          <p:cNvPr id="5" name="Group 29">
            <a:extLst>
              <a:ext uri="{FF2B5EF4-FFF2-40B4-BE49-F238E27FC236}">
                <a16:creationId xmlns:a16="http://schemas.microsoft.com/office/drawing/2014/main" id="{71C7DC98-B531-42ED-83D4-A989E1816BC4}"/>
              </a:ext>
            </a:extLst>
          </p:cNvPr>
          <p:cNvGraphicFramePr>
            <a:graphicFrameLocks/>
          </p:cNvGraphicFramePr>
          <p:nvPr>
            <p:extLst>
              <p:ext uri="{D42A27DB-BD31-4B8C-83A1-F6EECF244321}">
                <p14:modId xmlns:p14="http://schemas.microsoft.com/office/powerpoint/2010/main" val="2655639907"/>
              </p:ext>
            </p:extLst>
          </p:nvPr>
        </p:nvGraphicFramePr>
        <p:xfrm>
          <a:off x="1775520" y="1124746"/>
          <a:ext cx="8758558" cy="5167847"/>
        </p:xfrm>
        <a:graphic>
          <a:graphicData uri="http://schemas.openxmlformats.org/drawingml/2006/table">
            <a:tbl>
              <a:tblPr/>
              <a:tblGrid>
                <a:gridCol w="1697823">
                  <a:extLst>
                    <a:ext uri="{9D8B030D-6E8A-4147-A177-3AD203B41FA5}">
                      <a16:colId xmlns:a16="http://schemas.microsoft.com/office/drawing/2014/main" val="20000"/>
                    </a:ext>
                  </a:extLst>
                </a:gridCol>
                <a:gridCol w="7060735">
                  <a:extLst>
                    <a:ext uri="{9D8B030D-6E8A-4147-A177-3AD203B41FA5}">
                      <a16:colId xmlns:a16="http://schemas.microsoft.com/office/drawing/2014/main" val="20001"/>
                    </a:ext>
                  </a:extLst>
                </a:gridCol>
              </a:tblGrid>
              <a:tr h="502333">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Cilj</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hr-HR" altLang="x-none" sz="1400" b="1" i="0" u="none" strike="noStrike" cap="none" normalizeH="0" baseline="0" dirty="0">
                          <a:ln>
                            <a:noFill/>
                          </a:ln>
                          <a:solidFill>
                            <a:schemeClr val="tx1"/>
                          </a:solidFill>
                          <a:effectLst/>
                          <a:latin typeface="Calibri" pitchFamily="34" charset="0"/>
                          <a:cs typeface="Times New Roman" pitchFamily="18" charset="0"/>
                        </a:rPr>
                        <a:t>Ulaganje u pokretanje poslovanja, modernizaciju proizvodnje, uvođenje novih tehnologija i proizvoda, povećanja kapaciteta, poticanje novog zapošljavanja i sl.</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0"/>
                  </a:ext>
                </a:extLst>
              </a:tr>
              <a:tr h="916007">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Korisnici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just" defTabSz="914400" rtl="0" eaLnBrk="1" fontAlgn="base" latinLnBrk="0" hangingPunct="1">
                        <a:lnSpc>
                          <a:spcPct val="100000"/>
                        </a:lnSpc>
                        <a:spcBef>
                          <a:spcPct val="20000"/>
                        </a:spcBef>
                        <a:spcAft>
                          <a:spcPct val="0"/>
                        </a:spcAft>
                        <a:buClrTx/>
                        <a:buSzTx/>
                        <a:buFont typeface="Arial" pitchFamily="34" charset="0"/>
                        <a:buNone/>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Trgovačka društva, obrtnici, fizičke osobe, OPG-i, zadruge i ustanove koji su </a:t>
                      </a:r>
                      <a:r>
                        <a:rPr kumimoji="0" lang="hr-HR" altLang="x-none" sz="1400" b="1" i="0" u="sng" strike="noStrike" kern="1200" cap="none" normalizeH="0" baseline="0" dirty="0">
                          <a:ln>
                            <a:noFill/>
                          </a:ln>
                          <a:solidFill>
                            <a:schemeClr val="tx1"/>
                          </a:solidFill>
                          <a:effectLst/>
                          <a:latin typeface="Calibri" pitchFamily="34" charset="0"/>
                          <a:ea typeface="+mn-ea"/>
                          <a:cs typeface="Times New Roman" pitchFamily="18" charset="0"/>
                        </a:rPr>
                        <a:t>mladi poduzetnici </a:t>
                      </a: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(do 40 godina, a posjeduju više od 50% vlasništva), </a:t>
                      </a:r>
                      <a:r>
                        <a:rPr kumimoji="0" lang="hr-HR" altLang="x-none" sz="1400" b="1" i="0" u="sng" strike="noStrike" kern="1200" cap="none" normalizeH="0" baseline="0" dirty="0">
                          <a:ln>
                            <a:noFill/>
                          </a:ln>
                          <a:solidFill>
                            <a:schemeClr val="tx1"/>
                          </a:solidFill>
                          <a:effectLst/>
                          <a:latin typeface="Calibri" pitchFamily="34" charset="0"/>
                          <a:ea typeface="+mn-ea"/>
                          <a:cs typeface="Times New Roman" pitchFamily="18" charset="0"/>
                        </a:rPr>
                        <a:t>početnici</a:t>
                      </a: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 (prvi put osnivaju poslovni subjekt ili isti posluje manje od 2 godine) i </a:t>
                      </a:r>
                      <a:r>
                        <a:rPr kumimoji="0" lang="hr-HR" altLang="x-none" sz="1400" b="1" i="0" u="sng" strike="noStrike" kern="1200" cap="none" normalizeH="0" baseline="0" dirty="0">
                          <a:ln>
                            <a:noFill/>
                          </a:ln>
                          <a:solidFill>
                            <a:schemeClr val="tx1"/>
                          </a:solidFill>
                          <a:effectLst/>
                          <a:latin typeface="Calibri" pitchFamily="34" charset="0"/>
                          <a:ea typeface="+mn-ea"/>
                          <a:cs typeface="Times New Roman" pitchFamily="18" charset="0"/>
                        </a:rPr>
                        <a:t>žene poduzetnice </a:t>
                      </a: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(jedna ili više žena zajedno imaju više od 50% vlasništva i poslovnim subjektom upravlja žena).</a:t>
                      </a:r>
                      <a:endParaRPr kumimoji="0" lang="vi-VN" altLang="x-none" sz="1400" b="1" i="0" u="none" strike="noStrike" kern="1200" cap="none" normalizeH="0" baseline="0" dirty="0">
                        <a:ln>
                          <a:noFill/>
                        </a:ln>
                        <a:solidFill>
                          <a:schemeClr val="tx1"/>
                        </a:solidFill>
                        <a:effectLst/>
                        <a:latin typeface="Calibri" pitchFamily="34" charset="0"/>
                        <a:ea typeface="+mn-ea"/>
                        <a:cs typeface="Times New Roman" pitchFamily="18" charset="0"/>
                      </a:endParaRP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1"/>
                  </a:ext>
                </a:extLst>
              </a:tr>
              <a:tr h="543700">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Namjena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osnovna sredstva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trajna obrtna sredstva do 30 % iznosa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2"/>
                  </a:ext>
                </a:extLst>
              </a:tr>
              <a:tr h="998742">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Visina kredita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pl-PL"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najniži iznos kredita 200.000,00 kn</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pl-PL"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najviši iznos kredita 2.000.000,00 kn (kreditira se do 85% ukupne predračunske vrijed)</a:t>
                      </a:r>
                      <a:endPar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endParaRPr>
                    </a:p>
                    <a:p>
                      <a:pPr marL="285750" marR="0" lvl="0" indent="-285750" algn="just"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za kredite u iznosu do 700.000,00 kn kreditira se do 100% ukupne predračunske vrijednosti investicije bez PDV-a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3"/>
                  </a:ext>
                </a:extLst>
              </a:tr>
              <a:tr h="325044">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Kamatna stopa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godišnja kamatna stopa 2%</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4"/>
                  </a:ext>
                </a:extLst>
              </a:tr>
              <a:tr h="750538">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Rok otplate</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do 12 godina uključujući do 3 godina počeka (za nasade do 5 godina)</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u opravdanim slučajevima (turizam), rok otplate može biti do 17 godine uključujući do 4 godine počeka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5"/>
                  </a:ext>
                </a:extLst>
              </a:tr>
              <a:tr h="1004195">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hr-HR" altLang="x-none" sz="1600" b="1" i="0" u="none" strike="noStrike" cap="none" normalizeH="0" baseline="0" dirty="0">
                          <a:ln>
                            <a:noFill/>
                          </a:ln>
                          <a:solidFill>
                            <a:schemeClr val="bg1"/>
                          </a:solidFill>
                          <a:effectLst/>
                          <a:latin typeface="Calibri" pitchFamily="34" charset="0"/>
                          <a:cs typeface="Arial" charset="0"/>
                        </a:rPr>
                        <a:t>Način provođenja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88900" indent="-88900"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izravno</a:t>
                      </a:r>
                    </a:p>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hr-HR" altLang="x-none" sz="1400" b="1" i="0" u="none" strike="noStrike" kern="1200" cap="none" normalizeH="0" baseline="0" dirty="0">
                          <a:ln>
                            <a:noFill/>
                          </a:ln>
                          <a:solidFill>
                            <a:schemeClr val="tx1"/>
                          </a:solidFill>
                          <a:effectLst/>
                          <a:latin typeface="Calibri" pitchFamily="34" charset="0"/>
                          <a:ea typeface="+mn-ea"/>
                          <a:cs typeface="Times New Roman" pitchFamily="18" charset="0"/>
                        </a:rPr>
                        <a:t>putem poslovnih banaka</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358982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668</TotalTime>
  <Words>1630</Words>
  <Application>Microsoft Office PowerPoint</Application>
  <PresentationFormat>Widescreen</PresentationFormat>
  <Paragraphs>297</Paragraphs>
  <Slides>16</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Arial Narrow</vt:lpstr>
      <vt:lpstr>Calibri</vt:lpstr>
      <vt:lpstr>Calibri Light</vt:lpstr>
      <vt:lpstr>Frutiger 55 Roman</vt:lpstr>
      <vt:lpstr>Symbol</vt:lpstr>
      <vt:lpstr>Vollkorn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Program obrtna sredstva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Nikola Betica</dc:creator>
  <cp:lastModifiedBy>Bartolović Vesna</cp:lastModifiedBy>
  <cp:revision>65</cp:revision>
  <dcterms:created xsi:type="dcterms:W3CDTF">2018-04-19T11:55:59Z</dcterms:created>
  <dcterms:modified xsi:type="dcterms:W3CDTF">2022-03-02T10:46:51Z</dcterms:modified>
</cp:coreProperties>
</file>