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7" r:id="rId2"/>
    <p:sldMasterId id="2147483764" r:id="rId3"/>
  </p:sldMasterIdLst>
  <p:notesMasterIdLst>
    <p:notesMasterId r:id="rId32"/>
  </p:notesMasterIdLst>
  <p:handoutMasterIdLst>
    <p:handoutMasterId r:id="rId33"/>
  </p:handoutMasterIdLst>
  <p:sldIdLst>
    <p:sldId id="407" r:id="rId4"/>
    <p:sldId id="439" r:id="rId5"/>
    <p:sldId id="476" r:id="rId6"/>
    <p:sldId id="477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2" r:id="rId27"/>
    <p:sldId id="473" r:id="rId28"/>
    <p:sldId id="474" r:id="rId29"/>
    <p:sldId id="475" r:id="rId30"/>
    <p:sldId id="419" r:id="rId31"/>
  </p:sldIdLst>
  <p:sldSz cx="24120475" cy="13679488"/>
  <p:notesSz cx="6858000" cy="9926638"/>
  <p:defaultTextStyle>
    <a:defPPr>
      <a:defRPr lang="sr-Latn-RS"/>
    </a:defPPr>
    <a:lvl1pPr marL="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zentacija" id="{8B0B7665-68D3-B748-A92A-B1BB5548D31E}">
          <p14:sldIdLst>
            <p14:sldId id="407"/>
            <p14:sldId id="439"/>
            <p14:sldId id="476"/>
            <p14:sldId id="477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2"/>
            <p14:sldId id="473"/>
            <p14:sldId id="474"/>
            <p14:sldId id="475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08">
          <p15:clr>
            <a:srgbClr val="A4A3A4"/>
          </p15:clr>
        </p15:guide>
        <p15:guide id="2" pos="75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027"/>
    <a:srgbClr val="0E9ED0"/>
    <a:srgbClr val="989697"/>
    <a:srgbClr val="BF242B"/>
    <a:srgbClr val="306095"/>
    <a:srgbClr val="242379"/>
    <a:srgbClr val="FACD01"/>
    <a:srgbClr val="A96C12"/>
    <a:srgbClr val="00AE41"/>
    <a:srgbClr val="C80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706"/>
  </p:normalViewPr>
  <p:slideViewPr>
    <p:cSldViewPr snapToGrid="0" snapToObjects="1">
      <p:cViewPr varScale="1">
        <p:scale>
          <a:sx n="59" d="100"/>
          <a:sy n="59" d="100"/>
        </p:scale>
        <p:origin x="174" y="42"/>
      </p:cViewPr>
      <p:guideLst>
        <p:guide orient="horz" pos="4308"/>
        <p:guide pos="7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0" d="100"/>
          <a:sy n="140" d="100"/>
        </p:scale>
        <p:origin x="40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3360E5-67EE-B746-A801-3F56EBB9FF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2640F-FB7B-964E-B7DB-0576E2EF83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269BF-A166-3C47-88D1-B9227A579DF0}" type="datetimeFigureOut">
              <a:t>15.2.2022.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948C5-3C61-3049-A691-2588595298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4CF5A-B16F-454F-B34D-965FD95D9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413B-1AC2-734B-9F59-32C09202E63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761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40D50-833F-6545-A5EA-A842CAD54459}" type="datetimeFigureOut">
              <a:t>15.2.2022.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41425"/>
            <a:ext cx="59055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1363-6EF1-4349-8C16-11F4B8EAB5B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04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 - bij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56CCF98-DE35-CC4F-8062-4841EC82F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9075" y="1420170"/>
            <a:ext cx="5295900" cy="18796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B0929EB-5AF3-6048-B647-F13F212A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8AB85E5-3496-BB44-BF8E-B3E3846D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4F6FD-3D8C-1349-919E-9D72C5B2C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5966906"/>
            <a:ext cx="21218219" cy="1050218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rgbClr val="D120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E37B3CD-8064-F14D-8E23-48816AC1924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51126" y="7161090"/>
            <a:ext cx="21218219" cy="1146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52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praznim prostorom ispod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5ADC9E-A88F-E641-8AE4-764B3918B5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B6D90BF-3D85-9F49-AF8C-D53B936E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6EA519C-DB41-4F43-96B0-55E11502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F47D1C-A208-8B4E-A032-12E9ED9D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6"/>
            <a:ext cx="19826819" cy="79998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F03D651-8C40-5249-A098-E7A20F336C7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6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tupca, gornji podnaslov + sadržaj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CE646C-A2CB-F44B-841D-B4C83A2647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6" y="4449854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134312-933E-B143-A8BB-42AA0F32C2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2482786" y="4468442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99DCBA-23AA-754C-A8BC-CA7C03B8B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E684AD-3E24-D54D-9FD7-877A1C79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2859860-0FCF-5040-BCDB-B1526FDA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B1F30F-5739-174C-BDDC-A09E49FB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6"/>
            <a:ext cx="19826819" cy="79998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722ADD-4B4D-2F41-88C2-8EF0505357D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06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tupca, donji podnaslov + sadržaj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CE646C-A2CB-F44B-841D-B4C83A2647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6" y="4449854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134312-933E-B143-A8BB-42AA0F32C2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2482786" y="4468442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87524B-A074-9E41-B14F-EED560891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C53C541-8F4D-6645-9CA0-F9CDEA74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9FBA7CF-E362-1E44-B617-12B7E7F0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F9EE46-AC34-6143-BCC4-E34A9A55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17A70B-501B-6045-BF19-9F78E5C8B99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3181493"/>
            <a:ext cx="19804517" cy="92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31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azno + brand element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116141-8CB8-8E4A-A727-81C2ECAC6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A50A83D-4AB8-D44A-954A-F6C67204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7AABB3E-0F0F-514C-A47F-B7DEAA7E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386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slide naslov, gornji podnaslov + sadržaj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031D84D-5D1C-AA46-B9A2-B003FDBA37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4449854"/>
            <a:ext cx="20256749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A0F5ABE-B224-3C4F-B291-63B259702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0347D3-275B-A14A-8963-E4FBBF2B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D0F8D62-74C4-BB4B-8C36-E00F102F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E9CF2B-EE11-7440-8A07-C65A0A87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0365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532610B-6D4C-3143-BB5A-C718ECFFD43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6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slide naslov, donji podnaslov + sadržaj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28B645-89FD-BF46-ABAC-A07AF64167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4449854"/>
            <a:ext cx="20256749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4E6C79CE-CA3B-A34D-82EF-08F9D98252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7C8EDAB-0F03-DC48-849E-F9F3253F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47FAAE-1FF6-9544-8E84-F64AFA55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61387B-7EAF-D441-A5A6-40803231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BFAD22A-7B29-AA43-A787-B1320A08CF8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3181492"/>
            <a:ext cx="19804517" cy="8865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89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praznim prostorom ispod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24F2BC1-CED5-7846-923F-11A3CBAD5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EDE4E43-4209-4C4D-8E1E-41E94390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DA50313-3A94-3E46-9E89-ED84AB51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CB52EC-B3DA-4F41-8BE6-C7D56591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0365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4ED0BEC-C86B-394E-B298-8E44F3FC65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89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tupca, gornji podnaslov + sadržaj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CE646C-A2CB-F44B-841D-B4C83A2647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6" y="4449854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134312-933E-B143-A8BB-42AA0F32C2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2482786" y="4468442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4EE2239-DF29-C941-9B64-2B1B90CD5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DF705A0-19A0-BF44-BE48-EBE79A7A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FA21439-88A1-F04C-88B1-75107321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4C89C8-6413-FF4F-BF87-35A16726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0220245" cy="10266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4C97970-AABC-5346-AB9B-1EC872EAC739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0"/>
            <a:ext cx="20220245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52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stupca, donji podnaslov + sadržaj - bij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CE646C-A2CB-F44B-841D-B4C83A2647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6" y="4449854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134312-933E-B143-A8BB-42AA0F32C2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2482786" y="4468442"/>
            <a:ext cx="1002729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56CDE17D-1A4E-C341-B211-8545CB859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22D92FC2-7BA1-A443-B86D-123CF211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ED0DF77-8C90-E743-B124-5FEB5A59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E0BE4D-4643-324E-BDAF-D10F69DD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0220245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27BF490-3427-2643-98BF-21A7E9FC93CA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3181493"/>
            <a:ext cx="20220245" cy="11122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38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brajanja s fixnim opsiom lijev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A97FA4-3321-B34F-B7A6-BFF4FFF0DB18}"/>
              </a:ext>
            </a:extLst>
          </p:cNvPr>
          <p:cNvSpPr/>
          <p:nvPr userDrawn="1"/>
        </p:nvSpPr>
        <p:spPr>
          <a:xfrm>
            <a:off x="1583471" y="3859111"/>
            <a:ext cx="8430323" cy="7871972"/>
          </a:xfrm>
          <a:prstGeom prst="rect">
            <a:avLst/>
          </a:prstGeom>
          <a:solidFill>
            <a:srgbClr val="BF2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ln>
                <a:noFill/>
              </a:ln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E2D0525-0A43-B143-A5AF-0AC86B453D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95706" y="4449854"/>
            <a:ext cx="7812631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 b="1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610D1D-7AB3-6E49-A858-F71D994F81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319250" y="4468442"/>
            <a:ext cx="12146084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A08D5B5-7C70-8B40-9648-AE358EF20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8B9A2DB-AEB1-1549-B8CB-E7E895A1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740BBB6-AB96-4F4C-AA47-2F5FCABF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AC459E-B09E-1849-8617-0A1949BA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6"/>
            <a:ext cx="20175499" cy="88766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D770B87-EBED-064E-9033-52197381CCA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1"/>
            <a:ext cx="20153197" cy="1286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52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 - crvena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6CF633-2892-6B4E-BAF8-BAC5F5E9F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4305" y="10417810"/>
            <a:ext cx="3733800" cy="29845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1CBE0A-E8FD-8243-9898-B272ACAE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C00856B-3922-494F-A6B5-4762CA1E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2807E3-18C5-9549-9347-F9BD4D081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4873603"/>
            <a:ext cx="21138707" cy="1050120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1549498-529B-494D-8F59-37F5815F8F2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51128" y="6023666"/>
            <a:ext cx="21138707" cy="1351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5570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 lijevo, donji podnaslo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B778B56-8F98-5A46-AE21-B83EC64BB2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17400" y="3323061"/>
            <a:ext cx="12129184" cy="7943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hr-HR" dirty="0"/>
              <a:t>Kliknite na simbol slike za postavljanje slike u okvir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52A3C2-36AE-5847-86A0-31FD4ACE717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95706" y="4449854"/>
            <a:ext cx="7812631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 b="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 b="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 b="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2DCCB098-7660-0C40-9C2C-B220A434B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342E48C-26E8-8945-9D5E-A861FED2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58D15D0-1BDB-E843-8FBB-BAAD048A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162779-20F2-0246-90C0-B8D0F761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025674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5195D9C-F1A1-D440-9431-1FE9C7D81127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2312138" y="3181492"/>
            <a:ext cx="7396199" cy="1092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356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 lijevo, gornji podnaslo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B778B56-8F98-5A46-AE21-B83EC64BB2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17400" y="3323061"/>
            <a:ext cx="12129184" cy="7943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hr-HR" dirty="0"/>
              <a:t>Kliknite na simbol slike za postavljanje slike u okvir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52A3C2-36AE-5847-86A0-31FD4ACE717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95706" y="4449854"/>
            <a:ext cx="7812631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 b="0">
                <a:solidFill>
                  <a:srgbClr val="4B4B4B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 b="0">
                <a:solidFill>
                  <a:srgbClr val="4B4B4B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 b="0">
                <a:solidFill>
                  <a:srgbClr val="4B4B4B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0">
                <a:solidFill>
                  <a:srgbClr val="4B4B4B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 b="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E3CA63FD-581F-8244-9403-1EFC8D0CF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8762E36-85E2-4E4C-9869-7FAB4311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1FF99F6-C0BA-9D40-BAC8-69D2C953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9462E8-8DED-4743-AEC4-63DDF96A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0256749" cy="89985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FA30BC2-128A-0149-9324-74C88720F3F5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2312137" y="2423210"/>
            <a:ext cx="20234447" cy="899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83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praznim prostorom ispod bez brend oznak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0CC9AC-35F3-F641-BA8B-C8BB3FE3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4F32E8-99A9-7E48-B039-08A44E3F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9D4C62-60D1-1E4A-9727-0C887981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0365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951B9F1-39F9-5841-B4FD-05BDE502C8D1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00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razno + brand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A3BE03-7B11-1546-813E-7F8E1E320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24434"/>
            <a:ext cx="24120475" cy="185349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0655A8C-4873-0B4F-8CA7-28E3D0A0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CE7808-6C6C-174D-B6C4-B1DCAED8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877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81AF1-773E-A14F-BCFA-9F024DCB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EA6FF1-2C5B-2E40-9148-A5E2A360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778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ka s pot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C903D-85F3-9E42-A0DA-C5C032CC82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36800" y="330200"/>
            <a:ext cx="19964400" cy="11811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19437-EB36-5D4D-BBF6-37DDA6FC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12433300"/>
            <a:ext cx="19964400" cy="946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4B4B4B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4421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ka full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C903D-85F3-9E42-A0DA-C5C032CC82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120475" cy="136794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</p:spTree>
    <p:extLst>
      <p:ext uri="{BB962C8B-B14F-4D97-AF65-F5344CB8AC3E}">
        <p14:creationId xmlns:p14="http://schemas.microsoft.com/office/powerpoint/2010/main" val="329252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like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C903D-85F3-9E42-A0DA-C5C032CC82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880000" cy="66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A80075D-1DB9-6441-9CE3-9485567A6E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40475" y="0"/>
            <a:ext cx="11880000" cy="66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C87E1CF-E874-574F-9100-A14FB4B57E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019488"/>
            <a:ext cx="11880000" cy="66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DDE2D5A-FB21-9B44-B474-476B954977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40475" y="7019488"/>
            <a:ext cx="11880000" cy="66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marR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4B4B4B"/>
                </a:solidFill>
                <a:latin typeface="+mj-lt"/>
              </a:defRPr>
            </a:lvl1pPr>
          </a:lstStyle>
          <a:p>
            <a:pPr marL="0" marR="0" lvl="0" indent="0" algn="l" defTabSz="1809049" rtl="0" eaLnBrk="1" fontAlgn="auto" latinLnBrk="0" hangingPunct="1">
              <a:lnSpc>
                <a:spcPct val="120000"/>
              </a:lnSpc>
              <a:spcBef>
                <a:spcPts val="1978"/>
              </a:spcBef>
              <a:spcAft>
                <a:spcPts val="0"/>
              </a:spcAft>
              <a:buClr>
                <a:srgbClr val="C20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/>
              <a:t>Kliknite na simbol slike za postavljanje slike u okvir</a:t>
            </a:r>
          </a:p>
        </p:txBody>
      </p:sp>
    </p:spTree>
    <p:extLst>
      <p:ext uri="{BB962C8B-B14F-4D97-AF65-F5344CB8AC3E}">
        <p14:creationId xmlns:p14="http://schemas.microsoft.com/office/powerpoint/2010/main" val="1903046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solidFill>
          <a:srgbClr val="989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D07CFE7-90F1-0148-A487-560169964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9075" y="1420170"/>
            <a:ext cx="5295900" cy="187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43FB14-A45C-0340-AC3C-2F0238CC1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5191651"/>
            <a:ext cx="21297360" cy="2644069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HVALA NA PAŽNJI!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3822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+ podnaslov s praznim prostorom isp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2152F87-2E86-0E4D-8004-A16A646561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352E491-8D92-9447-BF91-AA704163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2F25E08-0272-434C-B0EC-058FAFE6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762197-6894-6444-AA54-3BEDCC40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0365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A5E96A0-DFC4-5D49-99BF-0593781CCA8E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rgbClr val="D1202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96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lje - Moja karijera ">
    <p:bg>
      <p:bgPr>
        <a:solidFill>
          <a:srgbClr val="58A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ED7A98D-3010-4C45-BE73-033105D6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EA162C-77F0-034C-B2FD-A4EDA2E6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29337FA1-A3B5-2349-84E2-3E6F76ABA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3537" y="1462297"/>
            <a:ext cx="3073400" cy="3632200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65048B6-0733-D748-ABD4-FCB259CC7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025210B-884D-E640-9089-17142D2C2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5966903"/>
            <a:ext cx="21138707" cy="1091499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97D6E19-8731-3A46-B42B-1D317B07EA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51128" y="7161089"/>
            <a:ext cx="2113870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4894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 (recyl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F5363DE0-F871-8249-9199-72DA61285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276209" y="9706277"/>
            <a:ext cx="512531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4D1DF5C5-3DAA-DC4D-B103-D8A110B40C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276209" y="5562969"/>
            <a:ext cx="512531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60C8E01D-A16D-3E47-A9E3-673ED179B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4433" y="9747135"/>
            <a:ext cx="512531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Freeform 42">
            <a:extLst>
              <a:ext uri="{FF2B5EF4-FFF2-40B4-BE49-F238E27FC236}">
                <a16:creationId xmlns:a16="http://schemas.microsoft.com/office/drawing/2014/main" id="{6DC48050-F187-8B48-BE45-E4F7A6C2F1BC}"/>
              </a:ext>
            </a:extLst>
          </p:cNvPr>
          <p:cNvSpPr/>
          <p:nvPr userDrawn="1"/>
        </p:nvSpPr>
        <p:spPr>
          <a:xfrm rot="2645162">
            <a:off x="9224286" y="8328416"/>
            <a:ext cx="4261009" cy="1652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68" y="0"/>
                </a:moveTo>
                <a:lnTo>
                  <a:pt x="3900" y="90"/>
                </a:lnTo>
                <a:cubicBezTo>
                  <a:pt x="5674" y="4665"/>
                  <a:pt x="8126" y="7495"/>
                  <a:pt x="10833" y="7495"/>
                </a:cubicBezTo>
                <a:cubicBezTo>
                  <a:pt x="13202" y="7495"/>
                  <a:pt x="15375" y="5328"/>
                  <a:pt x="17070" y="1721"/>
                </a:cubicBezTo>
                <a:lnTo>
                  <a:pt x="17732" y="171"/>
                </a:lnTo>
                <a:lnTo>
                  <a:pt x="21600" y="10145"/>
                </a:lnTo>
                <a:lnTo>
                  <a:pt x="20550" y="12606"/>
                </a:lnTo>
                <a:cubicBezTo>
                  <a:pt x="17909" y="18225"/>
                  <a:pt x="14524" y="21600"/>
                  <a:pt x="10833" y="21600"/>
                </a:cubicBezTo>
                <a:cubicBezTo>
                  <a:pt x="6615" y="21600"/>
                  <a:pt x="2796" y="17191"/>
                  <a:pt x="32" y="10064"/>
                </a:cubicBezTo>
                <a:lnTo>
                  <a:pt x="0" y="9974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15" name="Freeform 41">
            <a:extLst>
              <a:ext uri="{FF2B5EF4-FFF2-40B4-BE49-F238E27FC236}">
                <a16:creationId xmlns:a16="http://schemas.microsoft.com/office/drawing/2014/main" id="{ADCDD273-BC8B-BC4B-A464-AF425527B1CA}"/>
              </a:ext>
            </a:extLst>
          </p:cNvPr>
          <p:cNvSpPr/>
          <p:nvPr userDrawn="1"/>
        </p:nvSpPr>
        <p:spPr>
          <a:xfrm rot="2645162">
            <a:off x="10485730" y="3938004"/>
            <a:ext cx="1639446" cy="4247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46" y="0"/>
                </a:moveTo>
                <a:lnTo>
                  <a:pt x="21600" y="3880"/>
                </a:lnTo>
                <a:lnTo>
                  <a:pt x="20037" y="4544"/>
                </a:lnTo>
                <a:cubicBezTo>
                  <a:pt x="16402" y="6244"/>
                  <a:pt x="14218" y="8423"/>
                  <a:pt x="14218" y="10800"/>
                </a:cubicBezTo>
                <a:cubicBezTo>
                  <a:pt x="14218" y="13177"/>
                  <a:pt x="16402" y="15356"/>
                  <a:pt x="20037" y="17056"/>
                </a:cubicBezTo>
                <a:lnTo>
                  <a:pt x="21600" y="17720"/>
                </a:lnTo>
                <a:lnTo>
                  <a:pt x="11546" y="21600"/>
                </a:lnTo>
                <a:lnTo>
                  <a:pt x="9066" y="20547"/>
                </a:lnTo>
                <a:cubicBezTo>
                  <a:pt x="3402" y="17898"/>
                  <a:pt x="0" y="14502"/>
                  <a:pt x="0" y="10800"/>
                </a:cubicBezTo>
                <a:cubicBezTo>
                  <a:pt x="0" y="7098"/>
                  <a:pt x="3402" y="3702"/>
                  <a:pt x="9066" y="1053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16" name="Freeform 39">
            <a:extLst>
              <a:ext uri="{FF2B5EF4-FFF2-40B4-BE49-F238E27FC236}">
                <a16:creationId xmlns:a16="http://schemas.microsoft.com/office/drawing/2014/main" id="{22895331-D34E-DC49-94F2-285B86773364}"/>
              </a:ext>
            </a:extLst>
          </p:cNvPr>
          <p:cNvSpPr/>
          <p:nvPr userDrawn="1"/>
        </p:nvSpPr>
        <p:spPr>
          <a:xfrm rot="2645162">
            <a:off x="12267667" y="5186358"/>
            <a:ext cx="4261009" cy="1652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3" y="0"/>
                </a:moveTo>
                <a:cubicBezTo>
                  <a:pt x="14524" y="0"/>
                  <a:pt x="17909" y="3375"/>
                  <a:pt x="20550" y="8994"/>
                </a:cubicBezTo>
                <a:lnTo>
                  <a:pt x="21600" y="11455"/>
                </a:lnTo>
                <a:lnTo>
                  <a:pt x="17732" y="21429"/>
                </a:lnTo>
                <a:lnTo>
                  <a:pt x="17070" y="19879"/>
                </a:lnTo>
                <a:cubicBezTo>
                  <a:pt x="15375" y="16272"/>
                  <a:pt x="13202" y="14105"/>
                  <a:pt x="10833" y="14105"/>
                </a:cubicBezTo>
                <a:cubicBezTo>
                  <a:pt x="8126" y="14105"/>
                  <a:pt x="5674" y="16935"/>
                  <a:pt x="3900" y="21510"/>
                </a:cubicBezTo>
                <a:lnTo>
                  <a:pt x="3868" y="21600"/>
                </a:lnTo>
                <a:lnTo>
                  <a:pt x="0" y="11626"/>
                </a:lnTo>
                <a:lnTo>
                  <a:pt x="32" y="11536"/>
                </a:lnTo>
                <a:cubicBezTo>
                  <a:pt x="2796" y="4409"/>
                  <a:pt x="6615" y="0"/>
                  <a:pt x="10833" y="0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18" name="Freeform 37">
            <a:extLst>
              <a:ext uri="{FF2B5EF4-FFF2-40B4-BE49-F238E27FC236}">
                <a16:creationId xmlns:a16="http://schemas.microsoft.com/office/drawing/2014/main" id="{D14397CD-C841-EA4C-9648-D2357C0104AE}"/>
              </a:ext>
            </a:extLst>
          </p:cNvPr>
          <p:cNvSpPr/>
          <p:nvPr userDrawn="1"/>
        </p:nvSpPr>
        <p:spPr>
          <a:xfrm rot="2645162">
            <a:off x="13625944" y="6972850"/>
            <a:ext cx="1652538" cy="427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74" y="0"/>
                </a:moveTo>
                <a:lnTo>
                  <a:pt x="10064" y="31"/>
                </a:lnTo>
                <a:cubicBezTo>
                  <a:pt x="17191" y="2787"/>
                  <a:pt x="21600" y="6595"/>
                  <a:pt x="21600" y="10800"/>
                </a:cubicBezTo>
                <a:cubicBezTo>
                  <a:pt x="21600" y="15005"/>
                  <a:pt x="17191" y="18813"/>
                  <a:pt x="10064" y="21569"/>
                </a:cubicBezTo>
                <a:lnTo>
                  <a:pt x="9974" y="21600"/>
                </a:lnTo>
                <a:lnTo>
                  <a:pt x="0" y="17744"/>
                </a:lnTo>
                <a:lnTo>
                  <a:pt x="90" y="17712"/>
                </a:lnTo>
                <a:cubicBezTo>
                  <a:pt x="4665" y="15943"/>
                  <a:pt x="7495" y="13499"/>
                  <a:pt x="7495" y="10800"/>
                </a:cubicBezTo>
                <a:cubicBezTo>
                  <a:pt x="7495" y="8101"/>
                  <a:pt x="4665" y="5657"/>
                  <a:pt x="90" y="3888"/>
                </a:cubicBezTo>
                <a:lnTo>
                  <a:pt x="0" y="3856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20" name="Triangle 11">
            <a:extLst>
              <a:ext uri="{FF2B5EF4-FFF2-40B4-BE49-F238E27FC236}">
                <a16:creationId xmlns:a16="http://schemas.microsoft.com/office/drawing/2014/main" id="{350EDF65-8F16-B849-B7E6-29CF64C1F63C}"/>
              </a:ext>
            </a:extLst>
          </p:cNvPr>
          <p:cNvSpPr/>
          <p:nvPr userDrawn="1"/>
        </p:nvSpPr>
        <p:spPr>
          <a:xfrm rot="5388105">
            <a:off x="12480269" y="4510196"/>
            <a:ext cx="1864099" cy="1192266"/>
          </a:xfrm>
          <a:prstGeom prst="triangl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22" name="Triangle 8">
            <a:extLst>
              <a:ext uri="{FF2B5EF4-FFF2-40B4-BE49-F238E27FC236}">
                <a16:creationId xmlns:a16="http://schemas.microsoft.com/office/drawing/2014/main" id="{0EDF121D-F312-844B-A1C5-3D549F39B466}"/>
              </a:ext>
            </a:extLst>
          </p:cNvPr>
          <p:cNvSpPr/>
          <p:nvPr userDrawn="1"/>
        </p:nvSpPr>
        <p:spPr>
          <a:xfrm rot="10841721">
            <a:off x="14404246" y="7513186"/>
            <a:ext cx="1864101" cy="1192266"/>
          </a:xfrm>
          <a:prstGeom prst="triangle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23" name="Triangle 43">
            <a:extLst>
              <a:ext uri="{FF2B5EF4-FFF2-40B4-BE49-F238E27FC236}">
                <a16:creationId xmlns:a16="http://schemas.microsoft.com/office/drawing/2014/main" id="{89FCBF34-218A-C44F-8567-3927E0298A77}"/>
              </a:ext>
            </a:extLst>
          </p:cNvPr>
          <p:cNvSpPr/>
          <p:nvPr userDrawn="1"/>
        </p:nvSpPr>
        <p:spPr>
          <a:xfrm rot="16200000">
            <a:off x="11393476" y="9441656"/>
            <a:ext cx="1864097" cy="1192266"/>
          </a:xfrm>
          <a:prstGeom prst="triangl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26" name="Triangle 44">
            <a:extLst>
              <a:ext uri="{FF2B5EF4-FFF2-40B4-BE49-F238E27FC236}">
                <a16:creationId xmlns:a16="http://schemas.microsoft.com/office/drawing/2014/main" id="{F363EC07-C911-B149-A5F3-2560E5F4E446}"/>
              </a:ext>
            </a:extLst>
          </p:cNvPr>
          <p:cNvSpPr/>
          <p:nvPr userDrawn="1"/>
        </p:nvSpPr>
        <p:spPr>
          <a:xfrm rot="160587">
            <a:off x="9573494" y="6514208"/>
            <a:ext cx="1864098" cy="1192266"/>
          </a:xfrm>
          <a:prstGeom prst="triangle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09139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561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EF3275A-D774-C840-84ED-E3B39BA4C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76209" y="3831065"/>
            <a:ext cx="5125310" cy="1487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rgbClr val="D12027"/>
                </a:solidFill>
              </a:defRPr>
            </a:lvl1pPr>
            <a:lvl2pPr marL="457200" indent="0">
              <a:buNone/>
              <a:defRPr sz="4400">
                <a:solidFill>
                  <a:srgbClr val="C00000"/>
                </a:solidFill>
              </a:defRPr>
            </a:lvl2pPr>
            <a:lvl3pPr marL="914400" indent="0">
              <a:buNone/>
              <a:defRPr sz="4400">
                <a:solidFill>
                  <a:srgbClr val="C00000"/>
                </a:solidFill>
              </a:defRPr>
            </a:lvl3pPr>
            <a:lvl4pPr marL="1371600" indent="0">
              <a:buNone/>
              <a:defRPr sz="4400">
                <a:solidFill>
                  <a:srgbClr val="C00000"/>
                </a:solidFill>
              </a:defRPr>
            </a:lvl4pPr>
            <a:lvl5pPr marL="1828800" indent="0">
              <a:buNone/>
              <a:defRPr sz="4400">
                <a:solidFill>
                  <a:srgbClr val="C00000"/>
                </a:solidFill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3BE99C58-E890-0C41-8731-608960C1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80094" y="5367995"/>
            <a:ext cx="393700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105F8BDA-02BD-2246-9AA7-50215A0B78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4433" y="5402681"/>
            <a:ext cx="512531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965C063B-D81F-0D45-852B-696AE60E6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5354" y="8058047"/>
            <a:ext cx="5125310" cy="1487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rgbClr val="D12027"/>
                </a:solidFill>
              </a:defRPr>
            </a:lvl1pPr>
            <a:lvl2pPr marL="457200" indent="0">
              <a:buNone/>
              <a:defRPr sz="4400">
                <a:solidFill>
                  <a:srgbClr val="C00000"/>
                </a:solidFill>
              </a:defRPr>
            </a:lvl2pPr>
            <a:lvl3pPr marL="914400" indent="0">
              <a:buNone/>
              <a:defRPr sz="4400">
                <a:solidFill>
                  <a:srgbClr val="C00000"/>
                </a:solidFill>
              </a:defRPr>
            </a:lvl3pPr>
            <a:lvl4pPr marL="1371600" indent="0">
              <a:buNone/>
              <a:defRPr sz="4400">
                <a:solidFill>
                  <a:srgbClr val="C00000"/>
                </a:solidFill>
              </a:defRPr>
            </a:lvl4pPr>
            <a:lvl5pPr marL="1828800" indent="0">
              <a:buNone/>
              <a:defRPr sz="4400">
                <a:solidFill>
                  <a:srgbClr val="C00000"/>
                </a:solidFill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08862A58-53AC-6E49-AB03-A208D1473A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4433" y="8088405"/>
            <a:ext cx="5125310" cy="1487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rgbClr val="D12027"/>
                </a:solidFill>
              </a:defRPr>
            </a:lvl1pPr>
            <a:lvl2pPr marL="457200" indent="0">
              <a:buNone/>
              <a:defRPr sz="4400">
                <a:solidFill>
                  <a:srgbClr val="C00000"/>
                </a:solidFill>
              </a:defRPr>
            </a:lvl2pPr>
            <a:lvl3pPr marL="914400" indent="0">
              <a:buNone/>
              <a:defRPr sz="4400">
                <a:solidFill>
                  <a:srgbClr val="C00000"/>
                </a:solidFill>
              </a:defRPr>
            </a:lvl3pPr>
            <a:lvl4pPr marL="1371600" indent="0">
              <a:buNone/>
              <a:defRPr sz="4400">
                <a:solidFill>
                  <a:srgbClr val="C00000"/>
                </a:solidFill>
              </a:defRPr>
            </a:lvl4pPr>
            <a:lvl5pPr marL="1828800" indent="0">
              <a:buNone/>
              <a:defRPr sz="4400">
                <a:solidFill>
                  <a:srgbClr val="C00000"/>
                </a:solidFill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1E284F67-49FA-5841-BEBD-8F8EEF7A52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94433" y="3741204"/>
            <a:ext cx="5125310" cy="1487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rgbClr val="D12027"/>
                </a:solidFill>
              </a:defRPr>
            </a:lvl1pPr>
            <a:lvl2pPr marL="457200" indent="0">
              <a:buNone/>
              <a:defRPr sz="4400">
                <a:solidFill>
                  <a:srgbClr val="C00000"/>
                </a:solidFill>
              </a:defRPr>
            </a:lvl2pPr>
            <a:lvl3pPr marL="914400" indent="0">
              <a:buNone/>
              <a:defRPr sz="4400">
                <a:solidFill>
                  <a:srgbClr val="C00000"/>
                </a:solidFill>
              </a:defRPr>
            </a:lvl3pPr>
            <a:lvl4pPr marL="1371600" indent="0">
              <a:buNone/>
              <a:defRPr sz="4400">
                <a:solidFill>
                  <a:srgbClr val="C00000"/>
                </a:solidFill>
              </a:defRPr>
            </a:lvl4pPr>
            <a:lvl5pPr marL="1828800" indent="0">
              <a:buNone/>
              <a:defRPr sz="4400">
                <a:solidFill>
                  <a:srgbClr val="C00000"/>
                </a:solidFill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A4AA8D00-3F7D-3142-B367-7FB31B708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3DC6E69E-24C4-E44D-81FD-E6722242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6E14C89-D0AC-4F44-AD49-6CA21A98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9CC4D41-2535-DA42-949D-CFA782A4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2111082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27202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vezani proc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3BE99C58-E890-0C41-8731-608960C1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69483" y="8110320"/>
            <a:ext cx="3937000" cy="170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3" name="กลุ่ม 156">
            <a:extLst>
              <a:ext uri="{FF2B5EF4-FFF2-40B4-BE49-F238E27FC236}">
                <a16:creationId xmlns:a16="http://schemas.microsoft.com/office/drawing/2014/main" id="{BBDE07A2-F57D-9E41-A865-9D53131BFA3F}"/>
              </a:ext>
            </a:extLst>
          </p:cNvPr>
          <p:cNvSpPr/>
          <p:nvPr userDrawn="1"/>
        </p:nvSpPr>
        <p:spPr>
          <a:xfrm>
            <a:off x="7356665" y="7250469"/>
            <a:ext cx="2808259" cy="2791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1" y="11336"/>
                </a:moveTo>
                <a:cubicBezTo>
                  <a:pt x="21600" y="10746"/>
                  <a:pt x="21600" y="10746"/>
                  <a:pt x="21600" y="10746"/>
                </a:cubicBezTo>
                <a:cubicBezTo>
                  <a:pt x="21520" y="9353"/>
                  <a:pt x="21520" y="9353"/>
                  <a:pt x="21520" y="9353"/>
                </a:cubicBezTo>
                <a:cubicBezTo>
                  <a:pt x="19644" y="9004"/>
                  <a:pt x="19644" y="9004"/>
                  <a:pt x="19644" y="9004"/>
                </a:cubicBezTo>
                <a:cubicBezTo>
                  <a:pt x="19590" y="8629"/>
                  <a:pt x="19483" y="8281"/>
                  <a:pt x="19349" y="7906"/>
                </a:cubicBezTo>
                <a:cubicBezTo>
                  <a:pt x="20796" y="6646"/>
                  <a:pt x="20796" y="6646"/>
                  <a:pt x="20796" y="6646"/>
                </a:cubicBezTo>
                <a:cubicBezTo>
                  <a:pt x="20206" y="5413"/>
                  <a:pt x="20206" y="5413"/>
                  <a:pt x="20206" y="5413"/>
                </a:cubicBezTo>
                <a:cubicBezTo>
                  <a:pt x="18331" y="5815"/>
                  <a:pt x="18331" y="5815"/>
                  <a:pt x="18331" y="5815"/>
                </a:cubicBezTo>
                <a:cubicBezTo>
                  <a:pt x="18089" y="5467"/>
                  <a:pt x="17848" y="5119"/>
                  <a:pt x="17553" y="4797"/>
                </a:cubicBezTo>
                <a:cubicBezTo>
                  <a:pt x="18411" y="3109"/>
                  <a:pt x="18411" y="3109"/>
                  <a:pt x="18411" y="3109"/>
                </a:cubicBezTo>
                <a:cubicBezTo>
                  <a:pt x="17366" y="2198"/>
                  <a:pt x="17366" y="2198"/>
                  <a:pt x="17366" y="2198"/>
                </a:cubicBezTo>
                <a:cubicBezTo>
                  <a:pt x="15811" y="3269"/>
                  <a:pt x="15811" y="3269"/>
                  <a:pt x="15811" y="3269"/>
                </a:cubicBezTo>
                <a:cubicBezTo>
                  <a:pt x="15490" y="3055"/>
                  <a:pt x="15141" y="2867"/>
                  <a:pt x="14793" y="2707"/>
                </a:cubicBezTo>
                <a:cubicBezTo>
                  <a:pt x="14954" y="804"/>
                  <a:pt x="14954" y="804"/>
                  <a:pt x="14954" y="804"/>
                </a:cubicBezTo>
                <a:cubicBezTo>
                  <a:pt x="13641" y="375"/>
                  <a:pt x="13641" y="375"/>
                  <a:pt x="13641" y="375"/>
                </a:cubicBezTo>
                <a:cubicBezTo>
                  <a:pt x="12596" y="1956"/>
                  <a:pt x="12596" y="1956"/>
                  <a:pt x="12596" y="1956"/>
                </a:cubicBezTo>
                <a:cubicBezTo>
                  <a:pt x="12194" y="1876"/>
                  <a:pt x="11765" y="1822"/>
                  <a:pt x="11336" y="1796"/>
                </a:cubicBezTo>
                <a:cubicBezTo>
                  <a:pt x="10746" y="0"/>
                  <a:pt x="10746" y="0"/>
                  <a:pt x="10746" y="0"/>
                </a:cubicBezTo>
                <a:cubicBezTo>
                  <a:pt x="9380" y="80"/>
                  <a:pt x="9380" y="80"/>
                  <a:pt x="9380" y="80"/>
                </a:cubicBezTo>
                <a:cubicBezTo>
                  <a:pt x="9031" y="1956"/>
                  <a:pt x="9031" y="1956"/>
                  <a:pt x="9031" y="1956"/>
                </a:cubicBezTo>
                <a:cubicBezTo>
                  <a:pt x="8656" y="2010"/>
                  <a:pt x="8281" y="2117"/>
                  <a:pt x="7906" y="2251"/>
                </a:cubicBezTo>
                <a:cubicBezTo>
                  <a:pt x="6673" y="804"/>
                  <a:pt x="6673" y="804"/>
                  <a:pt x="6673" y="804"/>
                </a:cubicBezTo>
                <a:cubicBezTo>
                  <a:pt x="5440" y="1394"/>
                  <a:pt x="5440" y="1394"/>
                  <a:pt x="5440" y="1394"/>
                </a:cubicBezTo>
                <a:cubicBezTo>
                  <a:pt x="5815" y="3269"/>
                  <a:pt x="5815" y="3269"/>
                  <a:pt x="5815" y="3269"/>
                </a:cubicBezTo>
                <a:cubicBezTo>
                  <a:pt x="5467" y="3511"/>
                  <a:pt x="5119" y="3752"/>
                  <a:pt x="4797" y="4047"/>
                </a:cubicBezTo>
                <a:cubicBezTo>
                  <a:pt x="3109" y="3216"/>
                  <a:pt x="3109" y="3216"/>
                  <a:pt x="3109" y="3216"/>
                </a:cubicBezTo>
                <a:cubicBezTo>
                  <a:pt x="2224" y="4234"/>
                  <a:pt x="2224" y="4234"/>
                  <a:pt x="2224" y="4234"/>
                </a:cubicBezTo>
                <a:cubicBezTo>
                  <a:pt x="3296" y="5789"/>
                  <a:pt x="3296" y="5789"/>
                  <a:pt x="3296" y="5789"/>
                </a:cubicBezTo>
                <a:cubicBezTo>
                  <a:pt x="3082" y="6110"/>
                  <a:pt x="2867" y="6459"/>
                  <a:pt x="2707" y="6807"/>
                </a:cubicBezTo>
                <a:cubicBezTo>
                  <a:pt x="831" y="6646"/>
                  <a:pt x="831" y="6646"/>
                  <a:pt x="831" y="6646"/>
                </a:cubicBezTo>
                <a:cubicBezTo>
                  <a:pt x="375" y="7959"/>
                  <a:pt x="375" y="7959"/>
                  <a:pt x="375" y="7959"/>
                </a:cubicBezTo>
                <a:cubicBezTo>
                  <a:pt x="1956" y="9004"/>
                  <a:pt x="1956" y="9004"/>
                  <a:pt x="1956" y="9004"/>
                </a:cubicBezTo>
                <a:cubicBezTo>
                  <a:pt x="1876" y="9406"/>
                  <a:pt x="1822" y="9835"/>
                  <a:pt x="1796" y="10264"/>
                </a:cubicBezTo>
                <a:cubicBezTo>
                  <a:pt x="0" y="10854"/>
                  <a:pt x="0" y="10854"/>
                  <a:pt x="0" y="10854"/>
                </a:cubicBezTo>
                <a:cubicBezTo>
                  <a:pt x="107" y="12220"/>
                  <a:pt x="107" y="12220"/>
                  <a:pt x="107" y="12220"/>
                </a:cubicBezTo>
                <a:cubicBezTo>
                  <a:pt x="1956" y="12569"/>
                  <a:pt x="1956" y="12569"/>
                  <a:pt x="1956" y="12569"/>
                </a:cubicBezTo>
                <a:cubicBezTo>
                  <a:pt x="2037" y="12944"/>
                  <a:pt x="2117" y="13319"/>
                  <a:pt x="2251" y="13694"/>
                </a:cubicBezTo>
                <a:cubicBezTo>
                  <a:pt x="804" y="14927"/>
                  <a:pt x="804" y="14927"/>
                  <a:pt x="804" y="14927"/>
                </a:cubicBezTo>
                <a:cubicBezTo>
                  <a:pt x="1394" y="16160"/>
                  <a:pt x="1394" y="16160"/>
                  <a:pt x="1394" y="16160"/>
                </a:cubicBezTo>
                <a:cubicBezTo>
                  <a:pt x="3269" y="15785"/>
                  <a:pt x="3269" y="15785"/>
                  <a:pt x="3269" y="15785"/>
                </a:cubicBezTo>
                <a:cubicBezTo>
                  <a:pt x="3511" y="16133"/>
                  <a:pt x="3779" y="16481"/>
                  <a:pt x="4047" y="16803"/>
                </a:cubicBezTo>
                <a:cubicBezTo>
                  <a:pt x="3216" y="18491"/>
                  <a:pt x="3216" y="18491"/>
                  <a:pt x="3216" y="18491"/>
                </a:cubicBezTo>
                <a:cubicBezTo>
                  <a:pt x="4234" y="19376"/>
                  <a:pt x="4234" y="19376"/>
                  <a:pt x="4234" y="19376"/>
                </a:cubicBezTo>
                <a:cubicBezTo>
                  <a:pt x="5815" y="18331"/>
                  <a:pt x="5815" y="18331"/>
                  <a:pt x="5815" y="18331"/>
                </a:cubicBezTo>
                <a:cubicBezTo>
                  <a:pt x="6137" y="18545"/>
                  <a:pt x="6459" y="18733"/>
                  <a:pt x="6807" y="18893"/>
                </a:cubicBezTo>
                <a:cubicBezTo>
                  <a:pt x="6673" y="20769"/>
                  <a:pt x="6673" y="20769"/>
                  <a:pt x="6673" y="20769"/>
                </a:cubicBezTo>
                <a:cubicBezTo>
                  <a:pt x="7959" y="21225"/>
                  <a:pt x="7959" y="21225"/>
                  <a:pt x="7959" y="21225"/>
                </a:cubicBezTo>
                <a:cubicBezTo>
                  <a:pt x="9004" y="19644"/>
                  <a:pt x="9004" y="19644"/>
                  <a:pt x="9004" y="19644"/>
                </a:cubicBezTo>
                <a:cubicBezTo>
                  <a:pt x="9433" y="19724"/>
                  <a:pt x="9835" y="19778"/>
                  <a:pt x="10264" y="19804"/>
                </a:cubicBezTo>
                <a:cubicBezTo>
                  <a:pt x="10880" y="21600"/>
                  <a:pt x="10880" y="21600"/>
                  <a:pt x="10880" y="21600"/>
                </a:cubicBezTo>
                <a:cubicBezTo>
                  <a:pt x="12247" y="21520"/>
                  <a:pt x="12247" y="21520"/>
                  <a:pt x="12247" y="21520"/>
                </a:cubicBezTo>
                <a:cubicBezTo>
                  <a:pt x="12596" y="19644"/>
                  <a:pt x="12596" y="19644"/>
                  <a:pt x="12596" y="19644"/>
                </a:cubicBezTo>
                <a:cubicBezTo>
                  <a:pt x="12971" y="19563"/>
                  <a:pt x="13346" y="19483"/>
                  <a:pt x="13694" y="19349"/>
                </a:cubicBezTo>
                <a:cubicBezTo>
                  <a:pt x="14954" y="20796"/>
                  <a:pt x="14954" y="20796"/>
                  <a:pt x="14954" y="20796"/>
                </a:cubicBezTo>
                <a:cubicBezTo>
                  <a:pt x="16187" y="20206"/>
                  <a:pt x="16187" y="20206"/>
                  <a:pt x="16187" y="20206"/>
                </a:cubicBezTo>
                <a:cubicBezTo>
                  <a:pt x="15785" y="18331"/>
                  <a:pt x="15785" y="18331"/>
                  <a:pt x="15785" y="18331"/>
                </a:cubicBezTo>
                <a:cubicBezTo>
                  <a:pt x="16160" y="18089"/>
                  <a:pt x="16481" y="17821"/>
                  <a:pt x="16803" y="17553"/>
                </a:cubicBezTo>
                <a:cubicBezTo>
                  <a:pt x="18491" y="18384"/>
                  <a:pt x="18491" y="18384"/>
                  <a:pt x="18491" y="18384"/>
                </a:cubicBezTo>
                <a:cubicBezTo>
                  <a:pt x="19402" y="17366"/>
                  <a:pt x="19402" y="17366"/>
                  <a:pt x="19402" y="17366"/>
                </a:cubicBezTo>
                <a:cubicBezTo>
                  <a:pt x="18331" y="15785"/>
                  <a:pt x="18331" y="15785"/>
                  <a:pt x="18331" y="15785"/>
                </a:cubicBezTo>
                <a:cubicBezTo>
                  <a:pt x="18545" y="15463"/>
                  <a:pt x="18733" y="15141"/>
                  <a:pt x="18893" y="14793"/>
                </a:cubicBezTo>
                <a:cubicBezTo>
                  <a:pt x="20796" y="14927"/>
                  <a:pt x="20796" y="14927"/>
                  <a:pt x="20796" y="14927"/>
                </a:cubicBezTo>
                <a:cubicBezTo>
                  <a:pt x="21225" y="13641"/>
                  <a:pt x="21225" y="13641"/>
                  <a:pt x="21225" y="13641"/>
                </a:cubicBezTo>
                <a:cubicBezTo>
                  <a:pt x="19644" y="12596"/>
                  <a:pt x="19644" y="12596"/>
                  <a:pt x="19644" y="12596"/>
                </a:cubicBezTo>
                <a:cubicBezTo>
                  <a:pt x="19724" y="12194"/>
                  <a:pt x="19804" y="11765"/>
                  <a:pt x="19831" y="11336"/>
                </a:cubicBezTo>
                <a:close/>
                <a:moveTo>
                  <a:pt x="4556" y="13855"/>
                </a:moveTo>
                <a:cubicBezTo>
                  <a:pt x="2867" y="10398"/>
                  <a:pt x="4315" y="6244"/>
                  <a:pt x="7745" y="4556"/>
                </a:cubicBezTo>
                <a:cubicBezTo>
                  <a:pt x="11202" y="2867"/>
                  <a:pt x="15356" y="4288"/>
                  <a:pt x="17044" y="7745"/>
                </a:cubicBezTo>
                <a:cubicBezTo>
                  <a:pt x="18733" y="11175"/>
                  <a:pt x="17312" y="15356"/>
                  <a:pt x="13855" y="17044"/>
                </a:cubicBezTo>
                <a:cubicBezTo>
                  <a:pt x="10425" y="18733"/>
                  <a:pt x="6244" y="17312"/>
                  <a:pt x="4556" y="13855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346406">
              <a:defRPr sz="134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305C4687-4168-B943-A9D3-70C161F3FBD1}"/>
              </a:ext>
            </a:extLst>
          </p:cNvPr>
          <p:cNvSpPr/>
          <p:nvPr userDrawn="1"/>
        </p:nvSpPr>
        <p:spPr>
          <a:xfrm>
            <a:off x="8026135" y="7920794"/>
            <a:ext cx="1467451" cy="1467453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72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กลุ่ม 151">
            <a:extLst>
              <a:ext uri="{FF2B5EF4-FFF2-40B4-BE49-F238E27FC236}">
                <a16:creationId xmlns:a16="http://schemas.microsoft.com/office/drawing/2014/main" id="{CE4D2835-86B3-C143-8A88-3B385AD52028}"/>
              </a:ext>
            </a:extLst>
          </p:cNvPr>
          <p:cNvSpPr/>
          <p:nvPr userDrawn="1"/>
        </p:nvSpPr>
        <p:spPr>
          <a:xfrm>
            <a:off x="9373978" y="4913565"/>
            <a:ext cx="3301141" cy="3281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1" y="11336"/>
                </a:moveTo>
                <a:cubicBezTo>
                  <a:pt x="21600" y="10746"/>
                  <a:pt x="21600" y="10746"/>
                  <a:pt x="21600" y="10746"/>
                </a:cubicBezTo>
                <a:cubicBezTo>
                  <a:pt x="21520" y="9353"/>
                  <a:pt x="21520" y="9353"/>
                  <a:pt x="21520" y="9353"/>
                </a:cubicBezTo>
                <a:cubicBezTo>
                  <a:pt x="19644" y="9004"/>
                  <a:pt x="19644" y="9004"/>
                  <a:pt x="19644" y="9004"/>
                </a:cubicBezTo>
                <a:cubicBezTo>
                  <a:pt x="19590" y="8629"/>
                  <a:pt x="19483" y="8281"/>
                  <a:pt x="19349" y="7906"/>
                </a:cubicBezTo>
                <a:cubicBezTo>
                  <a:pt x="20796" y="6646"/>
                  <a:pt x="20796" y="6646"/>
                  <a:pt x="20796" y="6646"/>
                </a:cubicBezTo>
                <a:cubicBezTo>
                  <a:pt x="20206" y="5413"/>
                  <a:pt x="20206" y="5413"/>
                  <a:pt x="20206" y="5413"/>
                </a:cubicBezTo>
                <a:cubicBezTo>
                  <a:pt x="18331" y="5815"/>
                  <a:pt x="18331" y="5815"/>
                  <a:pt x="18331" y="5815"/>
                </a:cubicBezTo>
                <a:cubicBezTo>
                  <a:pt x="18089" y="5467"/>
                  <a:pt x="17848" y="5119"/>
                  <a:pt x="17553" y="4797"/>
                </a:cubicBezTo>
                <a:cubicBezTo>
                  <a:pt x="18411" y="3109"/>
                  <a:pt x="18411" y="3109"/>
                  <a:pt x="18411" y="3109"/>
                </a:cubicBezTo>
                <a:cubicBezTo>
                  <a:pt x="17366" y="2198"/>
                  <a:pt x="17366" y="2198"/>
                  <a:pt x="17366" y="2198"/>
                </a:cubicBezTo>
                <a:cubicBezTo>
                  <a:pt x="15811" y="3269"/>
                  <a:pt x="15811" y="3269"/>
                  <a:pt x="15811" y="3269"/>
                </a:cubicBezTo>
                <a:cubicBezTo>
                  <a:pt x="15490" y="3055"/>
                  <a:pt x="15141" y="2867"/>
                  <a:pt x="14793" y="2707"/>
                </a:cubicBezTo>
                <a:cubicBezTo>
                  <a:pt x="14954" y="804"/>
                  <a:pt x="14954" y="804"/>
                  <a:pt x="14954" y="804"/>
                </a:cubicBezTo>
                <a:cubicBezTo>
                  <a:pt x="13641" y="375"/>
                  <a:pt x="13641" y="375"/>
                  <a:pt x="13641" y="375"/>
                </a:cubicBezTo>
                <a:cubicBezTo>
                  <a:pt x="12596" y="1956"/>
                  <a:pt x="12596" y="1956"/>
                  <a:pt x="12596" y="1956"/>
                </a:cubicBezTo>
                <a:cubicBezTo>
                  <a:pt x="12194" y="1876"/>
                  <a:pt x="11765" y="1822"/>
                  <a:pt x="11336" y="1796"/>
                </a:cubicBezTo>
                <a:cubicBezTo>
                  <a:pt x="10746" y="0"/>
                  <a:pt x="10746" y="0"/>
                  <a:pt x="10746" y="0"/>
                </a:cubicBezTo>
                <a:cubicBezTo>
                  <a:pt x="9380" y="80"/>
                  <a:pt x="9380" y="80"/>
                  <a:pt x="9380" y="80"/>
                </a:cubicBezTo>
                <a:cubicBezTo>
                  <a:pt x="9031" y="1956"/>
                  <a:pt x="9031" y="1956"/>
                  <a:pt x="9031" y="1956"/>
                </a:cubicBezTo>
                <a:cubicBezTo>
                  <a:pt x="8656" y="2010"/>
                  <a:pt x="8281" y="2117"/>
                  <a:pt x="7906" y="2251"/>
                </a:cubicBezTo>
                <a:cubicBezTo>
                  <a:pt x="6673" y="804"/>
                  <a:pt x="6673" y="804"/>
                  <a:pt x="6673" y="804"/>
                </a:cubicBezTo>
                <a:cubicBezTo>
                  <a:pt x="5440" y="1394"/>
                  <a:pt x="5440" y="1394"/>
                  <a:pt x="5440" y="1394"/>
                </a:cubicBezTo>
                <a:cubicBezTo>
                  <a:pt x="5815" y="3269"/>
                  <a:pt x="5815" y="3269"/>
                  <a:pt x="5815" y="3269"/>
                </a:cubicBezTo>
                <a:cubicBezTo>
                  <a:pt x="5467" y="3511"/>
                  <a:pt x="5119" y="3752"/>
                  <a:pt x="4797" y="4047"/>
                </a:cubicBezTo>
                <a:cubicBezTo>
                  <a:pt x="3109" y="3216"/>
                  <a:pt x="3109" y="3216"/>
                  <a:pt x="3109" y="3216"/>
                </a:cubicBezTo>
                <a:cubicBezTo>
                  <a:pt x="2224" y="4234"/>
                  <a:pt x="2224" y="4234"/>
                  <a:pt x="2224" y="4234"/>
                </a:cubicBezTo>
                <a:cubicBezTo>
                  <a:pt x="3296" y="5789"/>
                  <a:pt x="3296" y="5789"/>
                  <a:pt x="3296" y="5789"/>
                </a:cubicBezTo>
                <a:cubicBezTo>
                  <a:pt x="3082" y="6110"/>
                  <a:pt x="2867" y="6459"/>
                  <a:pt x="2707" y="6807"/>
                </a:cubicBezTo>
                <a:cubicBezTo>
                  <a:pt x="831" y="6646"/>
                  <a:pt x="831" y="6646"/>
                  <a:pt x="831" y="6646"/>
                </a:cubicBezTo>
                <a:cubicBezTo>
                  <a:pt x="375" y="7959"/>
                  <a:pt x="375" y="7959"/>
                  <a:pt x="375" y="7959"/>
                </a:cubicBezTo>
                <a:cubicBezTo>
                  <a:pt x="1956" y="9004"/>
                  <a:pt x="1956" y="9004"/>
                  <a:pt x="1956" y="9004"/>
                </a:cubicBezTo>
                <a:cubicBezTo>
                  <a:pt x="1876" y="9406"/>
                  <a:pt x="1822" y="9835"/>
                  <a:pt x="1796" y="10264"/>
                </a:cubicBezTo>
                <a:cubicBezTo>
                  <a:pt x="0" y="10854"/>
                  <a:pt x="0" y="10854"/>
                  <a:pt x="0" y="10854"/>
                </a:cubicBezTo>
                <a:cubicBezTo>
                  <a:pt x="107" y="12220"/>
                  <a:pt x="107" y="12220"/>
                  <a:pt x="107" y="12220"/>
                </a:cubicBezTo>
                <a:cubicBezTo>
                  <a:pt x="1956" y="12569"/>
                  <a:pt x="1956" y="12569"/>
                  <a:pt x="1956" y="12569"/>
                </a:cubicBezTo>
                <a:cubicBezTo>
                  <a:pt x="2037" y="12944"/>
                  <a:pt x="2117" y="13319"/>
                  <a:pt x="2251" y="13694"/>
                </a:cubicBezTo>
                <a:cubicBezTo>
                  <a:pt x="804" y="14927"/>
                  <a:pt x="804" y="14927"/>
                  <a:pt x="804" y="14927"/>
                </a:cubicBezTo>
                <a:cubicBezTo>
                  <a:pt x="1394" y="16160"/>
                  <a:pt x="1394" y="16160"/>
                  <a:pt x="1394" y="16160"/>
                </a:cubicBezTo>
                <a:cubicBezTo>
                  <a:pt x="3269" y="15785"/>
                  <a:pt x="3269" y="15785"/>
                  <a:pt x="3269" y="15785"/>
                </a:cubicBezTo>
                <a:cubicBezTo>
                  <a:pt x="3511" y="16133"/>
                  <a:pt x="3779" y="16481"/>
                  <a:pt x="4047" y="16803"/>
                </a:cubicBezTo>
                <a:cubicBezTo>
                  <a:pt x="3216" y="18491"/>
                  <a:pt x="3216" y="18491"/>
                  <a:pt x="3216" y="18491"/>
                </a:cubicBezTo>
                <a:cubicBezTo>
                  <a:pt x="4234" y="19376"/>
                  <a:pt x="4234" y="19376"/>
                  <a:pt x="4234" y="19376"/>
                </a:cubicBezTo>
                <a:cubicBezTo>
                  <a:pt x="5815" y="18331"/>
                  <a:pt x="5815" y="18331"/>
                  <a:pt x="5815" y="18331"/>
                </a:cubicBezTo>
                <a:cubicBezTo>
                  <a:pt x="6137" y="18545"/>
                  <a:pt x="6459" y="18733"/>
                  <a:pt x="6807" y="18893"/>
                </a:cubicBezTo>
                <a:cubicBezTo>
                  <a:pt x="6673" y="20769"/>
                  <a:pt x="6673" y="20769"/>
                  <a:pt x="6673" y="20769"/>
                </a:cubicBezTo>
                <a:cubicBezTo>
                  <a:pt x="7959" y="21225"/>
                  <a:pt x="7959" y="21225"/>
                  <a:pt x="7959" y="21225"/>
                </a:cubicBezTo>
                <a:cubicBezTo>
                  <a:pt x="9004" y="19644"/>
                  <a:pt x="9004" y="19644"/>
                  <a:pt x="9004" y="19644"/>
                </a:cubicBezTo>
                <a:cubicBezTo>
                  <a:pt x="9433" y="19724"/>
                  <a:pt x="9835" y="19778"/>
                  <a:pt x="10264" y="19804"/>
                </a:cubicBezTo>
                <a:cubicBezTo>
                  <a:pt x="10880" y="21600"/>
                  <a:pt x="10880" y="21600"/>
                  <a:pt x="10880" y="21600"/>
                </a:cubicBezTo>
                <a:cubicBezTo>
                  <a:pt x="12247" y="21520"/>
                  <a:pt x="12247" y="21520"/>
                  <a:pt x="12247" y="21520"/>
                </a:cubicBezTo>
                <a:cubicBezTo>
                  <a:pt x="12596" y="19644"/>
                  <a:pt x="12596" y="19644"/>
                  <a:pt x="12596" y="19644"/>
                </a:cubicBezTo>
                <a:cubicBezTo>
                  <a:pt x="12971" y="19563"/>
                  <a:pt x="13346" y="19483"/>
                  <a:pt x="13694" y="19349"/>
                </a:cubicBezTo>
                <a:cubicBezTo>
                  <a:pt x="14954" y="20796"/>
                  <a:pt x="14954" y="20796"/>
                  <a:pt x="14954" y="20796"/>
                </a:cubicBezTo>
                <a:cubicBezTo>
                  <a:pt x="16187" y="20206"/>
                  <a:pt x="16187" y="20206"/>
                  <a:pt x="16187" y="20206"/>
                </a:cubicBezTo>
                <a:cubicBezTo>
                  <a:pt x="15785" y="18331"/>
                  <a:pt x="15785" y="18331"/>
                  <a:pt x="15785" y="18331"/>
                </a:cubicBezTo>
                <a:cubicBezTo>
                  <a:pt x="16160" y="18089"/>
                  <a:pt x="16481" y="17821"/>
                  <a:pt x="16803" y="17553"/>
                </a:cubicBezTo>
                <a:cubicBezTo>
                  <a:pt x="18491" y="18384"/>
                  <a:pt x="18491" y="18384"/>
                  <a:pt x="18491" y="18384"/>
                </a:cubicBezTo>
                <a:cubicBezTo>
                  <a:pt x="19402" y="17366"/>
                  <a:pt x="19402" y="17366"/>
                  <a:pt x="19402" y="17366"/>
                </a:cubicBezTo>
                <a:cubicBezTo>
                  <a:pt x="18331" y="15785"/>
                  <a:pt x="18331" y="15785"/>
                  <a:pt x="18331" y="15785"/>
                </a:cubicBezTo>
                <a:cubicBezTo>
                  <a:pt x="18545" y="15463"/>
                  <a:pt x="18733" y="15141"/>
                  <a:pt x="18893" y="14793"/>
                </a:cubicBezTo>
                <a:cubicBezTo>
                  <a:pt x="20796" y="14927"/>
                  <a:pt x="20796" y="14927"/>
                  <a:pt x="20796" y="14927"/>
                </a:cubicBezTo>
                <a:cubicBezTo>
                  <a:pt x="21225" y="13641"/>
                  <a:pt x="21225" y="13641"/>
                  <a:pt x="21225" y="13641"/>
                </a:cubicBezTo>
                <a:cubicBezTo>
                  <a:pt x="19644" y="12596"/>
                  <a:pt x="19644" y="12596"/>
                  <a:pt x="19644" y="12596"/>
                </a:cubicBezTo>
                <a:cubicBezTo>
                  <a:pt x="19724" y="12194"/>
                  <a:pt x="19804" y="11765"/>
                  <a:pt x="19831" y="11336"/>
                </a:cubicBezTo>
                <a:close/>
                <a:moveTo>
                  <a:pt x="4556" y="13855"/>
                </a:moveTo>
                <a:cubicBezTo>
                  <a:pt x="2867" y="10398"/>
                  <a:pt x="4315" y="6244"/>
                  <a:pt x="7745" y="4556"/>
                </a:cubicBezTo>
                <a:cubicBezTo>
                  <a:pt x="11202" y="2867"/>
                  <a:pt x="15356" y="4288"/>
                  <a:pt x="17044" y="7745"/>
                </a:cubicBezTo>
                <a:cubicBezTo>
                  <a:pt x="18733" y="11175"/>
                  <a:pt x="17312" y="15356"/>
                  <a:pt x="13855" y="17044"/>
                </a:cubicBezTo>
                <a:cubicBezTo>
                  <a:pt x="10425" y="18733"/>
                  <a:pt x="6244" y="17312"/>
                  <a:pt x="4556" y="13855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346406">
              <a:defRPr sz="134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Oval 168">
            <a:extLst>
              <a:ext uri="{FF2B5EF4-FFF2-40B4-BE49-F238E27FC236}">
                <a16:creationId xmlns:a16="http://schemas.microsoft.com/office/drawing/2014/main" id="{2ED14DC5-5612-5F4E-BB24-4E86411D6BA5}"/>
              </a:ext>
            </a:extLst>
          </p:cNvPr>
          <p:cNvSpPr/>
          <p:nvPr userDrawn="1"/>
        </p:nvSpPr>
        <p:spPr>
          <a:xfrm>
            <a:off x="10112908" y="5653003"/>
            <a:ext cx="1825831" cy="1825831"/>
          </a:xfrm>
          <a:prstGeom prst="ellipse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72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กลุ่ม 144">
            <a:extLst>
              <a:ext uri="{FF2B5EF4-FFF2-40B4-BE49-F238E27FC236}">
                <a16:creationId xmlns:a16="http://schemas.microsoft.com/office/drawing/2014/main" id="{32B3F1C0-176A-9B42-8677-D04EFE42E524}"/>
              </a:ext>
            </a:extLst>
          </p:cNvPr>
          <p:cNvSpPr/>
          <p:nvPr userDrawn="1"/>
        </p:nvSpPr>
        <p:spPr>
          <a:xfrm>
            <a:off x="12561931" y="5832133"/>
            <a:ext cx="2808259" cy="2791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1" y="11336"/>
                </a:moveTo>
                <a:cubicBezTo>
                  <a:pt x="21600" y="10746"/>
                  <a:pt x="21600" y="10746"/>
                  <a:pt x="21600" y="10746"/>
                </a:cubicBezTo>
                <a:cubicBezTo>
                  <a:pt x="21520" y="9353"/>
                  <a:pt x="21520" y="9353"/>
                  <a:pt x="21520" y="9353"/>
                </a:cubicBezTo>
                <a:cubicBezTo>
                  <a:pt x="19644" y="9004"/>
                  <a:pt x="19644" y="9004"/>
                  <a:pt x="19644" y="9004"/>
                </a:cubicBezTo>
                <a:cubicBezTo>
                  <a:pt x="19590" y="8629"/>
                  <a:pt x="19483" y="8281"/>
                  <a:pt x="19349" y="7906"/>
                </a:cubicBezTo>
                <a:cubicBezTo>
                  <a:pt x="20796" y="6646"/>
                  <a:pt x="20796" y="6646"/>
                  <a:pt x="20796" y="6646"/>
                </a:cubicBezTo>
                <a:cubicBezTo>
                  <a:pt x="20206" y="5413"/>
                  <a:pt x="20206" y="5413"/>
                  <a:pt x="20206" y="5413"/>
                </a:cubicBezTo>
                <a:cubicBezTo>
                  <a:pt x="18331" y="5815"/>
                  <a:pt x="18331" y="5815"/>
                  <a:pt x="18331" y="5815"/>
                </a:cubicBezTo>
                <a:cubicBezTo>
                  <a:pt x="18089" y="5467"/>
                  <a:pt x="17848" y="5119"/>
                  <a:pt x="17553" y="4797"/>
                </a:cubicBezTo>
                <a:cubicBezTo>
                  <a:pt x="18411" y="3109"/>
                  <a:pt x="18411" y="3109"/>
                  <a:pt x="18411" y="3109"/>
                </a:cubicBezTo>
                <a:cubicBezTo>
                  <a:pt x="17366" y="2198"/>
                  <a:pt x="17366" y="2198"/>
                  <a:pt x="17366" y="2198"/>
                </a:cubicBezTo>
                <a:cubicBezTo>
                  <a:pt x="15811" y="3269"/>
                  <a:pt x="15811" y="3269"/>
                  <a:pt x="15811" y="3269"/>
                </a:cubicBezTo>
                <a:cubicBezTo>
                  <a:pt x="15490" y="3055"/>
                  <a:pt x="15141" y="2867"/>
                  <a:pt x="14793" y="2707"/>
                </a:cubicBezTo>
                <a:cubicBezTo>
                  <a:pt x="14954" y="804"/>
                  <a:pt x="14954" y="804"/>
                  <a:pt x="14954" y="804"/>
                </a:cubicBezTo>
                <a:cubicBezTo>
                  <a:pt x="13641" y="375"/>
                  <a:pt x="13641" y="375"/>
                  <a:pt x="13641" y="375"/>
                </a:cubicBezTo>
                <a:cubicBezTo>
                  <a:pt x="12596" y="1956"/>
                  <a:pt x="12596" y="1956"/>
                  <a:pt x="12596" y="1956"/>
                </a:cubicBezTo>
                <a:cubicBezTo>
                  <a:pt x="12194" y="1876"/>
                  <a:pt x="11765" y="1822"/>
                  <a:pt x="11336" y="1796"/>
                </a:cubicBezTo>
                <a:cubicBezTo>
                  <a:pt x="10746" y="0"/>
                  <a:pt x="10746" y="0"/>
                  <a:pt x="10746" y="0"/>
                </a:cubicBezTo>
                <a:cubicBezTo>
                  <a:pt x="9380" y="80"/>
                  <a:pt x="9380" y="80"/>
                  <a:pt x="9380" y="80"/>
                </a:cubicBezTo>
                <a:cubicBezTo>
                  <a:pt x="9031" y="1956"/>
                  <a:pt x="9031" y="1956"/>
                  <a:pt x="9031" y="1956"/>
                </a:cubicBezTo>
                <a:cubicBezTo>
                  <a:pt x="8656" y="2010"/>
                  <a:pt x="8281" y="2117"/>
                  <a:pt x="7906" y="2251"/>
                </a:cubicBezTo>
                <a:cubicBezTo>
                  <a:pt x="6673" y="804"/>
                  <a:pt x="6673" y="804"/>
                  <a:pt x="6673" y="804"/>
                </a:cubicBezTo>
                <a:cubicBezTo>
                  <a:pt x="5440" y="1394"/>
                  <a:pt x="5440" y="1394"/>
                  <a:pt x="5440" y="1394"/>
                </a:cubicBezTo>
                <a:cubicBezTo>
                  <a:pt x="5815" y="3269"/>
                  <a:pt x="5815" y="3269"/>
                  <a:pt x="5815" y="3269"/>
                </a:cubicBezTo>
                <a:cubicBezTo>
                  <a:pt x="5467" y="3511"/>
                  <a:pt x="5119" y="3752"/>
                  <a:pt x="4797" y="4047"/>
                </a:cubicBezTo>
                <a:cubicBezTo>
                  <a:pt x="3109" y="3216"/>
                  <a:pt x="3109" y="3216"/>
                  <a:pt x="3109" y="3216"/>
                </a:cubicBezTo>
                <a:cubicBezTo>
                  <a:pt x="2224" y="4234"/>
                  <a:pt x="2224" y="4234"/>
                  <a:pt x="2224" y="4234"/>
                </a:cubicBezTo>
                <a:cubicBezTo>
                  <a:pt x="3296" y="5789"/>
                  <a:pt x="3296" y="5789"/>
                  <a:pt x="3296" y="5789"/>
                </a:cubicBezTo>
                <a:cubicBezTo>
                  <a:pt x="3082" y="6110"/>
                  <a:pt x="2867" y="6459"/>
                  <a:pt x="2707" y="6807"/>
                </a:cubicBezTo>
                <a:cubicBezTo>
                  <a:pt x="831" y="6646"/>
                  <a:pt x="831" y="6646"/>
                  <a:pt x="831" y="6646"/>
                </a:cubicBezTo>
                <a:cubicBezTo>
                  <a:pt x="375" y="7959"/>
                  <a:pt x="375" y="7959"/>
                  <a:pt x="375" y="7959"/>
                </a:cubicBezTo>
                <a:cubicBezTo>
                  <a:pt x="1956" y="9004"/>
                  <a:pt x="1956" y="9004"/>
                  <a:pt x="1956" y="9004"/>
                </a:cubicBezTo>
                <a:cubicBezTo>
                  <a:pt x="1876" y="9406"/>
                  <a:pt x="1822" y="9835"/>
                  <a:pt x="1796" y="10264"/>
                </a:cubicBezTo>
                <a:cubicBezTo>
                  <a:pt x="0" y="10854"/>
                  <a:pt x="0" y="10854"/>
                  <a:pt x="0" y="10854"/>
                </a:cubicBezTo>
                <a:cubicBezTo>
                  <a:pt x="107" y="12220"/>
                  <a:pt x="107" y="12220"/>
                  <a:pt x="107" y="12220"/>
                </a:cubicBezTo>
                <a:cubicBezTo>
                  <a:pt x="1956" y="12569"/>
                  <a:pt x="1956" y="12569"/>
                  <a:pt x="1956" y="12569"/>
                </a:cubicBezTo>
                <a:cubicBezTo>
                  <a:pt x="2037" y="12944"/>
                  <a:pt x="2117" y="13319"/>
                  <a:pt x="2251" y="13694"/>
                </a:cubicBezTo>
                <a:cubicBezTo>
                  <a:pt x="804" y="14927"/>
                  <a:pt x="804" y="14927"/>
                  <a:pt x="804" y="14927"/>
                </a:cubicBezTo>
                <a:cubicBezTo>
                  <a:pt x="1394" y="16160"/>
                  <a:pt x="1394" y="16160"/>
                  <a:pt x="1394" y="16160"/>
                </a:cubicBezTo>
                <a:cubicBezTo>
                  <a:pt x="3269" y="15785"/>
                  <a:pt x="3269" y="15785"/>
                  <a:pt x="3269" y="15785"/>
                </a:cubicBezTo>
                <a:cubicBezTo>
                  <a:pt x="3511" y="16133"/>
                  <a:pt x="3779" y="16481"/>
                  <a:pt x="4047" y="16803"/>
                </a:cubicBezTo>
                <a:cubicBezTo>
                  <a:pt x="3216" y="18491"/>
                  <a:pt x="3216" y="18491"/>
                  <a:pt x="3216" y="18491"/>
                </a:cubicBezTo>
                <a:cubicBezTo>
                  <a:pt x="4234" y="19376"/>
                  <a:pt x="4234" y="19376"/>
                  <a:pt x="4234" y="19376"/>
                </a:cubicBezTo>
                <a:cubicBezTo>
                  <a:pt x="5815" y="18331"/>
                  <a:pt x="5815" y="18331"/>
                  <a:pt x="5815" y="18331"/>
                </a:cubicBezTo>
                <a:cubicBezTo>
                  <a:pt x="6137" y="18545"/>
                  <a:pt x="6459" y="18733"/>
                  <a:pt x="6807" y="18893"/>
                </a:cubicBezTo>
                <a:cubicBezTo>
                  <a:pt x="6673" y="20769"/>
                  <a:pt x="6673" y="20769"/>
                  <a:pt x="6673" y="20769"/>
                </a:cubicBezTo>
                <a:cubicBezTo>
                  <a:pt x="7959" y="21225"/>
                  <a:pt x="7959" y="21225"/>
                  <a:pt x="7959" y="21225"/>
                </a:cubicBezTo>
                <a:cubicBezTo>
                  <a:pt x="9004" y="19644"/>
                  <a:pt x="9004" y="19644"/>
                  <a:pt x="9004" y="19644"/>
                </a:cubicBezTo>
                <a:cubicBezTo>
                  <a:pt x="9433" y="19724"/>
                  <a:pt x="9835" y="19778"/>
                  <a:pt x="10264" y="19804"/>
                </a:cubicBezTo>
                <a:cubicBezTo>
                  <a:pt x="10880" y="21600"/>
                  <a:pt x="10880" y="21600"/>
                  <a:pt x="10880" y="21600"/>
                </a:cubicBezTo>
                <a:cubicBezTo>
                  <a:pt x="12247" y="21520"/>
                  <a:pt x="12247" y="21520"/>
                  <a:pt x="12247" y="21520"/>
                </a:cubicBezTo>
                <a:cubicBezTo>
                  <a:pt x="12596" y="19644"/>
                  <a:pt x="12596" y="19644"/>
                  <a:pt x="12596" y="19644"/>
                </a:cubicBezTo>
                <a:cubicBezTo>
                  <a:pt x="12971" y="19563"/>
                  <a:pt x="13346" y="19483"/>
                  <a:pt x="13694" y="19349"/>
                </a:cubicBezTo>
                <a:cubicBezTo>
                  <a:pt x="14954" y="20796"/>
                  <a:pt x="14954" y="20796"/>
                  <a:pt x="14954" y="20796"/>
                </a:cubicBezTo>
                <a:cubicBezTo>
                  <a:pt x="16187" y="20206"/>
                  <a:pt x="16187" y="20206"/>
                  <a:pt x="16187" y="20206"/>
                </a:cubicBezTo>
                <a:cubicBezTo>
                  <a:pt x="15785" y="18331"/>
                  <a:pt x="15785" y="18331"/>
                  <a:pt x="15785" y="18331"/>
                </a:cubicBezTo>
                <a:cubicBezTo>
                  <a:pt x="16160" y="18089"/>
                  <a:pt x="16481" y="17821"/>
                  <a:pt x="16803" y="17553"/>
                </a:cubicBezTo>
                <a:cubicBezTo>
                  <a:pt x="18491" y="18384"/>
                  <a:pt x="18491" y="18384"/>
                  <a:pt x="18491" y="18384"/>
                </a:cubicBezTo>
                <a:cubicBezTo>
                  <a:pt x="19402" y="17366"/>
                  <a:pt x="19402" y="17366"/>
                  <a:pt x="19402" y="17366"/>
                </a:cubicBezTo>
                <a:cubicBezTo>
                  <a:pt x="18331" y="15785"/>
                  <a:pt x="18331" y="15785"/>
                  <a:pt x="18331" y="15785"/>
                </a:cubicBezTo>
                <a:cubicBezTo>
                  <a:pt x="18545" y="15463"/>
                  <a:pt x="18733" y="15141"/>
                  <a:pt x="18893" y="14793"/>
                </a:cubicBezTo>
                <a:cubicBezTo>
                  <a:pt x="20796" y="14927"/>
                  <a:pt x="20796" y="14927"/>
                  <a:pt x="20796" y="14927"/>
                </a:cubicBezTo>
                <a:cubicBezTo>
                  <a:pt x="21225" y="13641"/>
                  <a:pt x="21225" y="13641"/>
                  <a:pt x="21225" y="13641"/>
                </a:cubicBezTo>
                <a:cubicBezTo>
                  <a:pt x="19644" y="12596"/>
                  <a:pt x="19644" y="12596"/>
                  <a:pt x="19644" y="12596"/>
                </a:cubicBezTo>
                <a:cubicBezTo>
                  <a:pt x="19724" y="12194"/>
                  <a:pt x="19804" y="11765"/>
                  <a:pt x="19831" y="11336"/>
                </a:cubicBezTo>
                <a:close/>
                <a:moveTo>
                  <a:pt x="4556" y="13855"/>
                </a:moveTo>
                <a:cubicBezTo>
                  <a:pt x="2867" y="10398"/>
                  <a:pt x="4315" y="6244"/>
                  <a:pt x="7745" y="4556"/>
                </a:cubicBezTo>
                <a:cubicBezTo>
                  <a:pt x="11202" y="2867"/>
                  <a:pt x="15356" y="4288"/>
                  <a:pt x="17044" y="7745"/>
                </a:cubicBezTo>
                <a:cubicBezTo>
                  <a:pt x="18733" y="11175"/>
                  <a:pt x="17312" y="15356"/>
                  <a:pt x="13855" y="17044"/>
                </a:cubicBezTo>
                <a:cubicBezTo>
                  <a:pt x="10425" y="18733"/>
                  <a:pt x="6244" y="17312"/>
                  <a:pt x="4556" y="13855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346406">
              <a:defRPr sz="134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Oval 169">
            <a:extLst>
              <a:ext uri="{FF2B5EF4-FFF2-40B4-BE49-F238E27FC236}">
                <a16:creationId xmlns:a16="http://schemas.microsoft.com/office/drawing/2014/main" id="{8196D2FA-27C8-F24F-9D00-4EEC09556E58}"/>
              </a:ext>
            </a:extLst>
          </p:cNvPr>
          <p:cNvSpPr/>
          <p:nvPr userDrawn="1"/>
        </p:nvSpPr>
        <p:spPr>
          <a:xfrm>
            <a:off x="13218988" y="6482617"/>
            <a:ext cx="1508749" cy="1508751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72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กลุ่ม 195">
            <a:extLst>
              <a:ext uri="{FF2B5EF4-FFF2-40B4-BE49-F238E27FC236}">
                <a16:creationId xmlns:a16="http://schemas.microsoft.com/office/drawing/2014/main" id="{B439D2C1-BA2B-EE47-A741-FA784FD10334}"/>
              </a:ext>
            </a:extLst>
          </p:cNvPr>
          <p:cNvSpPr/>
          <p:nvPr userDrawn="1"/>
        </p:nvSpPr>
        <p:spPr>
          <a:xfrm rot="367275">
            <a:off x="14782226" y="4554332"/>
            <a:ext cx="2137907" cy="2124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1" y="11336"/>
                </a:moveTo>
                <a:cubicBezTo>
                  <a:pt x="21600" y="10746"/>
                  <a:pt x="21600" y="10746"/>
                  <a:pt x="21600" y="10746"/>
                </a:cubicBezTo>
                <a:cubicBezTo>
                  <a:pt x="21520" y="9353"/>
                  <a:pt x="21520" y="9353"/>
                  <a:pt x="21520" y="9353"/>
                </a:cubicBezTo>
                <a:cubicBezTo>
                  <a:pt x="19644" y="9004"/>
                  <a:pt x="19644" y="9004"/>
                  <a:pt x="19644" y="9004"/>
                </a:cubicBezTo>
                <a:cubicBezTo>
                  <a:pt x="19590" y="8629"/>
                  <a:pt x="19483" y="8281"/>
                  <a:pt x="19349" y="7906"/>
                </a:cubicBezTo>
                <a:cubicBezTo>
                  <a:pt x="20796" y="6646"/>
                  <a:pt x="20796" y="6646"/>
                  <a:pt x="20796" y="6646"/>
                </a:cubicBezTo>
                <a:cubicBezTo>
                  <a:pt x="20206" y="5413"/>
                  <a:pt x="20206" y="5413"/>
                  <a:pt x="20206" y="5413"/>
                </a:cubicBezTo>
                <a:cubicBezTo>
                  <a:pt x="18331" y="5815"/>
                  <a:pt x="18331" y="5815"/>
                  <a:pt x="18331" y="5815"/>
                </a:cubicBezTo>
                <a:cubicBezTo>
                  <a:pt x="18089" y="5467"/>
                  <a:pt x="17848" y="5119"/>
                  <a:pt x="17553" y="4797"/>
                </a:cubicBezTo>
                <a:cubicBezTo>
                  <a:pt x="18411" y="3109"/>
                  <a:pt x="18411" y="3109"/>
                  <a:pt x="18411" y="3109"/>
                </a:cubicBezTo>
                <a:cubicBezTo>
                  <a:pt x="17366" y="2198"/>
                  <a:pt x="17366" y="2198"/>
                  <a:pt x="17366" y="2198"/>
                </a:cubicBezTo>
                <a:cubicBezTo>
                  <a:pt x="15811" y="3269"/>
                  <a:pt x="15811" y="3269"/>
                  <a:pt x="15811" y="3269"/>
                </a:cubicBezTo>
                <a:cubicBezTo>
                  <a:pt x="15490" y="3055"/>
                  <a:pt x="15141" y="2867"/>
                  <a:pt x="14793" y="2707"/>
                </a:cubicBezTo>
                <a:cubicBezTo>
                  <a:pt x="14954" y="804"/>
                  <a:pt x="14954" y="804"/>
                  <a:pt x="14954" y="804"/>
                </a:cubicBezTo>
                <a:cubicBezTo>
                  <a:pt x="13641" y="375"/>
                  <a:pt x="13641" y="375"/>
                  <a:pt x="13641" y="375"/>
                </a:cubicBezTo>
                <a:cubicBezTo>
                  <a:pt x="12596" y="1956"/>
                  <a:pt x="12596" y="1956"/>
                  <a:pt x="12596" y="1956"/>
                </a:cubicBezTo>
                <a:cubicBezTo>
                  <a:pt x="12194" y="1876"/>
                  <a:pt x="11765" y="1822"/>
                  <a:pt x="11336" y="1796"/>
                </a:cubicBezTo>
                <a:cubicBezTo>
                  <a:pt x="10746" y="0"/>
                  <a:pt x="10746" y="0"/>
                  <a:pt x="10746" y="0"/>
                </a:cubicBezTo>
                <a:cubicBezTo>
                  <a:pt x="9380" y="80"/>
                  <a:pt x="9380" y="80"/>
                  <a:pt x="9380" y="80"/>
                </a:cubicBezTo>
                <a:cubicBezTo>
                  <a:pt x="9031" y="1956"/>
                  <a:pt x="9031" y="1956"/>
                  <a:pt x="9031" y="1956"/>
                </a:cubicBezTo>
                <a:cubicBezTo>
                  <a:pt x="8656" y="2010"/>
                  <a:pt x="8281" y="2117"/>
                  <a:pt x="7906" y="2251"/>
                </a:cubicBezTo>
                <a:cubicBezTo>
                  <a:pt x="6673" y="804"/>
                  <a:pt x="6673" y="804"/>
                  <a:pt x="6673" y="804"/>
                </a:cubicBezTo>
                <a:cubicBezTo>
                  <a:pt x="5440" y="1394"/>
                  <a:pt x="5440" y="1394"/>
                  <a:pt x="5440" y="1394"/>
                </a:cubicBezTo>
                <a:cubicBezTo>
                  <a:pt x="5815" y="3269"/>
                  <a:pt x="5815" y="3269"/>
                  <a:pt x="5815" y="3269"/>
                </a:cubicBezTo>
                <a:cubicBezTo>
                  <a:pt x="5467" y="3511"/>
                  <a:pt x="5119" y="3752"/>
                  <a:pt x="4797" y="4047"/>
                </a:cubicBezTo>
                <a:cubicBezTo>
                  <a:pt x="3109" y="3216"/>
                  <a:pt x="3109" y="3216"/>
                  <a:pt x="3109" y="3216"/>
                </a:cubicBezTo>
                <a:cubicBezTo>
                  <a:pt x="2224" y="4234"/>
                  <a:pt x="2224" y="4234"/>
                  <a:pt x="2224" y="4234"/>
                </a:cubicBezTo>
                <a:cubicBezTo>
                  <a:pt x="3296" y="5789"/>
                  <a:pt x="3296" y="5789"/>
                  <a:pt x="3296" y="5789"/>
                </a:cubicBezTo>
                <a:cubicBezTo>
                  <a:pt x="3082" y="6110"/>
                  <a:pt x="2867" y="6459"/>
                  <a:pt x="2707" y="6807"/>
                </a:cubicBezTo>
                <a:cubicBezTo>
                  <a:pt x="831" y="6646"/>
                  <a:pt x="831" y="6646"/>
                  <a:pt x="831" y="6646"/>
                </a:cubicBezTo>
                <a:cubicBezTo>
                  <a:pt x="375" y="7959"/>
                  <a:pt x="375" y="7959"/>
                  <a:pt x="375" y="7959"/>
                </a:cubicBezTo>
                <a:cubicBezTo>
                  <a:pt x="1956" y="9004"/>
                  <a:pt x="1956" y="9004"/>
                  <a:pt x="1956" y="9004"/>
                </a:cubicBezTo>
                <a:cubicBezTo>
                  <a:pt x="1876" y="9406"/>
                  <a:pt x="1822" y="9835"/>
                  <a:pt x="1796" y="10264"/>
                </a:cubicBezTo>
                <a:cubicBezTo>
                  <a:pt x="0" y="10854"/>
                  <a:pt x="0" y="10854"/>
                  <a:pt x="0" y="10854"/>
                </a:cubicBezTo>
                <a:cubicBezTo>
                  <a:pt x="107" y="12220"/>
                  <a:pt x="107" y="12220"/>
                  <a:pt x="107" y="12220"/>
                </a:cubicBezTo>
                <a:cubicBezTo>
                  <a:pt x="1956" y="12569"/>
                  <a:pt x="1956" y="12569"/>
                  <a:pt x="1956" y="12569"/>
                </a:cubicBezTo>
                <a:cubicBezTo>
                  <a:pt x="2037" y="12944"/>
                  <a:pt x="2117" y="13319"/>
                  <a:pt x="2251" y="13694"/>
                </a:cubicBezTo>
                <a:cubicBezTo>
                  <a:pt x="804" y="14927"/>
                  <a:pt x="804" y="14927"/>
                  <a:pt x="804" y="14927"/>
                </a:cubicBezTo>
                <a:cubicBezTo>
                  <a:pt x="1394" y="16160"/>
                  <a:pt x="1394" y="16160"/>
                  <a:pt x="1394" y="16160"/>
                </a:cubicBezTo>
                <a:cubicBezTo>
                  <a:pt x="3269" y="15785"/>
                  <a:pt x="3269" y="15785"/>
                  <a:pt x="3269" y="15785"/>
                </a:cubicBezTo>
                <a:cubicBezTo>
                  <a:pt x="3511" y="16133"/>
                  <a:pt x="3779" y="16481"/>
                  <a:pt x="4047" y="16803"/>
                </a:cubicBezTo>
                <a:cubicBezTo>
                  <a:pt x="3216" y="18491"/>
                  <a:pt x="3216" y="18491"/>
                  <a:pt x="3216" y="18491"/>
                </a:cubicBezTo>
                <a:cubicBezTo>
                  <a:pt x="4234" y="19376"/>
                  <a:pt x="4234" y="19376"/>
                  <a:pt x="4234" y="19376"/>
                </a:cubicBezTo>
                <a:cubicBezTo>
                  <a:pt x="5815" y="18331"/>
                  <a:pt x="5815" y="18331"/>
                  <a:pt x="5815" y="18331"/>
                </a:cubicBezTo>
                <a:cubicBezTo>
                  <a:pt x="6137" y="18545"/>
                  <a:pt x="6459" y="18733"/>
                  <a:pt x="6807" y="18893"/>
                </a:cubicBezTo>
                <a:cubicBezTo>
                  <a:pt x="6673" y="20769"/>
                  <a:pt x="6673" y="20769"/>
                  <a:pt x="6673" y="20769"/>
                </a:cubicBezTo>
                <a:cubicBezTo>
                  <a:pt x="7959" y="21225"/>
                  <a:pt x="7959" y="21225"/>
                  <a:pt x="7959" y="21225"/>
                </a:cubicBezTo>
                <a:cubicBezTo>
                  <a:pt x="9004" y="19644"/>
                  <a:pt x="9004" y="19644"/>
                  <a:pt x="9004" y="19644"/>
                </a:cubicBezTo>
                <a:cubicBezTo>
                  <a:pt x="9433" y="19724"/>
                  <a:pt x="9835" y="19778"/>
                  <a:pt x="10264" y="19804"/>
                </a:cubicBezTo>
                <a:cubicBezTo>
                  <a:pt x="10880" y="21600"/>
                  <a:pt x="10880" y="21600"/>
                  <a:pt x="10880" y="21600"/>
                </a:cubicBezTo>
                <a:cubicBezTo>
                  <a:pt x="12247" y="21520"/>
                  <a:pt x="12247" y="21520"/>
                  <a:pt x="12247" y="21520"/>
                </a:cubicBezTo>
                <a:cubicBezTo>
                  <a:pt x="12596" y="19644"/>
                  <a:pt x="12596" y="19644"/>
                  <a:pt x="12596" y="19644"/>
                </a:cubicBezTo>
                <a:cubicBezTo>
                  <a:pt x="12971" y="19563"/>
                  <a:pt x="13346" y="19483"/>
                  <a:pt x="13694" y="19349"/>
                </a:cubicBezTo>
                <a:cubicBezTo>
                  <a:pt x="14954" y="20796"/>
                  <a:pt x="14954" y="20796"/>
                  <a:pt x="14954" y="20796"/>
                </a:cubicBezTo>
                <a:cubicBezTo>
                  <a:pt x="16187" y="20206"/>
                  <a:pt x="16187" y="20206"/>
                  <a:pt x="16187" y="20206"/>
                </a:cubicBezTo>
                <a:cubicBezTo>
                  <a:pt x="15785" y="18331"/>
                  <a:pt x="15785" y="18331"/>
                  <a:pt x="15785" y="18331"/>
                </a:cubicBezTo>
                <a:cubicBezTo>
                  <a:pt x="16160" y="18089"/>
                  <a:pt x="16481" y="17821"/>
                  <a:pt x="16803" y="17553"/>
                </a:cubicBezTo>
                <a:cubicBezTo>
                  <a:pt x="18491" y="18384"/>
                  <a:pt x="18491" y="18384"/>
                  <a:pt x="18491" y="18384"/>
                </a:cubicBezTo>
                <a:cubicBezTo>
                  <a:pt x="19402" y="17366"/>
                  <a:pt x="19402" y="17366"/>
                  <a:pt x="19402" y="17366"/>
                </a:cubicBezTo>
                <a:cubicBezTo>
                  <a:pt x="18331" y="15785"/>
                  <a:pt x="18331" y="15785"/>
                  <a:pt x="18331" y="15785"/>
                </a:cubicBezTo>
                <a:cubicBezTo>
                  <a:pt x="18545" y="15463"/>
                  <a:pt x="18733" y="15141"/>
                  <a:pt x="18893" y="14793"/>
                </a:cubicBezTo>
                <a:cubicBezTo>
                  <a:pt x="20796" y="14927"/>
                  <a:pt x="20796" y="14927"/>
                  <a:pt x="20796" y="14927"/>
                </a:cubicBezTo>
                <a:cubicBezTo>
                  <a:pt x="21225" y="13641"/>
                  <a:pt x="21225" y="13641"/>
                  <a:pt x="21225" y="13641"/>
                </a:cubicBezTo>
                <a:cubicBezTo>
                  <a:pt x="19644" y="12596"/>
                  <a:pt x="19644" y="12596"/>
                  <a:pt x="19644" y="12596"/>
                </a:cubicBezTo>
                <a:cubicBezTo>
                  <a:pt x="19724" y="12194"/>
                  <a:pt x="19804" y="11765"/>
                  <a:pt x="19831" y="11336"/>
                </a:cubicBezTo>
                <a:close/>
                <a:moveTo>
                  <a:pt x="4556" y="13855"/>
                </a:moveTo>
                <a:cubicBezTo>
                  <a:pt x="2867" y="10398"/>
                  <a:pt x="4315" y="6244"/>
                  <a:pt x="7745" y="4556"/>
                </a:cubicBezTo>
                <a:cubicBezTo>
                  <a:pt x="11202" y="2867"/>
                  <a:pt x="15356" y="4288"/>
                  <a:pt x="17044" y="7745"/>
                </a:cubicBezTo>
                <a:cubicBezTo>
                  <a:pt x="18733" y="11175"/>
                  <a:pt x="17312" y="15356"/>
                  <a:pt x="13855" y="17044"/>
                </a:cubicBezTo>
                <a:cubicBezTo>
                  <a:pt x="10425" y="18733"/>
                  <a:pt x="6244" y="17312"/>
                  <a:pt x="4556" y="13855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346406">
              <a:defRPr sz="134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Oval 170">
            <a:extLst>
              <a:ext uri="{FF2B5EF4-FFF2-40B4-BE49-F238E27FC236}">
                <a16:creationId xmlns:a16="http://schemas.microsoft.com/office/drawing/2014/main" id="{24FDE8AC-0732-DD4F-BF4C-BDEB60980E02}"/>
              </a:ext>
            </a:extLst>
          </p:cNvPr>
          <p:cNvSpPr/>
          <p:nvPr userDrawn="1"/>
        </p:nvSpPr>
        <p:spPr>
          <a:xfrm>
            <a:off x="15331053" y="5085041"/>
            <a:ext cx="1063563" cy="1063563"/>
          </a:xfrm>
          <a:prstGeom prst="ellipse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72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Arc 14">
            <a:extLst>
              <a:ext uri="{FF2B5EF4-FFF2-40B4-BE49-F238E27FC236}">
                <a16:creationId xmlns:a16="http://schemas.microsoft.com/office/drawing/2014/main" id="{55B227EF-56B6-2E4F-8896-5014B963DD2F}"/>
              </a:ext>
            </a:extLst>
          </p:cNvPr>
          <p:cNvSpPr/>
          <p:nvPr userDrawn="1"/>
        </p:nvSpPr>
        <p:spPr>
          <a:xfrm rot="16463910">
            <a:off x="8508732" y="5556416"/>
            <a:ext cx="1991891" cy="732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21" extrusionOk="0">
                <a:moveTo>
                  <a:pt x="0" y="1575"/>
                </a:moveTo>
                <a:cubicBezTo>
                  <a:pt x="8003" y="-3279"/>
                  <a:pt x="16492" y="3302"/>
                  <a:pt x="21600" y="18321"/>
                </a:cubicBezTo>
              </a:path>
            </a:pathLst>
          </a:custGeom>
          <a:ln w="25400">
            <a:solidFill>
              <a:srgbClr val="C8CBD1"/>
            </a:solidFill>
            <a:miter/>
          </a:ln>
        </p:spPr>
        <p:txBody>
          <a:bodyPr lIns="0" tIns="0" rIns="0" bIns="0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riangle 15">
            <a:extLst>
              <a:ext uri="{FF2B5EF4-FFF2-40B4-BE49-F238E27FC236}">
                <a16:creationId xmlns:a16="http://schemas.microsoft.com/office/drawing/2014/main" id="{65D09C73-5655-A84A-A195-602D85A63323}"/>
              </a:ext>
            </a:extLst>
          </p:cNvPr>
          <p:cNvSpPr/>
          <p:nvPr userDrawn="1"/>
        </p:nvSpPr>
        <p:spPr>
          <a:xfrm rot="3420000">
            <a:off x="9921919" y="4816285"/>
            <a:ext cx="147549" cy="221675"/>
          </a:xfrm>
          <a:prstGeom prst="triangle">
            <a:avLst/>
          </a:prstGeom>
          <a:solidFill>
            <a:srgbClr val="C8CBD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" name="Arc 16">
            <a:extLst>
              <a:ext uri="{FF2B5EF4-FFF2-40B4-BE49-F238E27FC236}">
                <a16:creationId xmlns:a16="http://schemas.microsoft.com/office/drawing/2014/main" id="{1FAEDD23-98B6-AE4A-90CD-8538A5CDF2BB}"/>
              </a:ext>
            </a:extLst>
          </p:cNvPr>
          <p:cNvSpPr/>
          <p:nvPr userDrawn="1"/>
        </p:nvSpPr>
        <p:spPr>
          <a:xfrm rot="16463910">
            <a:off x="8821603" y="8787019"/>
            <a:ext cx="1924763" cy="1197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68" extrusionOk="0">
                <a:moveTo>
                  <a:pt x="21600" y="18982"/>
                </a:moveTo>
                <a:cubicBezTo>
                  <a:pt x="12109" y="21600"/>
                  <a:pt x="2786" y="13407"/>
                  <a:pt x="0" y="0"/>
                </a:cubicBezTo>
              </a:path>
            </a:pathLst>
          </a:custGeom>
          <a:ln w="25400">
            <a:solidFill>
              <a:srgbClr val="C8CBD1"/>
            </a:solidFill>
            <a:miter/>
          </a:ln>
        </p:spPr>
        <p:txBody>
          <a:bodyPr lIns="0" tIns="0" rIns="0" bIns="0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Arc 17">
            <a:extLst>
              <a:ext uri="{FF2B5EF4-FFF2-40B4-BE49-F238E27FC236}">
                <a16:creationId xmlns:a16="http://schemas.microsoft.com/office/drawing/2014/main" id="{44A5DF7F-878A-1F48-AAE4-EE1C91B675C0}"/>
              </a:ext>
            </a:extLst>
          </p:cNvPr>
          <p:cNvSpPr/>
          <p:nvPr userDrawn="1"/>
        </p:nvSpPr>
        <p:spPr>
          <a:xfrm rot="16463910">
            <a:off x="12862828" y="7803163"/>
            <a:ext cx="677261" cy="138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1" h="21600" extrusionOk="0">
                <a:moveTo>
                  <a:pt x="11" y="21600"/>
                </a:moveTo>
                <a:cubicBezTo>
                  <a:pt x="-339" y="13115"/>
                  <a:pt x="7577" y="5069"/>
                  <a:pt x="21261" y="0"/>
                </a:cubicBezTo>
              </a:path>
            </a:pathLst>
          </a:custGeom>
          <a:ln w="25400">
            <a:solidFill>
              <a:srgbClr val="C8CBD1"/>
            </a:solidFill>
            <a:miter/>
          </a:ln>
        </p:spPr>
        <p:txBody>
          <a:bodyPr lIns="0" tIns="0" rIns="0" bIns="0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Arc 18">
            <a:extLst>
              <a:ext uri="{FF2B5EF4-FFF2-40B4-BE49-F238E27FC236}">
                <a16:creationId xmlns:a16="http://schemas.microsoft.com/office/drawing/2014/main" id="{6B357FA9-811D-9645-8AF4-0107C60FEF97}"/>
              </a:ext>
            </a:extLst>
          </p:cNvPr>
          <p:cNvSpPr/>
          <p:nvPr userDrawn="1"/>
        </p:nvSpPr>
        <p:spPr>
          <a:xfrm rot="16463910">
            <a:off x="14280878" y="4910700"/>
            <a:ext cx="1000454" cy="40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25" extrusionOk="0">
                <a:moveTo>
                  <a:pt x="0" y="102"/>
                </a:moveTo>
                <a:cubicBezTo>
                  <a:pt x="8088" y="-975"/>
                  <a:pt x="15970" y="6514"/>
                  <a:pt x="21600" y="20625"/>
                </a:cubicBezTo>
              </a:path>
            </a:pathLst>
          </a:custGeom>
          <a:ln w="25400">
            <a:solidFill>
              <a:srgbClr val="C8CBD1"/>
            </a:solidFill>
            <a:miter/>
          </a:ln>
        </p:spPr>
        <p:txBody>
          <a:bodyPr lIns="0" tIns="0" rIns="0" bIns="0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" name="Triangle 19">
            <a:extLst>
              <a:ext uri="{FF2B5EF4-FFF2-40B4-BE49-F238E27FC236}">
                <a16:creationId xmlns:a16="http://schemas.microsoft.com/office/drawing/2014/main" id="{DC455976-5F54-344A-B691-680CC41435D5}"/>
              </a:ext>
            </a:extLst>
          </p:cNvPr>
          <p:cNvSpPr/>
          <p:nvPr userDrawn="1"/>
        </p:nvSpPr>
        <p:spPr>
          <a:xfrm rot="5280000">
            <a:off x="13875658" y="8765217"/>
            <a:ext cx="147547" cy="221675"/>
          </a:xfrm>
          <a:prstGeom prst="triangle">
            <a:avLst/>
          </a:prstGeom>
          <a:solidFill>
            <a:srgbClr val="C8CBD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Triangle 21">
            <a:extLst>
              <a:ext uri="{FF2B5EF4-FFF2-40B4-BE49-F238E27FC236}">
                <a16:creationId xmlns:a16="http://schemas.microsoft.com/office/drawing/2014/main" id="{2E31C14B-9190-5745-9B22-216F7A5BD365}"/>
              </a:ext>
            </a:extLst>
          </p:cNvPr>
          <p:cNvSpPr/>
          <p:nvPr userDrawn="1"/>
        </p:nvSpPr>
        <p:spPr>
          <a:xfrm rot="3000000">
            <a:off x="14995145" y="4480127"/>
            <a:ext cx="147547" cy="221675"/>
          </a:xfrm>
          <a:prstGeom prst="triangle">
            <a:avLst/>
          </a:prstGeom>
          <a:solidFill>
            <a:srgbClr val="C8CBD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Triangle 20">
            <a:extLst>
              <a:ext uri="{FF2B5EF4-FFF2-40B4-BE49-F238E27FC236}">
                <a16:creationId xmlns:a16="http://schemas.microsoft.com/office/drawing/2014/main" id="{967D34DA-46AE-7D42-8BF7-02C12D617577}"/>
              </a:ext>
            </a:extLst>
          </p:cNvPr>
          <p:cNvSpPr/>
          <p:nvPr userDrawn="1"/>
        </p:nvSpPr>
        <p:spPr>
          <a:xfrm rot="15780000">
            <a:off x="8996901" y="10181711"/>
            <a:ext cx="147549" cy="221676"/>
          </a:xfrm>
          <a:prstGeom prst="triangle">
            <a:avLst/>
          </a:prstGeom>
          <a:solidFill>
            <a:srgbClr val="C8CBD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" name="Text Placeholder 27">
            <a:extLst>
              <a:ext uri="{FF2B5EF4-FFF2-40B4-BE49-F238E27FC236}">
                <a16:creationId xmlns:a16="http://schemas.microsoft.com/office/drawing/2014/main" id="{916BDC79-122D-7148-8A9A-48AAC342E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25501" y="5076566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4" name="Text Placeholder 27">
            <a:extLst>
              <a:ext uri="{FF2B5EF4-FFF2-40B4-BE49-F238E27FC236}">
                <a16:creationId xmlns:a16="http://schemas.microsoft.com/office/drawing/2014/main" id="{EED29C5A-697B-2A4B-9D26-F1A1A424A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6051" y="3058140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5" name="Text Placeholder 27">
            <a:extLst>
              <a:ext uri="{FF2B5EF4-FFF2-40B4-BE49-F238E27FC236}">
                <a16:creationId xmlns:a16="http://schemas.microsoft.com/office/drawing/2014/main" id="{3D421DAE-34FC-E549-865B-FA6990918D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797057" y="9857878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6" name="Text Placeholder 27">
            <a:extLst>
              <a:ext uri="{FF2B5EF4-FFF2-40B4-BE49-F238E27FC236}">
                <a16:creationId xmlns:a16="http://schemas.microsoft.com/office/drawing/2014/main" id="{F9412661-8924-B94C-8FE6-02E3F5ED66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98063" y="15887089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179CD5AC-EF29-AC47-986F-2EC663E84C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6135" y="816441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D78CB03C-BABF-9E42-9713-9AD3507372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56150" y="6055822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0490E67D-D137-974C-84E5-F325ED44E7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47286" y="670728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B06C3165-A761-CD40-8E74-2D542CA69A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167116" y="509595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1</a:t>
            </a: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CB5A2310-84D6-3B43-9B39-6BED21A7E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88213EB5-FBA5-694D-9CD7-34A741D5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5BAADADE-DD65-704F-A785-2416A402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F4B9BCA-3AAC-3340-8F71-C5630045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67302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vezani proce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27">
            <a:extLst>
              <a:ext uri="{FF2B5EF4-FFF2-40B4-BE49-F238E27FC236}">
                <a16:creationId xmlns:a16="http://schemas.microsoft.com/office/drawing/2014/main" id="{916BDC79-122D-7148-8A9A-48AAC342E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337597" y="6219067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4" name="Text Placeholder 27">
            <a:extLst>
              <a:ext uri="{FF2B5EF4-FFF2-40B4-BE49-F238E27FC236}">
                <a16:creationId xmlns:a16="http://schemas.microsoft.com/office/drawing/2014/main" id="{EED29C5A-697B-2A4B-9D26-F1A1A424A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31196" y="3137447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6" name="Text Placeholder 27">
            <a:extLst>
              <a:ext uri="{FF2B5EF4-FFF2-40B4-BE49-F238E27FC236}">
                <a16:creationId xmlns:a16="http://schemas.microsoft.com/office/drawing/2014/main" id="{F9412661-8924-B94C-8FE6-02E3F5ED66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98063" y="15887089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7771FDE2-0FE0-394B-BECC-A1004100BC8D}"/>
              </a:ext>
            </a:extLst>
          </p:cNvPr>
          <p:cNvSpPr/>
          <p:nvPr userDrawn="1"/>
        </p:nvSpPr>
        <p:spPr>
          <a:xfrm>
            <a:off x="3824244" y="5311826"/>
            <a:ext cx="3595465" cy="3051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6" y="7729"/>
                </a:moveTo>
                <a:cubicBezTo>
                  <a:pt x="19921" y="7703"/>
                  <a:pt x="19259" y="8770"/>
                  <a:pt x="18906" y="8874"/>
                </a:cubicBezTo>
                <a:cubicBezTo>
                  <a:pt x="18442" y="8978"/>
                  <a:pt x="18199" y="8744"/>
                  <a:pt x="17956" y="8380"/>
                </a:cubicBezTo>
                <a:cubicBezTo>
                  <a:pt x="17514" y="7703"/>
                  <a:pt x="17404" y="6974"/>
                  <a:pt x="17647" y="5205"/>
                </a:cubicBezTo>
                <a:cubicBezTo>
                  <a:pt x="17647" y="5179"/>
                  <a:pt x="17647" y="5179"/>
                  <a:pt x="17647" y="5179"/>
                </a:cubicBezTo>
                <a:cubicBezTo>
                  <a:pt x="17845" y="4034"/>
                  <a:pt x="18110" y="2915"/>
                  <a:pt x="18420" y="1822"/>
                </a:cubicBezTo>
                <a:cubicBezTo>
                  <a:pt x="18486" y="1509"/>
                  <a:pt x="18353" y="1197"/>
                  <a:pt x="18110" y="1067"/>
                </a:cubicBezTo>
                <a:cubicBezTo>
                  <a:pt x="17404" y="729"/>
                  <a:pt x="16896" y="468"/>
                  <a:pt x="16056" y="260"/>
                </a:cubicBezTo>
                <a:cubicBezTo>
                  <a:pt x="15548" y="156"/>
                  <a:pt x="14665" y="0"/>
                  <a:pt x="14267" y="0"/>
                </a:cubicBezTo>
                <a:cubicBezTo>
                  <a:pt x="13517" y="0"/>
                  <a:pt x="13163" y="338"/>
                  <a:pt x="13097" y="677"/>
                </a:cubicBezTo>
                <a:cubicBezTo>
                  <a:pt x="12942" y="1301"/>
                  <a:pt x="14201" y="2160"/>
                  <a:pt x="14135" y="3019"/>
                </a:cubicBezTo>
                <a:cubicBezTo>
                  <a:pt x="14047" y="4242"/>
                  <a:pt x="12479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9121" y="4893"/>
                  <a:pt x="7553" y="4242"/>
                  <a:pt x="7465" y="3019"/>
                </a:cubicBezTo>
                <a:cubicBezTo>
                  <a:pt x="7399" y="2160"/>
                  <a:pt x="8636" y="1301"/>
                  <a:pt x="8503" y="677"/>
                </a:cubicBezTo>
                <a:cubicBezTo>
                  <a:pt x="8415" y="338"/>
                  <a:pt x="8083" y="0"/>
                  <a:pt x="7333" y="0"/>
                </a:cubicBezTo>
                <a:cubicBezTo>
                  <a:pt x="6935" y="0"/>
                  <a:pt x="6052" y="156"/>
                  <a:pt x="5544" y="260"/>
                </a:cubicBezTo>
                <a:cubicBezTo>
                  <a:pt x="4704" y="468"/>
                  <a:pt x="4196" y="729"/>
                  <a:pt x="3490" y="1067"/>
                </a:cubicBezTo>
                <a:cubicBezTo>
                  <a:pt x="3247" y="1197"/>
                  <a:pt x="3114" y="1509"/>
                  <a:pt x="3180" y="1822"/>
                </a:cubicBezTo>
                <a:cubicBezTo>
                  <a:pt x="3490" y="2915"/>
                  <a:pt x="3755" y="4034"/>
                  <a:pt x="3953" y="5179"/>
                </a:cubicBezTo>
                <a:cubicBezTo>
                  <a:pt x="3953" y="5179"/>
                  <a:pt x="3953" y="5179"/>
                  <a:pt x="3953" y="5205"/>
                </a:cubicBezTo>
                <a:cubicBezTo>
                  <a:pt x="4196" y="6974"/>
                  <a:pt x="4086" y="7703"/>
                  <a:pt x="3644" y="8380"/>
                </a:cubicBezTo>
                <a:cubicBezTo>
                  <a:pt x="3401" y="8744"/>
                  <a:pt x="3158" y="8978"/>
                  <a:pt x="2694" y="8874"/>
                </a:cubicBezTo>
                <a:cubicBezTo>
                  <a:pt x="2341" y="8770"/>
                  <a:pt x="1656" y="7703"/>
                  <a:pt x="994" y="7729"/>
                </a:cubicBezTo>
                <a:cubicBezTo>
                  <a:pt x="375" y="7781"/>
                  <a:pt x="0" y="9395"/>
                  <a:pt x="0" y="10800"/>
                </a:cubicBezTo>
                <a:cubicBezTo>
                  <a:pt x="0" y="12231"/>
                  <a:pt x="375" y="13845"/>
                  <a:pt x="994" y="13897"/>
                </a:cubicBezTo>
                <a:cubicBezTo>
                  <a:pt x="1656" y="13923"/>
                  <a:pt x="2341" y="12856"/>
                  <a:pt x="2694" y="12752"/>
                </a:cubicBezTo>
                <a:cubicBezTo>
                  <a:pt x="3158" y="12648"/>
                  <a:pt x="3401" y="12882"/>
                  <a:pt x="3644" y="13246"/>
                </a:cubicBezTo>
                <a:cubicBezTo>
                  <a:pt x="4086" y="13923"/>
                  <a:pt x="4196" y="14626"/>
                  <a:pt x="3953" y="16421"/>
                </a:cubicBezTo>
                <a:cubicBezTo>
                  <a:pt x="3953" y="16447"/>
                  <a:pt x="3953" y="16447"/>
                  <a:pt x="3953" y="16447"/>
                </a:cubicBezTo>
                <a:cubicBezTo>
                  <a:pt x="3755" y="17592"/>
                  <a:pt x="3490" y="18711"/>
                  <a:pt x="3180" y="19804"/>
                </a:cubicBezTo>
                <a:cubicBezTo>
                  <a:pt x="3114" y="20117"/>
                  <a:pt x="3247" y="20429"/>
                  <a:pt x="3490" y="20559"/>
                </a:cubicBezTo>
                <a:cubicBezTo>
                  <a:pt x="4196" y="20897"/>
                  <a:pt x="4704" y="21158"/>
                  <a:pt x="5544" y="21366"/>
                </a:cubicBezTo>
                <a:cubicBezTo>
                  <a:pt x="6052" y="21470"/>
                  <a:pt x="6935" y="21600"/>
                  <a:pt x="7333" y="21600"/>
                </a:cubicBezTo>
                <a:cubicBezTo>
                  <a:pt x="8083" y="21600"/>
                  <a:pt x="8415" y="21288"/>
                  <a:pt x="8503" y="20949"/>
                </a:cubicBezTo>
                <a:cubicBezTo>
                  <a:pt x="8636" y="20325"/>
                  <a:pt x="7399" y="19466"/>
                  <a:pt x="7465" y="18607"/>
                </a:cubicBezTo>
                <a:cubicBezTo>
                  <a:pt x="7553" y="17384"/>
                  <a:pt x="9121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2479" y="16733"/>
                  <a:pt x="14047" y="17384"/>
                  <a:pt x="14135" y="18607"/>
                </a:cubicBezTo>
                <a:cubicBezTo>
                  <a:pt x="14201" y="19466"/>
                  <a:pt x="12942" y="20325"/>
                  <a:pt x="13097" y="20949"/>
                </a:cubicBezTo>
                <a:cubicBezTo>
                  <a:pt x="13163" y="21288"/>
                  <a:pt x="13517" y="21600"/>
                  <a:pt x="14267" y="21600"/>
                </a:cubicBezTo>
                <a:cubicBezTo>
                  <a:pt x="14665" y="21600"/>
                  <a:pt x="15548" y="21470"/>
                  <a:pt x="16056" y="21366"/>
                </a:cubicBezTo>
                <a:cubicBezTo>
                  <a:pt x="16896" y="21158"/>
                  <a:pt x="17404" y="20897"/>
                  <a:pt x="18110" y="20559"/>
                </a:cubicBezTo>
                <a:cubicBezTo>
                  <a:pt x="18353" y="20429"/>
                  <a:pt x="18486" y="20117"/>
                  <a:pt x="18420" y="19804"/>
                </a:cubicBezTo>
                <a:cubicBezTo>
                  <a:pt x="18110" y="18711"/>
                  <a:pt x="17845" y="17592"/>
                  <a:pt x="17647" y="16447"/>
                </a:cubicBezTo>
                <a:cubicBezTo>
                  <a:pt x="17647" y="16447"/>
                  <a:pt x="17647" y="16447"/>
                  <a:pt x="17647" y="16421"/>
                </a:cubicBezTo>
                <a:cubicBezTo>
                  <a:pt x="17404" y="14626"/>
                  <a:pt x="17514" y="13923"/>
                  <a:pt x="17956" y="13246"/>
                </a:cubicBezTo>
                <a:cubicBezTo>
                  <a:pt x="18199" y="12882"/>
                  <a:pt x="18442" y="12648"/>
                  <a:pt x="18906" y="12752"/>
                </a:cubicBezTo>
                <a:cubicBezTo>
                  <a:pt x="19259" y="12856"/>
                  <a:pt x="19921" y="13923"/>
                  <a:pt x="20606" y="13897"/>
                </a:cubicBezTo>
                <a:cubicBezTo>
                  <a:pt x="21225" y="13845"/>
                  <a:pt x="21600" y="12231"/>
                  <a:pt x="21600" y="10800"/>
                </a:cubicBezTo>
                <a:cubicBezTo>
                  <a:pt x="21600" y="9395"/>
                  <a:pt x="21225" y="7781"/>
                  <a:pt x="20606" y="7729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E92399A8-193B-2F42-8EAE-6E6F2E9CC1A0}"/>
              </a:ext>
            </a:extLst>
          </p:cNvPr>
          <p:cNvSpPr/>
          <p:nvPr userDrawn="1"/>
        </p:nvSpPr>
        <p:spPr>
          <a:xfrm>
            <a:off x="9325632" y="5302893"/>
            <a:ext cx="3595465" cy="30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6" y="7729"/>
                </a:moveTo>
                <a:cubicBezTo>
                  <a:pt x="19921" y="7703"/>
                  <a:pt x="19259" y="8770"/>
                  <a:pt x="18906" y="8874"/>
                </a:cubicBezTo>
                <a:cubicBezTo>
                  <a:pt x="18442" y="8978"/>
                  <a:pt x="18199" y="8744"/>
                  <a:pt x="17956" y="8380"/>
                </a:cubicBezTo>
                <a:cubicBezTo>
                  <a:pt x="17514" y="7703"/>
                  <a:pt x="17404" y="6974"/>
                  <a:pt x="17647" y="5205"/>
                </a:cubicBezTo>
                <a:cubicBezTo>
                  <a:pt x="17647" y="5179"/>
                  <a:pt x="17647" y="5179"/>
                  <a:pt x="17647" y="5179"/>
                </a:cubicBezTo>
                <a:cubicBezTo>
                  <a:pt x="17845" y="4034"/>
                  <a:pt x="18110" y="2915"/>
                  <a:pt x="18420" y="1822"/>
                </a:cubicBezTo>
                <a:cubicBezTo>
                  <a:pt x="18486" y="1509"/>
                  <a:pt x="18353" y="1197"/>
                  <a:pt x="18110" y="1067"/>
                </a:cubicBezTo>
                <a:cubicBezTo>
                  <a:pt x="17404" y="729"/>
                  <a:pt x="16896" y="468"/>
                  <a:pt x="16056" y="260"/>
                </a:cubicBezTo>
                <a:cubicBezTo>
                  <a:pt x="15548" y="156"/>
                  <a:pt x="14665" y="0"/>
                  <a:pt x="14267" y="0"/>
                </a:cubicBezTo>
                <a:cubicBezTo>
                  <a:pt x="13517" y="0"/>
                  <a:pt x="13163" y="338"/>
                  <a:pt x="13097" y="677"/>
                </a:cubicBezTo>
                <a:cubicBezTo>
                  <a:pt x="12942" y="1301"/>
                  <a:pt x="14201" y="2160"/>
                  <a:pt x="14135" y="3019"/>
                </a:cubicBezTo>
                <a:cubicBezTo>
                  <a:pt x="14047" y="4242"/>
                  <a:pt x="12479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9121" y="4893"/>
                  <a:pt x="7553" y="4242"/>
                  <a:pt x="7465" y="3019"/>
                </a:cubicBezTo>
                <a:cubicBezTo>
                  <a:pt x="7399" y="2160"/>
                  <a:pt x="8636" y="1301"/>
                  <a:pt x="8503" y="677"/>
                </a:cubicBezTo>
                <a:cubicBezTo>
                  <a:pt x="8415" y="338"/>
                  <a:pt x="8083" y="0"/>
                  <a:pt x="7310" y="0"/>
                </a:cubicBezTo>
                <a:cubicBezTo>
                  <a:pt x="6935" y="0"/>
                  <a:pt x="6052" y="156"/>
                  <a:pt x="5544" y="260"/>
                </a:cubicBezTo>
                <a:cubicBezTo>
                  <a:pt x="4682" y="468"/>
                  <a:pt x="4196" y="729"/>
                  <a:pt x="3490" y="1067"/>
                </a:cubicBezTo>
                <a:cubicBezTo>
                  <a:pt x="3247" y="1197"/>
                  <a:pt x="3114" y="1509"/>
                  <a:pt x="3158" y="1822"/>
                </a:cubicBezTo>
                <a:cubicBezTo>
                  <a:pt x="3490" y="2915"/>
                  <a:pt x="3733" y="4034"/>
                  <a:pt x="3931" y="5179"/>
                </a:cubicBezTo>
                <a:cubicBezTo>
                  <a:pt x="3953" y="5179"/>
                  <a:pt x="3953" y="5179"/>
                  <a:pt x="3953" y="5205"/>
                </a:cubicBezTo>
                <a:cubicBezTo>
                  <a:pt x="4196" y="6974"/>
                  <a:pt x="4086" y="7703"/>
                  <a:pt x="3644" y="8380"/>
                </a:cubicBezTo>
                <a:cubicBezTo>
                  <a:pt x="3401" y="8744"/>
                  <a:pt x="3158" y="8978"/>
                  <a:pt x="2694" y="8874"/>
                </a:cubicBezTo>
                <a:cubicBezTo>
                  <a:pt x="2341" y="8770"/>
                  <a:pt x="1656" y="7703"/>
                  <a:pt x="972" y="7729"/>
                </a:cubicBezTo>
                <a:cubicBezTo>
                  <a:pt x="375" y="7781"/>
                  <a:pt x="0" y="9395"/>
                  <a:pt x="0" y="10800"/>
                </a:cubicBezTo>
                <a:cubicBezTo>
                  <a:pt x="0" y="12231"/>
                  <a:pt x="375" y="13845"/>
                  <a:pt x="972" y="13897"/>
                </a:cubicBezTo>
                <a:cubicBezTo>
                  <a:pt x="1656" y="13923"/>
                  <a:pt x="2341" y="12856"/>
                  <a:pt x="2694" y="12752"/>
                </a:cubicBezTo>
                <a:cubicBezTo>
                  <a:pt x="3158" y="12648"/>
                  <a:pt x="3401" y="12882"/>
                  <a:pt x="3644" y="13246"/>
                </a:cubicBezTo>
                <a:cubicBezTo>
                  <a:pt x="4086" y="13923"/>
                  <a:pt x="4196" y="14626"/>
                  <a:pt x="3953" y="16421"/>
                </a:cubicBezTo>
                <a:cubicBezTo>
                  <a:pt x="3953" y="16447"/>
                  <a:pt x="3953" y="16447"/>
                  <a:pt x="3931" y="16447"/>
                </a:cubicBezTo>
                <a:cubicBezTo>
                  <a:pt x="3733" y="17592"/>
                  <a:pt x="3490" y="18711"/>
                  <a:pt x="3158" y="19804"/>
                </a:cubicBezTo>
                <a:cubicBezTo>
                  <a:pt x="3114" y="20117"/>
                  <a:pt x="3247" y="20429"/>
                  <a:pt x="3490" y="20559"/>
                </a:cubicBezTo>
                <a:cubicBezTo>
                  <a:pt x="4196" y="20897"/>
                  <a:pt x="4682" y="21158"/>
                  <a:pt x="5544" y="21366"/>
                </a:cubicBezTo>
                <a:cubicBezTo>
                  <a:pt x="6052" y="21470"/>
                  <a:pt x="6935" y="21600"/>
                  <a:pt x="7310" y="21600"/>
                </a:cubicBezTo>
                <a:cubicBezTo>
                  <a:pt x="8083" y="21600"/>
                  <a:pt x="8415" y="21288"/>
                  <a:pt x="8503" y="20949"/>
                </a:cubicBezTo>
                <a:cubicBezTo>
                  <a:pt x="8636" y="20325"/>
                  <a:pt x="7399" y="19466"/>
                  <a:pt x="7465" y="18607"/>
                </a:cubicBezTo>
                <a:cubicBezTo>
                  <a:pt x="7553" y="17384"/>
                  <a:pt x="9121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2479" y="16733"/>
                  <a:pt x="14047" y="17384"/>
                  <a:pt x="14135" y="18607"/>
                </a:cubicBezTo>
                <a:cubicBezTo>
                  <a:pt x="14201" y="19466"/>
                  <a:pt x="12942" y="20325"/>
                  <a:pt x="13097" y="20949"/>
                </a:cubicBezTo>
                <a:cubicBezTo>
                  <a:pt x="13163" y="21288"/>
                  <a:pt x="13517" y="21600"/>
                  <a:pt x="14267" y="21600"/>
                </a:cubicBezTo>
                <a:cubicBezTo>
                  <a:pt x="14665" y="21600"/>
                  <a:pt x="15548" y="21470"/>
                  <a:pt x="16056" y="21366"/>
                </a:cubicBezTo>
                <a:cubicBezTo>
                  <a:pt x="16896" y="21158"/>
                  <a:pt x="17404" y="20897"/>
                  <a:pt x="18110" y="20559"/>
                </a:cubicBezTo>
                <a:cubicBezTo>
                  <a:pt x="18353" y="20429"/>
                  <a:pt x="18486" y="20117"/>
                  <a:pt x="18420" y="19804"/>
                </a:cubicBezTo>
                <a:cubicBezTo>
                  <a:pt x="18110" y="18711"/>
                  <a:pt x="17845" y="17592"/>
                  <a:pt x="17647" y="16447"/>
                </a:cubicBezTo>
                <a:cubicBezTo>
                  <a:pt x="17647" y="16447"/>
                  <a:pt x="17647" y="16447"/>
                  <a:pt x="17647" y="16421"/>
                </a:cubicBezTo>
                <a:cubicBezTo>
                  <a:pt x="17404" y="14626"/>
                  <a:pt x="17514" y="13923"/>
                  <a:pt x="17956" y="13246"/>
                </a:cubicBezTo>
                <a:cubicBezTo>
                  <a:pt x="18199" y="12882"/>
                  <a:pt x="18442" y="12648"/>
                  <a:pt x="18906" y="12752"/>
                </a:cubicBezTo>
                <a:cubicBezTo>
                  <a:pt x="19259" y="12856"/>
                  <a:pt x="19921" y="13923"/>
                  <a:pt x="20606" y="13897"/>
                </a:cubicBezTo>
                <a:cubicBezTo>
                  <a:pt x="21225" y="13845"/>
                  <a:pt x="21600" y="12231"/>
                  <a:pt x="21600" y="10800"/>
                </a:cubicBezTo>
                <a:cubicBezTo>
                  <a:pt x="21600" y="9395"/>
                  <a:pt x="21225" y="7781"/>
                  <a:pt x="20606" y="7729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67659245-C145-5A4E-B2DC-0154279AE8F9}"/>
              </a:ext>
            </a:extLst>
          </p:cNvPr>
          <p:cNvSpPr/>
          <p:nvPr userDrawn="1"/>
        </p:nvSpPr>
        <p:spPr>
          <a:xfrm>
            <a:off x="6853576" y="5039204"/>
            <a:ext cx="3050215" cy="3597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29" y="994"/>
                </a:moveTo>
                <a:cubicBezTo>
                  <a:pt x="7677" y="1679"/>
                  <a:pt x="8770" y="2341"/>
                  <a:pt x="8848" y="2717"/>
                </a:cubicBezTo>
                <a:cubicBezTo>
                  <a:pt x="8978" y="3158"/>
                  <a:pt x="8718" y="3423"/>
                  <a:pt x="8354" y="3644"/>
                </a:cubicBezTo>
                <a:cubicBezTo>
                  <a:pt x="7677" y="4086"/>
                  <a:pt x="6974" y="4196"/>
                  <a:pt x="5179" y="3953"/>
                </a:cubicBezTo>
                <a:cubicBezTo>
                  <a:pt x="5179" y="3953"/>
                  <a:pt x="5153" y="3953"/>
                  <a:pt x="5153" y="3953"/>
                </a:cubicBezTo>
                <a:cubicBezTo>
                  <a:pt x="4034" y="3755"/>
                  <a:pt x="2889" y="3490"/>
                  <a:pt x="1796" y="3180"/>
                </a:cubicBezTo>
                <a:cubicBezTo>
                  <a:pt x="1483" y="3136"/>
                  <a:pt x="1171" y="3269"/>
                  <a:pt x="1041" y="3512"/>
                </a:cubicBezTo>
                <a:cubicBezTo>
                  <a:pt x="729" y="4196"/>
                  <a:pt x="442" y="4704"/>
                  <a:pt x="234" y="5544"/>
                </a:cubicBezTo>
                <a:cubicBezTo>
                  <a:pt x="130" y="6074"/>
                  <a:pt x="0" y="6935"/>
                  <a:pt x="0" y="7333"/>
                </a:cubicBezTo>
                <a:cubicBezTo>
                  <a:pt x="0" y="8083"/>
                  <a:pt x="312" y="8437"/>
                  <a:pt x="677" y="8525"/>
                </a:cubicBezTo>
                <a:cubicBezTo>
                  <a:pt x="1275" y="8658"/>
                  <a:pt x="2134" y="7421"/>
                  <a:pt x="2993" y="7465"/>
                </a:cubicBezTo>
                <a:cubicBezTo>
                  <a:pt x="4216" y="7553"/>
                  <a:pt x="4867" y="9144"/>
                  <a:pt x="4867" y="10800"/>
                </a:cubicBezTo>
                <a:cubicBezTo>
                  <a:pt x="4867" y="10800"/>
                  <a:pt x="4867" y="10800"/>
                  <a:pt x="4867" y="10800"/>
                </a:cubicBezTo>
                <a:cubicBezTo>
                  <a:pt x="4867" y="10800"/>
                  <a:pt x="4867" y="10822"/>
                  <a:pt x="4867" y="10822"/>
                </a:cubicBezTo>
                <a:cubicBezTo>
                  <a:pt x="4867" y="12479"/>
                  <a:pt x="4216" y="14047"/>
                  <a:pt x="2993" y="14135"/>
                </a:cubicBezTo>
                <a:cubicBezTo>
                  <a:pt x="2134" y="14201"/>
                  <a:pt x="1275" y="12964"/>
                  <a:pt x="677" y="13097"/>
                </a:cubicBezTo>
                <a:cubicBezTo>
                  <a:pt x="312" y="13185"/>
                  <a:pt x="0" y="13517"/>
                  <a:pt x="0" y="14290"/>
                </a:cubicBezTo>
                <a:cubicBezTo>
                  <a:pt x="0" y="14665"/>
                  <a:pt x="130" y="15548"/>
                  <a:pt x="234" y="16056"/>
                </a:cubicBezTo>
                <a:cubicBezTo>
                  <a:pt x="442" y="16918"/>
                  <a:pt x="729" y="17404"/>
                  <a:pt x="1041" y="18110"/>
                </a:cubicBezTo>
                <a:cubicBezTo>
                  <a:pt x="1171" y="18353"/>
                  <a:pt x="1483" y="18486"/>
                  <a:pt x="1796" y="18442"/>
                </a:cubicBezTo>
                <a:cubicBezTo>
                  <a:pt x="2889" y="18110"/>
                  <a:pt x="4034" y="17867"/>
                  <a:pt x="5153" y="17669"/>
                </a:cubicBezTo>
                <a:cubicBezTo>
                  <a:pt x="5153" y="17669"/>
                  <a:pt x="5179" y="17669"/>
                  <a:pt x="5179" y="17669"/>
                </a:cubicBezTo>
                <a:cubicBezTo>
                  <a:pt x="6974" y="17404"/>
                  <a:pt x="7677" y="17514"/>
                  <a:pt x="8354" y="17978"/>
                </a:cubicBezTo>
                <a:cubicBezTo>
                  <a:pt x="8718" y="18199"/>
                  <a:pt x="8978" y="18442"/>
                  <a:pt x="8848" y="18906"/>
                </a:cubicBezTo>
                <a:cubicBezTo>
                  <a:pt x="8770" y="19281"/>
                  <a:pt x="7677" y="19944"/>
                  <a:pt x="7729" y="20628"/>
                </a:cubicBezTo>
                <a:cubicBezTo>
                  <a:pt x="7755" y="21247"/>
                  <a:pt x="9369" y="21600"/>
                  <a:pt x="10800" y="21600"/>
                </a:cubicBezTo>
                <a:cubicBezTo>
                  <a:pt x="12231" y="21600"/>
                  <a:pt x="13819" y="21247"/>
                  <a:pt x="13871" y="20628"/>
                </a:cubicBezTo>
                <a:cubicBezTo>
                  <a:pt x="13923" y="19944"/>
                  <a:pt x="12830" y="19281"/>
                  <a:pt x="12752" y="18906"/>
                </a:cubicBezTo>
                <a:cubicBezTo>
                  <a:pt x="12622" y="18442"/>
                  <a:pt x="12882" y="18199"/>
                  <a:pt x="13220" y="17978"/>
                </a:cubicBezTo>
                <a:cubicBezTo>
                  <a:pt x="13923" y="17514"/>
                  <a:pt x="14626" y="17404"/>
                  <a:pt x="16421" y="17669"/>
                </a:cubicBezTo>
                <a:cubicBezTo>
                  <a:pt x="16421" y="17669"/>
                  <a:pt x="16421" y="17669"/>
                  <a:pt x="16447" y="17669"/>
                </a:cubicBezTo>
                <a:cubicBezTo>
                  <a:pt x="17566" y="17867"/>
                  <a:pt x="18685" y="18110"/>
                  <a:pt x="19778" y="18442"/>
                </a:cubicBezTo>
                <a:cubicBezTo>
                  <a:pt x="20091" y="18486"/>
                  <a:pt x="20403" y="18353"/>
                  <a:pt x="20559" y="18110"/>
                </a:cubicBezTo>
                <a:cubicBezTo>
                  <a:pt x="20871" y="17404"/>
                  <a:pt x="21158" y="16918"/>
                  <a:pt x="21366" y="16056"/>
                </a:cubicBezTo>
                <a:cubicBezTo>
                  <a:pt x="21470" y="15548"/>
                  <a:pt x="21600" y="14665"/>
                  <a:pt x="21600" y="14290"/>
                </a:cubicBezTo>
                <a:cubicBezTo>
                  <a:pt x="21600" y="13517"/>
                  <a:pt x="21288" y="13185"/>
                  <a:pt x="20923" y="13097"/>
                </a:cubicBezTo>
                <a:cubicBezTo>
                  <a:pt x="20325" y="12964"/>
                  <a:pt x="19466" y="14201"/>
                  <a:pt x="18607" y="14135"/>
                </a:cubicBezTo>
                <a:cubicBezTo>
                  <a:pt x="17384" y="14047"/>
                  <a:pt x="16707" y="12479"/>
                  <a:pt x="16707" y="10822"/>
                </a:cubicBezTo>
                <a:cubicBezTo>
                  <a:pt x="16707" y="10822"/>
                  <a:pt x="16707" y="10800"/>
                  <a:pt x="16707" y="10800"/>
                </a:cubicBezTo>
                <a:cubicBezTo>
                  <a:pt x="16707" y="10800"/>
                  <a:pt x="16707" y="10800"/>
                  <a:pt x="16707" y="10800"/>
                </a:cubicBezTo>
                <a:cubicBezTo>
                  <a:pt x="16707" y="9144"/>
                  <a:pt x="17384" y="7553"/>
                  <a:pt x="18607" y="7465"/>
                </a:cubicBezTo>
                <a:cubicBezTo>
                  <a:pt x="19466" y="7421"/>
                  <a:pt x="20325" y="8658"/>
                  <a:pt x="20923" y="8525"/>
                </a:cubicBezTo>
                <a:cubicBezTo>
                  <a:pt x="21288" y="8437"/>
                  <a:pt x="21600" y="8083"/>
                  <a:pt x="21600" y="7333"/>
                </a:cubicBezTo>
                <a:cubicBezTo>
                  <a:pt x="21600" y="6935"/>
                  <a:pt x="21470" y="6074"/>
                  <a:pt x="21366" y="5544"/>
                </a:cubicBezTo>
                <a:cubicBezTo>
                  <a:pt x="21158" y="4704"/>
                  <a:pt x="20871" y="4196"/>
                  <a:pt x="20559" y="3512"/>
                </a:cubicBezTo>
                <a:cubicBezTo>
                  <a:pt x="20403" y="3269"/>
                  <a:pt x="20091" y="3136"/>
                  <a:pt x="19778" y="3180"/>
                </a:cubicBezTo>
                <a:cubicBezTo>
                  <a:pt x="18685" y="3490"/>
                  <a:pt x="17566" y="3755"/>
                  <a:pt x="16447" y="3953"/>
                </a:cubicBezTo>
                <a:cubicBezTo>
                  <a:pt x="16421" y="3953"/>
                  <a:pt x="16421" y="3953"/>
                  <a:pt x="16421" y="3953"/>
                </a:cubicBezTo>
                <a:cubicBezTo>
                  <a:pt x="14626" y="4196"/>
                  <a:pt x="13923" y="4086"/>
                  <a:pt x="13220" y="3644"/>
                </a:cubicBezTo>
                <a:cubicBezTo>
                  <a:pt x="12882" y="3423"/>
                  <a:pt x="12622" y="3158"/>
                  <a:pt x="12752" y="2717"/>
                </a:cubicBezTo>
                <a:cubicBezTo>
                  <a:pt x="12830" y="2341"/>
                  <a:pt x="13923" y="1679"/>
                  <a:pt x="13871" y="994"/>
                </a:cubicBezTo>
                <a:cubicBezTo>
                  <a:pt x="13819" y="375"/>
                  <a:pt x="12231" y="0"/>
                  <a:pt x="10800" y="0"/>
                </a:cubicBezTo>
                <a:cubicBezTo>
                  <a:pt x="9369" y="0"/>
                  <a:pt x="7755" y="375"/>
                  <a:pt x="7729" y="994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48E920EE-F464-2B49-9DDD-2B1F064AFB37}"/>
              </a:ext>
            </a:extLst>
          </p:cNvPr>
          <p:cNvSpPr/>
          <p:nvPr userDrawn="1"/>
        </p:nvSpPr>
        <p:spPr>
          <a:xfrm>
            <a:off x="14754491" y="5311828"/>
            <a:ext cx="3595465" cy="3051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6" y="7729"/>
                </a:moveTo>
                <a:cubicBezTo>
                  <a:pt x="19921" y="7703"/>
                  <a:pt x="19259" y="8770"/>
                  <a:pt x="18906" y="8874"/>
                </a:cubicBezTo>
                <a:cubicBezTo>
                  <a:pt x="18442" y="8978"/>
                  <a:pt x="18199" y="8744"/>
                  <a:pt x="17956" y="8380"/>
                </a:cubicBezTo>
                <a:cubicBezTo>
                  <a:pt x="17514" y="7703"/>
                  <a:pt x="17404" y="6974"/>
                  <a:pt x="17647" y="5205"/>
                </a:cubicBezTo>
                <a:cubicBezTo>
                  <a:pt x="17647" y="5179"/>
                  <a:pt x="17647" y="5179"/>
                  <a:pt x="17647" y="5179"/>
                </a:cubicBezTo>
                <a:cubicBezTo>
                  <a:pt x="17845" y="4034"/>
                  <a:pt x="18110" y="2915"/>
                  <a:pt x="18420" y="1822"/>
                </a:cubicBezTo>
                <a:cubicBezTo>
                  <a:pt x="18486" y="1509"/>
                  <a:pt x="18353" y="1197"/>
                  <a:pt x="18110" y="1067"/>
                </a:cubicBezTo>
                <a:cubicBezTo>
                  <a:pt x="17404" y="729"/>
                  <a:pt x="16896" y="468"/>
                  <a:pt x="16056" y="260"/>
                </a:cubicBezTo>
                <a:cubicBezTo>
                  <a:pt x="15548" y="156"/>
                  <a:pt x="14665" y="0"/>
                  <a:pt x="14267" y="0"/>
                </a:cubicBezTo>
                <a:cubicBezTo>
                  <a:pt x="13517" y="0"/>
                  <a:pt x="13163" y="338"/>
                  <a:pt x="13097" y="677"/>
                </a:cubicBezTo>
                <a:cubicBezTo>
                  <a:pt x="12942" y="1301"/>
                  <a:pt x="14201" y="2160"/>
                  <a:pt x="14135" y="3019"/>
                </a:cubicBezTo>
                <a:cubicBezTo>
                  <a:pt x="14047" y="4242"/>
                  <a:pt x="12479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10800" y="4893"/>
                  <a:pt x="10800" y="4893"/>
                  <a:pt x="10800" y="4893"/>
                </a:cubicBezTo>
                <a:cubicBezTo>
                  <a:pt x="9121" y="4893"/>
                  <a:pt x="7553" y="4242"/>
                  <a:pt x="7465" y="3019"/>
                </a:cubicBezTo>
                <a:cubicBezTo>
                  <a:pt x="7399" y="2160"/>
                  <a:pt x="8636" y="1301"/>
                  <a:pt x="8503" y="677"/>
                </a:cubicBezTo>
                <a:cubicBezTo>
                  <a:pt x="8415" y="338"/>
                  <a:pt x="8083" y="0"/>
                  <a:pt x="7310" y="0"/>
                </a:cubicBezTo>
                <a:cubicBezTo>
                  <a:pt x="6935" y="0"/>
                  <a:pt x="6052" y="156"/>
                  <a:pt x="5544" y="260"/>
                </a:cubicBezTo>
                <a:cubicBezTo>
                  <a:pt x="4682" y="468"/>
                  <a:pt x="4196" y="729"/>
                  <a:pt x="3490" y="1067"/>
                </a:cubicBezTo>
                <a:cubicBezTo>
                  <a:pt x="3247" y="1197"/>
                  <a:pt x="3114" y="1509"/>
                  <a:pt x="3158" y="1822"/>
                </a:cubicBezTo>
                <a:cubicBezTo>
                  <a:pt x="3490" y="2915"/>
                  <a:pt x="3733" y="4034"/>
                  <a:pt x="3931" y="5179"/>
                </a:cubicBezTo>
                <a:cubicBezTo>
                  <a:pt x="3953" y="5179"/>
                  <a:pt x="3953" y="5179"/>
                  <a:pt x="3953" y="5205"/>
                </a:cubicBezTo>
                <a:cubicBezTo>
                  <a:pt x="4196" y="6974"/>
                  <a:pt x="4086" y="7703"/>
                  <a:pt x="3644" y="8380"/>
                </a:cubicBezTo>
                <a:cubicBezTo>
                  <a:pt x="3401" y="8744"/>
                  <a:pt x="3158" y="8978"/>
                  <a:pt x="2694" y="8874"/>
                </a:cubicBezTo>
                <a:cubicBezTo>
                  <a:pt x="2341" y="8770"/>
                  <a:pt x="1656" y="7703"/>
                  <a:pt x="972" y="7729"/>
                </a:cubicBezTo>
                <a:cubicBezTo>
                  <a:pt x="375" y="7781"/>
                  <a:pt x="0" y="9395"/>
                  <a:pt x="0" y="10800"/>
                </a:cubicBezTo>
                <a:cubicBezTo>
                  <a:pt x="0" y="12231"/>
                  <a:pt x="375" y="13845"/>
                  <a:pt x="972" y="13897"/>
                </a:cubicBezTo>
                <a:cubicBezTo>
                  <a:pt x="1656" y="13923"/>
                  <a:pt x="2341" y="12856"/>
                  <a:pt x="2694" y="12752"/>
                </a:cubicBezTo>
                <a:cubicBezTo>
                  <a:pt x="3158" y="12648"/>
                  <a:pt x="3401" y="12882"/>
                  <a:pt x="3644" y="13246"/>
                </a:cubicBezTo>
                <a:cubicBezTo>
                  <a:pt x="4086" y="13923"/>
                  <a:pt x="4196" y="14626"/>
                  <a:pt x="3953" y="16421"/>
                </a:cubicBezTo>
                <a:cubicBezTo>
                  <a:pt x="3953" y="16447"/>
                  <a:pt x="3953" y="16447"/>
                  <a:pt x="3931" y="16447"/>
                </a:cubicBezTo>
                <a:cubicBezTo>
                  <a:pt x="3733" y="17592"/>
                  <a:pt x="3490" y="18711"/>
                  <a:pt x="3158" y="19804"/>
                </a:cubicBezTo>
                <a:cubicBezTo>
                  <a:pt x="3114" y="20117"/>
                  <a:pt x="3247" y="20429"/>
                  <a:pt x="3490" y="20559"/>
                </a:cubicBezTo>
                <a:cubicBezTo>
                  <a:pt x="4196" y="20897"/>
                  <a:pt x="4682" y="21158"/>
                  <a:pt x="5544" y="21366"/>
                </a:cubicBezTo>
                <a:cubicBezTo>
                  <a:pt x="6052" y="21470"/>
                  <a:pt x="6935" y="21600"/>
                  <a:pt x="7310" y="21600"/>
                </a:cubicBezTo>
                <a:cubicBezTo>
                  <a:pt x="8083" y="21600"/>
                  <a:pt x="8415" y="21288"/>
                  <a:pt x="8503" y="20949"/>
                </a:cubicBezTo>
                <a:cubicBezTo>
                  <a:pt x="8636" y="20325"/>
                  <a:pt x="7399" y="19466"/>
                  <a:pt x="7465" y="18607"/>
                </a:cubicBezTo>
                <a:cubicBezTo>
                  <a:pt x="7553" y="17384"/>
                  <a:pt x="9121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0800" y="16733"/>
                  <a:pt x="10800" y="16733"/>
                  <a:pt x="10800" y="16733"/>
                </a:cubicBezTo>
                <a:cubicBezTo>
                  <a:pt x="12479" y="16733"/>
                  <a:pt x="14047" y="17384"/>
                  <a:pt x="14135" y="18607"/>
                </a:cubicBezTo>
                <a:cubicBezTo>
                  <a:pt x="14201" y="19466"/>
                  <a:pt x="12942" y="20325"/>
                  <a:pt x="13097" y="20949"/>
                </a:cubicBezTo>
                <a:cubicBezTo>
                  <a:pt x="13163" y="21288"/>
                  <a:pt x="13517" y="21600"/>
                  <a:pt x="14267" y="21600"/>
                </a:cubicBezTo>
                <a:cubicBezTo>
                  <a:pt x="14665" y="21600"/>
                  <a:pt x="15548" y="21470"/>
                  <a:pt x="16056" y="21366"/>
                </a:cubicBezTo>
                <a:cubicBezTo>
                  <a:pt x="16896" y="21158"/>
                  <a:pt x="17404" y="20897"/>
                  <a:pt x="18110" y="20559"/>
                </a:cubicBezTo>
                <a:cubicBezTo>
                  <a:pt x="18353" y="20429"/>
                  <a:pt x="18486" y="20117"/>
                  <a:pt x="18420" y="19804"/>
                </a:cubicBezTo>
                <a:cubicBezTo>
                  <a:pt x="18110" y="18711"/>
                  <a:pt x="17845" y="17592"/>
                  <a:pt x="17647" y="16447"/>
                </a:cubicBezTo>
                <a:cubicBezTo>
                  <a:pt x="17647" y="16447"/>
                  <a:pt x="17647" y="16447"/>
                  <a:pt x="17647" y="16421"/>
                </a:cubicBezTo>
                <a:cubicBezTo>
                  <a:pt x="17404" y="14626"/>
                  <a:pt x="17514" y="13923"/>
                  <a:pt x="17956" y="13246"/>
                </a:cubicBezTo>
                <a:cubicBezTo>
                  <a:pt x="18199" y="12882"/>
                  <a:pt x="18442" y="12648"/>
                  <a:pt x="18906" y="12752"/>
                </a:cubicBezTo>
                <a:cubicBezTo>
                  <a:pt x="19259" y="12856"/>
                  <a:pt x="19921" y="13923"/>
                  <a:pt x="20606" y="13897"/>
                </a:cubicBezTo>
                <a:cubicBezTo>
                  <a:pt x="21225" y="13845"/>
                  <a:pt x="21600" y="12231"/>
                  <a:pt x="21600" y="10800"/>
                </a:cubicBezTo>
                <a:cubicBezTo>
                  <a:pt x="21600" y="9395"/>
                  <a:pt x="21225" y="7781"/>
                  <a:pt x="20606" y="7729"/>
                </a:cubicBez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Freeform 8">
            <a:extLst>
              <a:ext uri="{FF2B5EF4-FFF2-40B4-BE49-F238E27FC236}">
                <a16:creationId xmlns:a16="http://schemas.microsoft.com/office/drawing/2014/main" id="{DCB1033B-F898-9B4D-B3DD-B6909BB4AAB8}"/>
              </a:ext>
            </a:extLst>
          </p:cNvPr>
          <p:cNvSpPr/>
          <p:nvPr userDrawn="1"/>
        </p:nvSpPr>
        <p:spPr>
          <a:xfrm>
            <a:off x="12322006" y="5039204"/>
            <a:ext cx="3051985" cy="3597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29" y="994"/>
                </a:moveTo>
                <a:cubicBezTo>
                  <a:pt x="7677" y="1679"/>
                  <a:pt x="8770" y="2341"/>
                  <a:pt x="8848" y="2717"/>
                </a:cubicBezTo>
                <a:cubicBezTo>
                  <a:pt x="8978" y="3158"/>
                  <a:pt x="8718" y="3423"/>
                  <a:pt x="8354" y="3644"/>
                </a:cubicBezTo>
                <a:cubicBezTo>
                  <a:pt x="7677" y="4086"/>
                  <a:pt x="6974" y="4196"/>
                  <a:pt x="5179" y="3953"/>
                </a:cubicBezTo>
                <a:cubicBezTo>
                  <a:pt x="5179" y="3953"/>
                  <a:pt x="5153" y="3953"/>
                  <a:pt x="5153" y="3953"/>
                </a:cubicBezTo>
                <a:cubicBezTo>
                  <a:pt x="4034" y="3755"/>
                  <a:pt x="2915" y="3490"/>
                  <a:pt x="1822" y="3180"/>
                </a:cubicBezTo>
                <a:cubicBezTo>
                  <a:pt x="1509" y="3136"/>
                  <a:pt x="1171" y="3269"/>
                  <a:pt x="1041" y="3512"/>
                </a:cubicBezTo>
                <a:cubicBezTo>
                  <a:pt x="729" y="4196"/>
                  <a:pt x="442" y="4704"/>
                  <a:pt x="234" y="5544"/>
                </a:cubicBezTo>
                <a:cubicBezTo>
                  <a:pt x="130" y="6074"/>
                  <a:pt x="0" y="6935"/>
                  <a:pt x="0" y="7333"/>
                </a:cubicBezTo>
                <a:cubicBezTo>
                  <a:pt x="0" y="8083"/>
                  <a:pt x="312" y="8437"/>
                  <a:pt x="677" y="8525"/>
                </a:cubicBezTo>
                <a:cubicBezTo>
                  <a:pt x="1275" y="8658"/>
                  <a:pt x="2134" y="7421"/>
                  <a:pt x="2993" y="7465"/>
                </a:cubicBezTo>
                <a:cubicBezTo>
                  <a:pt x="4216" y="7553"/>
                  <a:pt x="4867" y="9144"/>
                  <a:pt x="4867" y="10800"/>
                </a:cubicBezTo>
                <a:cubicBezTo>
                  <a:pt x="4867" y="10800"/>
                  <a:pt x="4867" y="10800"/>
                  <a:pt x="4867" y="10800"/>
                </a:cubicBezTo>
                <a:cubicBezTo>
                  <a:pt x="4867" y="10800"/>
                  <a:pt x="4867" y="10822"/>
                  <a:pt x="4867" y="10822"/>
                </a:cubicBezTo>
                <a:cubicBezTo>
                  <a:pt x="4867" y="12479"/>
                  <a:pt x="4216" y="14047"/>
                  <a:pt x="2993" y="14135"/>
                </a:cubicBezTo>
                <a:cubicBezTo>
                  <a:pt x="2134" y="14201"/>
                  <a:pt x="1275" y="12964"/>
                  <a:pt x="677" y="13097"/>
                </a:cubicBezTo>
                <a:cubicBezTo>
                  <a:pt x="312" y="13185"/>
                  <a:pt x="0" y="13517"/>
                  <a:pt x="0" y="14290"/>
                </a:cubicBezTo>
                <a:cubicBezTo>
                  <a:pt x="0" y="14665"/>
                  <a:pt x="130" y="15548"/>
                  <a:pt x="234" y="16056"/>
                </a:cubicBezTo>
                <a:cubicBezTo>
                  <a:pt x="442" y="16918"/>
                  <a:pt x="729" y="17404"/>
                  <a:pt x="1041" y="18110"/>
                </a:cubicBezTo>
                <a:cubicBezTo>
                  <a:pt x="1171" y="18353"/>
                  <a:pt x="1509" y="18486"/>
                  <a:pt x="1822" y="18442"/>
                </a:cubicBezTo>
                <a:cubicBezTo>
                  <a:pt x="2915" y="18110"/>
                  <a:pt x="4034" y="17867"/>
                  <a:pt x="5153" y="17669"/>
                </a:cubicBezTo>
                <a:cubicBezTo>
                  <a:pt x="5153" y="17669"/>
                  <a:pt x="5179" y="17669"/>
                  <a:pt x="5179" y="17669"/>
                </a:cubicBezTo>
                <a:cubicBezTo>
                  <a:pt x="6974" y="17404"/>
                  <a:pt x="7677" y="17514"/>
                  <a:pt x="8354" y="17978"/>
                </a:cubicBezTo>
                <a:cubicBezTo>
                  <a:pt x="8718" y="18199"/>
                  <a:pt x="8978" y="18442"/>
                  <a:pt x="8848" y="18906"/>
                </a:cubicBezTo>
                <a:cubicBezTo>
                  <a:pt x="8770" y="19281"/>
                  <a:pt x="7677" y="19944"/>
                  <a:pt x="7729" y="20628"/>
                </a:cubicBezTo>
                <a:cubicBezTo>
                  <a:pt x="7755" y="21247"/>
                  <a:pt x="9369" y="21600"/>
                  <a:pt x="10800" y="21600"/>
                </a:cubicBezTo>
                <a:cubicBezTo>
                  <a:pt x="12231" y="21600"/>
                  <a:pt x="13845" y="21247"/>
                  <a:pt x="13871" y="20628"/>
                </a:cubicBezTo>
                <a:cubicBezTo>
                  <a:pt x="13923" y="19944"/>
                  <a:pt x="12830" y="19281"/>
                  <a:pt x="12752" y="18906"/>
                </a:cubicBezTo>
                <a:cubicBezTo>
                  <a:pt x="12622" y="18442"/>
                  <a:pt x="12882" y="18199"/>
                  <a:pt x="13220" y="17978"/>
                </a:cubicBezTo>
                <a:cubicBezTo>
                  <a:pt x="13923" y="17514"/>
                  <a:pt x="14626" y="17404"/>
                  <a:pt x="16421" y="17669"/>
                </a:cubicBezTo>
                <a:cubicBezTo>
                  <a:pt x="16421" y="17669"/>
                  <a:pt x="16421" y="17669"/>
                  <a:pt x="16447" y="17669"/>
                </a:cubicBezTo>
                <a:cubicBezTo>
                  <a:pt x="17566" y="17867"/>
                  <a:pt x="18685" y="18110"/>
                  <a:pt x="19778" y="18442"/>
                </a:cubicBezTo>
                <a:cubicBezTo>
                  <a:pt x="20091" y="18486"/>
                  <a:pt x="20403" y="18353"/>
                  <a:pt x="20559" y="18110"/>
                </a:cubicBezTo>
                <a:cubicBezTo>
                  <a:pt x="20871" y="17404"/>
                  <a:pt x="21158" y="16918"/>
                  <a:pt x="21366" y="16056"/>
                </a:cubicBezTo>
                <a:cubicBezTo>
                  <a:pt x="21470" y="15548"/>
                  <a:pt x="21600" y="14665"/>
                  <a:pt x="21600" y="14290"/>
                </a:cubicBezTo>
                <a:cubicBezTo>
                  <a:pt x="21600" y="13517"/>
                  <a:pt x="21288" y="13185"/>
                  <a:pt x="20923" y="13097"/>
                </a:cubicBezTo>
                <a:cubicBezTo>
                  <a:pt x="20325" y="12964"/>
                  <a:pt x="19466" y="14201"/>
                  <a:pt x="18607" y="14135"/>
                </a:cubicBezTo>
                <a:cubicBezTo>
                  <a:pt x="17384" y="14047"/>
                  <a:pt x="16707" y="12479"/>
                  <a:pt x="16707" y="10822"/>
                </a:cubicBezTo>
                <a:cubicBezTo>
                  <a:pt x="16707" y="10822"/>
                  <a:pt x="16707" y="10800"/>
                  <a:pt x="16707" y="10800"/>
                </a:cubicBezTo>
                <a:cubicBezTo>
                  <a:pt x="16707" y="10800"/>
                  <a:pt x="16707" y="10800"/>
                  <a:pt x="16707" y="10800"/>
                </a:cubicBezTo>
                <a:cubicBezTo>
                  <a:pt x="16707" y="9144"/>
                  <a:pt x="17384" y="7553"/>
                  <a:pt x="18607" y="7465"/>
                </a:cubicBezTo>
                <a:cubicBezTo>
                  <a:pt x="19466" y="7421"/>
                  <a:pt x="20325" y="8658"/>
                  <a:pt x="20923" y="8525"/>
                </a:cubicBezTo>
                <a:cubicBezTo>
                  <a:pt x="21288" y="8437"/>
                  <a:pt x="21600" y="8083"/>
                  <a:pt x="21600" y="7333"/>
                </a:cubicBezTo>
                <a:cubicBezTo>
                  <a:pt x="21600" y="6935"/>
                  <a:pt x="21470" y="6074"/>
                  <a:pt x="21366" y="5544"/>
                </a:cubicBezTo>
                <a:cubicBezTo>
                  <a:pt x="21158" y="4704"/>
                  <a:pt x="20871" y="4196"/>
                  <a:pt x="20559" y="3512"/>
                </a:cubicBezTo>
                <a:cubicBezTo>
                  <a:pt x="20403" y="3269"/>
                  <a:pt x="20091" y="3136"/>
                  <a:pt x="19778" y="3180"/>
                </a:cubicBezTo>
                <a:cubicBezTo>
                  <a:pt x="18685" y="3490"/>
                  <a:pt x="17566" y="3755"/>
                  <a:pt x="16447" y="3953"/>
                </a:cubicBezTo>
                <a:cubicBezTo>
                  <a:pt x="16421" y="3953"/>
                  <a:pt x="16421" y="3953"/>
                  <a:pt x="16421" y="3953"/>
                </a:cubicBezTo>
                <a:cubicBezTo>
                  <a:pt x="14626" y="4196"/>
                  <a:pt x="13923" y="4086"/>
                  <a:pt x="13220" y="3644"/>
                </a:cubicBezTo>
                <a:cubicBezTo>
                  <a:pt x="12882" y="3423"/>
                  <a:pt x="12622" y="3158"/>
                  <a:pt x="12752" y="2717"/>
                </a:cubicBezTo>
                <a:cubicBezTo>
                  <a:pt x="12830" y="2341"/>
                  <a:pt x="13923" y="1679"/>
                  <a:pt x="13871" y="994"/>
                </a:cubicBezTo>
                <a:cubicBezTo>
                  <a:pt x="13845" y="375"/>
                  <a:pt x="12231" y="0"/>
                  <a:pt x="10800" y="0"/>
                </a:cubicBezTo>
                <a:cubicBezTo>
                  <a:pt x="9369" y="0"/>
                  <a:pt x="7755" y="375"/>
                  <a:pt x="7729" y="994"/>
                </a:cubicBez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1828891">
              <a:defRPr sz="72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Text Placeholder 27">
            <a:extLst>
              <a:ext uri="{FF2B5EF4-FFF2-40B4-BE49-F238E27FC236}">
                <a16:creationId xmlns:a16="http://schemas.microsoft.com/office/drawing/2014/main" id="{EE0AF05F-9CB4-424B-8774-26056900ED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0175" y="9531263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9" name="Text Placeholder 27">
            <a:extLst>
              <a:ext uri="{FF2B5EF4-FFF2-40B4-BE49-F238E27FC236}">
                <a16:creationId xmlns:a16="http://schemas.microsoft.com/office/drawing/2014/main" id="{E1B3383D-3D6A-A647-87DD-17C677EDA5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614957" y="9548595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8F6E1-F0BC-3048-88D8-7BCAC5E9D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9998" y="6287547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6EAA2843-0F09-8441-B5B5-536F7E2834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5120" y="6287546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A15A8E2-FC48-9141-B800-4FDE92092B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10242" y="6287545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60460E7-88DD-E94D-9AED-7821B2D8EF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165364" y="628754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535EE0D6-CF4A-2F43-844B-F93D066363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772285" y="6287543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0A4409C2-F60C-5D45-A7E9-85EF1D3EB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477FA9C1-B9B4-2042-94AB-BF4B1F5A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71FADEAC-6BB1-B74B-B177-280179AE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5130B5E-6B37-B54E-B95E-36509F81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04293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racima do c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27">
            <a:extLst>
              <a:ext uri="{FF2B5EF4-FFF2-40B4-BE49-F238E27FC236}">
                <a16:creationId xmlns:a16="http://schemas.microsoft.com/office/drawing/2014/main" id="{916BDC79-122D-7148-8A9A-48AAC342E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5278" y="6362773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4" name="Text Placeholder 27">
            <a:extLst>
              <a:ext uri="{FF2B5EF4-FFF2-40B4-BE49-F238E27FC236}">
                <a16:creationId xmlns:a16="http://schemas.microsoft.com/office/drawing/2014/main" id="{EED29C5A-697B-2A4B-9D26-F1A1A424A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6974" y="3636685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6" name="Text Placeholder 27">
            <a:extLst>
              <a:ext uri="{FF2B5EF4-FFF2-40B4-BE49-F238E27FC236}">
                <a16:creationId xmlns:a16="http://schemas.microsoft.com/office/drawing/2014/main" id="{F9412661-8924-B94C-8FE6-02E3F5ED66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98063" y="15887089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8" name="Text Placeholder 27">
            <a:extLst>
              <a:ext uri="{FF2B5EF4-FFF2-40B4-BE49-F238E27FC236}">
                <a16:creationId xmlns:a16="http://schemas.microsoft.com/office/drawing/2014/main" id="{EE0AF05F-9CB4-424B-8774-26056900ED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16019" y="9165076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9" name="Text Placeholder 27">
            <a:extLst>
              <a:ext uri="{FF2B5EF4-FFF2-40B4-BE49-F238E27FC236}">
                <a16:creationId xmlns:a16="http://schemas.microsoft.com/office/drawing/2014/main" id="{E1B3383D-3D6A-A647-87DD-17C677EDA5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094532" y="9178898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EDBD8BD1-3D12-F445-99A3-9C458E6398AE}"/>
              </a:ext>
            </a:extLst>
          </p:cNvPr>
          <p:cNvSpPr/>
          <p:nvPr userDrawn="1"/>
        </p:nvSpPr>
        <p:spPr>
          <a:xfrm>
            <a:off x="15519135" y="5827388"/>
            <a:ext cx="2910752" cy="2228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589" y="0"/>
                </a:lnTo>
                <a:lnTo>
                  <a:pt x="21600" y="10800"/>
                </a:lnTo>
                <a:lnTo>
                  <a:pt x="15589" y="21600"/>
                </a:lnTo>
                <a:lnTo>
                  <a:pt x="0" y="21600"/>
                </a:lnTo>
                <a:lnTo>
                  <a:pt x="6011" y="10800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00DA6257-A8A4-C24D-8BA6-A1AF367BDE80}"/>
              </a:ext>
            </a:extLst>
          </p:cNvPr>
          <p:cNvSpPr/>
          <p:nvPr userDrawn="1"/>
        </p:nvSpPr>
        <p:spPr>
          <a:xfrm>
            <a:off x="6845060" y="5827388"/>
            <a:ext cx="2957918" cy="2228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15684" y="0"/>
                </a:lnTo>
                <a:lnTo>
                  <a:pt x="21600" y="10800"/>
                </a:lnTo>
                <a:lnTo>
                  <a:pt x="15684" y="21600"/>
                </a:lnTo>
                <a:lnTo>
                  <a:pt x="66" y="21600"/>
                </a:lnTo>
                <a:lnTo>
                  <a:pt x="0" y="21479"/>
                </a:lnTo>
                <a:lnTo>
                  <a:pt x="5849" y="10800"/>
                </a:lnTo>
                <a:lnTo>
                  <a:pt x="0" y="121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Freeform 20">
            <a:extLst>
              <a:ext uri="{FF2B5EF4-FFF2-40B4-BE49-F238E27FC236}">
                <a16:creationId xmlns:a16="http://schemas.microsoft.com/office/drawing/2014/main" id="{7570FB35-8489-C643-A300-AB45E3B5D0C3}"/>
              </a:ext>
            </a:extLst>
          </p:cNvPr>
          <p:cNvSpPr/>
          <p:nvPr userDrawn="1"/>
        </p:nvSpPr>
        <p:spPr>
          <a:xfrm>
            <a:off x="11136894" y="5827390"/>
            <a:ext cx="2948851" cy="2228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666" y="0"/>
                </a:lnTo>
                <a:lnTo>
                  <a:pt x="21600" y="10800"/>
                </a:lnTo>
                <a:lnTo>
                  <a:pt x="15666" y="21600"/>
                </a:lnTo>
                <a:lnTo>
                  <a:pt x="131" y="21600"/>
                </a:lnTo>
                <a:lnTo>
                  <a:pt x="6065" y="10800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ACA7F81D-47CF-1C4B-9380-8E696EBBA299}"/>
              </a:ext>
            </a:extLst>
          </p:cNvPr>
          <p:cNvSpPr/>
          <p:nvPr userDrawn="1"/>
        </p:nvSpPr>
        <p:spPr>
          <a:xfrm>
            <a:off x="9047525" y="5827388"/>
            <a:ext cx="2854242" cy="2228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469" y="0"/>
                </a:lnTo>
                <a:lnTo>
                  <a:pt x="21600" y="10800"/>
                </a:lnTo>
                <a:lnTo>
                  <a:pt x="15469" y="21600"/>
                </a:lnTo>
                <a:lnTo>
                  <a:pt x="0" y="21600"/>
                </a:lnTo>
                <a:lnTo>
                  <a:pt x="6131" y="1080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92CE79DD-0749-EB43-892A-28D121911DAE}"/>
              </a:ext>
            </a:extLst>
          </p:cNvPr>
          <p:cNvSpPr/>
          <p:nvPr userDrawn="1"/>
        </p:nvSpPr>
        <p:spPr>
          <a:xfrm>
            <a:off x="13339801" y="5827390"/>
            <a:ext cx="2925280" cy="2228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618" y="0"/>
                </a:lnTo>
                <a:lnTo>
                  <a:pt x="21600" y="10800"/>
                </a:lnTo>
                <a:lnTo>
                  <a:pt x="15618" y="21600"/>
                </a:lnTo>
                <a:lnTo>
                  <a:pt x="0" y="21600"/>
                </a:lnTo>
                <a:lnTo>
                  <a:pt x="5982" y="1080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590C6665-76D2-7C44-BAE6-748EC49474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8283" y="6354006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23C6B0B-3B99-3549-A569-B100A79596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306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87FD908-A150-174F-A641-27CA936ACD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2400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B871B0B-6328-F84D-9E42-F30D23A16A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07494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76FE127-E03C-144C-8864-E54B148A36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22588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D13C5E5-3764-3445-9399-A768690B59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376828" y="6423409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R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309C7851-5A2D-E14C-A532-E908FC503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FDFBCD09-D32D-E14B-9B59-7A0B6894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6C1E9FB2-D232-C442-9B6C-739BD7D7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C17D669-DE02-2C49-B03A-90F79889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32266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jaški 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27">
            <a:extLst>
              <a:ext uri="{FF2B5EF4-FFF2-40B4-BE49-F238E27FC236}">
                <a16:creationId xmlns:a16="http://schemas.microsoft.com/office/drawing/2014/main" id="{916BDC79-122D-7148-8A9A-48AAC342E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49737" y="3832253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4" name="Text Placeholder 27">
            <a:extLst>
              <a:ext uri="{FF2B5EF4-FFF2-40B4-BE49-F238E27FC236}">
                <a16:creationId xmlns:a16="http://schemas.microsoft.com/office/drawing/2014/main" id="{EED29C5A-697B-2A4B-9D26-F1A1A424A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28193" y="3636685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76" name="Text Placeholder 27">
            <a:extLst>
              <a:ext uri="{FF2B5EF4-FFF2-40B4-BE49-F238E27FC236}">
                <a16:creationId xmlns:a16="http://schemas.microsoft.com/office/drawing/2014/main" id="{F9412661-8924-B94C-8FE6-02E3F5ED66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98063" y="15887089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3F47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8" name="Text Placeholder 27">
            <a:extLst>
              <a:ext uri="{FF2B5EF4-FFF2-40B4-BE49-F238E27FC236}">
                <a16:creationId xmlns:a16="http://schemas.microsoft.com/office/drawing/2014/main" id="{EE0AF05F-9CB4-424B-8774-26056900ED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68634" y="9165076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9" name="Text Placeholder 27">
            <a:extLst>
              <a:ext uri="{FF2B5EF4-FFF2-40B4-BE49-F238E27FC236}">
                <a16:creationId xmlns:a16="http://schemas.microsoft.com/office/drawing/2014/main" id="{E1B3383D-3D6A-A647-87DD-17C677EDA5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159531" y="9178898"/>
            <a:ext cx="4279068" cy="1221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3" name="Arc 2">
            <a:extLst>
              <a:ext uri="{FF2B5EF4-FFF2-40B4-BE49-F238E27FC236}">
                <a16:creationId xmlns:a16="http://schemas.microsoft.com/office/drawing/2014/main" id="{27BF0076-854D-B140-B093-7E8C30B3A02F}"/>
              </a:ext>
            </a:extLst>
          </p:cNvPr>
          <p:cNvSpPr/>
          <p:nvPr userDrawn="1"/>
        </p:nvSpPr>
        <p:spPr>
          <a:xfrm rot="5400000">
            <a:off x="2627726" y="6135941"/>
            <a:ext cx="1470551" cy="294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Oval 3">
            <a:extLst>
              <a:ext uri="{FF2B5EF4-FFF2-40B4-BE49-F238E27FC236}">
                <a16:creationId xmlns:a16="http://schemas.microsoft.com/office/drawing/2014/main" id="{894AF7A9-A5C9-3E47-BB99-DE4805538EFA}"/>
              </a:ext>
            </a:extLst>
          </p:cNvPr>
          <p:cNvSpPr/>
          <p:nvPr userDrawn="1"/>
        </p:nvSpPr>
        <p:spPr>
          <a:xfrm>
            <a:off x="2387097" y="5895311"/>
            <a:ext cx="1950886" cy="1950893"/>
          </a:xfrm>
          <a:prstGeom prst="ellipse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" name="Arc 5">
            <a:extLst>
              <a:ext uri="{FF2B5EF4-FFF2-40B4-BE49-F238E27FC236}">
                <a16:creationId xmlns:a16="http://schemas.microsoft.com/office/drawing/2014/main" id="{793C5703-DF49-4D44-BBBC-BF420B1B7B90}"/>
              </a:ext>
            </a:extLst>
          </p:cNvPr>
          <p:cNvSpPr/>
          <p:nvPr userDrawn="1"/>
        </p:nvSpPr>
        <p:spPr>
          <a:xfrm rot="5400000" flipH="1">
            <a:off x="5567951" y="4666260"/>
            <a:ext cx="1470551" cy="293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" name="Oval 6">
            <a:extLst>
              <a:ext uri="{FF2B5EF4-FFF2-40B4-BE49-F238E27FC236}">
                <a16:creationId xmlns:a16="http://schemas.microsoft.com/office/drawing/2014/main" id="{B7817394-5C3F-EA43-AA85-194755BDCE7D}"/>
              </a:ext>
            </a:extLst>
          </p:cNvPr>
          <p:cNvSpPr/>
          <p:nvPr userDrawn="1"/>
        </p:nvSpPr>
        <p:spPr>
          <a:xfrm>
            <a:off x="5328193" y="5895311"/>
            <a:ext cx="1949153" cy="1950893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" name="Arc 8">
            <a:extLst>
              <a:ext uri="{FF2B5EF4-FFF2-40B4-BE49-F238E27FC236}">
                <a16:creationId xmlns:a16="http://schemas.microsoft.com/office/drawing/2014/main" id="{21BD8045-250E-CD4D-BDE0-41C8895F6F46}"/>
              </a:ext>
            </a:extLst>
          </p:cNvPr>
          <p:cNvSpPr/>
          <p:nvPr userDrawn="1"/>
        </p:nvSpPr>
        <p:spPr>
          <a:xfrm rot="5400000">
            <a:off x="8508177" y="6135940"/>
            <a:ext cx="1470551" cy="2940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" name="Oval 9">
            <a:extLst>
              <a:ext uri="{FF2B5EF4-FFF2-40B4-BE49-F238E27FC236}">
                <a16:creationId xmlns:a16="http://schemas.microsoft.com/office/drawing/2014/main" id="{13F1D91F-55B1-2A43-80BA-E66582D82533}"/>
              </a:ext>
            </a:extLst>
          </p:cNvPr>
          <p:cNvSpPr/>
          <p:nvPr userDrawn="1"/>
        </p:nvSpPr>
        <p:spPr>
          <a:xfrm>
            <a:off x="8267547" y="5895311"/>
            <a:ext cx="1950886" cy="1950893"/>
          </a:xfrm>
          <a:prstGeom prst="ellipse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Arc 11">
            <a:extLst>
              <a:ext uri="{FF2B5EF4-FFF2-40B4-BE49-F238E27FC236}">
                <a16:creationId xmlns:a16="http://schemas.microsoft.com/office/drawing/2014/main" id="{04D5A074-90E9-1E49-9E2E-04D34C3B8FDF}"/>
              </a:ext>
            </a:extLst>
          </p:cNvPr>
          <p:cNvSpPr/>
          <p:nvPr userDrawn="1"/>
        </p:nvSpPr>
        <p:spPr>
          <a:xfrm rot="5400000" flipH="1">
            <a:off x="11449270" y="4665393"/>
            <a:ext cx="1470551" cy="294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" name="Oval 12">
            <a:extLst>
              <a:ext uri="{FF2B5EF4-FFF2-40B4-BE49-F238E27FC236}">
                <a16:creationId xmlns:a16="http://schemas.microsoft.com/office/drawing/2014/main" id="{FEC266BC-11DC-4D42-ABB0-DC3013F6D8A7}"/>
              </a:ext>
            </a:extLst>
          </p:cNvPr>
          <p:cNvSpPr/>
          <p:nvPr userDrawn="1"/>
        </p:nvSpPr>
        <p:spPr>
          <a:xfrm>
            <a:off x="11208644" y="5895311"/>
            <a:ext cx="1950887" cy="1950893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" name="Arc 14">
            <a:extLst>
              <a:ext uri="{FF2B5EF4-FFF2-40B4-BE49-F238E27FC236}">
                <a16:creationId xmlns:a16="http://schemas.microsoft.com/office/drawing/2014/main" id="{50DAA1EE-F2E8-414F-9BF7-4106DA501E99}"/>
              </a:ext>
            </a:extLst>
          </p:cNvPr>
          <p:cNvSpPr/>
          <p:nvPr userDrawn="1"/>
        </p:nvSpPr>
        <p:spPr>
          <a:xfrm rot="5400000">
            <a:off x="14389494" y="6136808"/>
            <a:ext cx="1470551" cy="293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8" name="Oval 15">
            <a:extLst>
              <a:ext uri="{FF2B5EF4-FFF2-40B4-BE49-F238E27FC236}">
                <a16:creationId xmlns:a16="http://schemas.microsoft.com/office/drawing/2014/main" id="{25D165A5-64EF-C149-AC6B-DB70F2322CD2}"/>
              </a:ext>
            </a:extLst>
          </p:cNvPr>
          <p:cNvSpPr/>
          <p:nvPr userDrawn="1"/>
        </p:nvSpPr>
        <p:spPr>
          <a:xfrm>
            <a:off x="14149737" y="5895311"/>
            <a:ext cx="1949153" cy="1950893"/>
          </a:xfrm>
          <a:prstGeom prst="ellipse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9" name="Arc 17">
            <a:extLst>
              <a:ext uri="{FF2B5EF4-FFF2-40B4-BE49-F238E27FC236}">
                <a16:creationId xmlns:a16="http://schemas.microsoft.com/office/drawing/2014/main" id="{E2B5E8BC-6C22-154F-B1A2-771447DAD70B}"/>
              </a:ext>
            </a:extLst>
          </p:cNvPr>
          <p:cNvSpPr/>
          <p:nvPr userDrawn="1"/>
        </p:nvSpPr>
        <p:spPr>
          <a:xfrm rot="5400000" flipH="1">
            <a:off x="17329721" y="4665393"/>
            <a:ext cx="1470551" cy="2940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4837"/>
                  <a:pt x="21600" y="10803"/>
                </a:cubicBezTo>
                <a:cubicBezTo>
                  <a:pt x="21600" y="16621"/>
                  <a:pt x="12389" y="21394"/>
                  <a:pt x="764" y="21600"/>
                </a:cubicBezTo>
              </a:path>
            </a:pathLst>
          </a:custGeom>
          <a:ln w="25400">
            <a:solidFill>
              <a:srgbClr val="6A6E77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" name="Oval 18">
            <a:extLst>
              <a:ext uri="{FF2B5EF4-FFF2-40B4-BE49-F238E27FC236}">
                <a16:creationId xmlns:a16="http://schemas.microsoft.com/office/drawing/2014/main" id="{682E857B-75E9-C84F-BF04-4FFD19C1AEC1}"/>
              </a:ext>
            </a:extLst>
          </p:cNvPr>
          <p:cNvSpPr/>
          <p:nvPr userDrawn="1"/>
        </p:nvSpPr>
        <p:spPr>
          <a:xfrm>
            <a:off x="17089093" y="5895311"/>
            <a:ext cx="1950887" cy="1950893"/>
          </a:xfrm>
          <a:prstGeom prst="ellipse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4300" b="0">
                <a:solidFill>
                  <a:srgbClr val="F7F9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F9008AC-B65D-BE4E-9F60-80D1DDEBE5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089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E976A2E8-27DC-8242-AA3D-C73B779FFA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0556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9CF84FED-A2A7-BF4D-A8EA-4315534721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023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3FF3D31A-8480-1042-92EC-3432A67976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5490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H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418A657A-08F2-6A4D-AB77-CD0A467DBF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7957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772EBEE-257B-2444-991F-345A5627EE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304247" y="6303474"/>
            <a:ext cx="14351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dirty="0"/>
              <a:t>Z</a:t>
            </a:r>
          </a:p>
        </p:txBody>
      </p:sp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6EE8261C-C92B-244F-B313-0DC6A025F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51" name="Date Placeholder 3">
            <a:extLst>
              <a:ext uri="{FF2B5EF4-FFF2-40B4-BE49-F238E27FC236}">
                <a16:creationId xmlns:a16="http://schemas.microsoft.com/office/drawing/2014/main" id="{EAD4D10A-598E-344F-B085-C3DF4517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D6E76F23-EDEB-5C46-B576-2AB5FA1C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0C1E2F1-8340-D345-95EB-F7A36B64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74009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ljuč u ruke rješe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C15F379-6A4C-3E47-A027-0B006133CE8C}"/>
              </a:ext>
            </a:extLst>
          </p:cNvPr>
          <p:cNvSpPr/>
          <p:nvPr userDrawn="1"/>
        </p:nvSpPr>
        <p:spPr>
          <a:xfrm>
            <a:off x="5573901" y="5743422"/>
            <a:ext cx="6261106" cy="99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996"/>
                </a:moveTo>
                <a:lnTo>
                  <a:pt x="21600" y="0"/>
                </a:lnTo>
                <a:lnTo>
                  <a:pt x="21600" y="19756"/>
                </a:lnTo>
                <a:lnTo>
                  <a:pt x="0" y="21600"/>
                </a:lnTo>
                <a:lnTo>
                  <a:pt x="0" y="3996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Rectangle 176">
            <a:extLst>
              <a:ext uri="{FF2B5EF4-FFF2-40B4-BE49-F238E27FC236}">
                <a16:creationId xmlns:a16="http://schemas.microsoft.com/office/drawing/2014/main" id="{226CE0C7-1120-9445-A349-2485BDC6A0A3}"/>
              </a:ext>
            </a:extLst>
          </p:cNvPr>
          <p:cNvSpPr/>
          <p:nvPr userDrawn="1"/>
        </p:nvSpPr>
        <p:spPr>
          <a:xfrm>
            <a:off x="4984358" y="6655967"/>
            <a:ext cx="7579402" cy="913287"/>
          </a:xfrm>
          <a:prstGeom prst="rect">
            <a:avLst/>
          </a:pr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Rectangle 177">
            <a:extLst>
              <a:ext uri="{FF2B5EF4-FFF2-40B4-BE49-F238E27FC236}">
                <a16:creationId xmlns:a16="http://schemas.microsoft.com/office/drawing/2014/main" id="{AB0E8E44-1812-AD4F-BDA5-ADA8B231884D}"/>
              </a:ext>
            </a:extLst>
          </p:cNvPr>
          <p:cNvSpPr/>
          <p:nvPr userDrawn="1"/>
        </p:nvSpPr>
        <p:spPr>
          <a:xfrm>
            <a:off x="6085153" y="7493789"/>
            <a:ext cx="6682866" cy="913287"/>
          </a:xfrm>
          <a:prstGeom prst="rect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Rectangle 178">
            <a:extLst>
              <a:ext uri="{FF2B5EF4-FFF2-40B4-BE49-F238E27FC236}">
                <a16:creationId xmlns:a16="http://schemas.microsoft.com/office/drawing/2014/main" id="{D4A6E872-997E-9246-916B-D7B244DF303D}"/>
              </a:ext>
            </a:extLst>
          </p:cNvPr>
          <p:cNvSpPr/>
          <p:nvPr userDrawn="1"/>
        </p:nvSpPr>
        <p:spPr>
          <a:xfrm>
            <a:off x="7232769" y="8277696"/>
            <a:ext cx="5197886" cy="970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" y="0"/>
                </a:moveTo>
                <a:lnTo>
                  <a:pt x="21600" y="1266"/>
                </a:lnTo>
                <a:lnTo>
                  <a:pt x="21600" y="21600"/>
                </a:lnTo>
                <a:lnTo>
                  <a:pt x="0" y="20334"/>
                </a:lnTo>
                <a:lnTo>
                  <a:pt x="98" y="0"/>
                </a:lnTo>
                <a:close/>
              </a:path>
            </a:pathLst>
          </a:custGeom>
          <a:solidFill>
            <a:srgbClr val="58A34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A664D722-6BCA-0C4E-8E3D-A17AAB406414}"/>
              </a:ext>
            </a:extLst>
          </p:cNvPr>
          <p:cNvSpPr/>
          <p:nvPr userDrawn="1"/>
        </p:nvSpPr>
        <p:spPr>
          <a:xfrm>
            <a:off x="7097979" y="5797114"/>
            <a:ext cx="1254751" cy="881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01" y="0"/>
                </a:moveTo>
                <a:lnTo>
                  <a:pt x="20128" y="2475"/>
                </a:lnTo>
                <a:lnTo>
                  <a:pt x="21600" y="17000"/>
                </a:lnTo>
                <a:lnTo>
                  <a:pt x="0" y="21600"/>
                </a:lnTo>
                <a:lnTo>
                  <a:pt x="2801" y="0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95A6C24D-8B0F-C642-84E0-0F020A0E2EEF}"/>
              </a:ext>
            </a:extLst>
          </p:cNvPr>
          <p:cNvSpPr/>
          <p:nvPr userDrawn="1"/>
        </p:nvSpPr>
        <p:spPr>
          <a:xfrm>
            <a:off x="5691301" y="7477668"/>
            <a:ext cx="1597193" cy="766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36" y="0"/>
                </a:moveTo>
                <a:lnTo>
                  <a:pt x="21600" y="4008"/>
                </a:lnTo>
                <a:lnTo>
                  <a:pt x="19603" y="21600"/>
                </a:lnTo>
                <a:lnTo>
                  <a:pt x="0" y="20066"/>
                </a:lnTo>
                <a:lnTo>
                  <a:pt x="6536" y="0"/>
                </a:lnTo>
                <a:close/>
              </a:path>
            </a:pathLst>
          </a:cu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B847E573-A87D-CF4E-AC14-965DAFB81D26}"/>
              </a:ext>
            </a:extLst>
          </p:cNvPr>
          <p:cNvSpPr/>
          <p:nvPr userDrawn="1"/>
        </p:nvSpPr>
        <p:spPr>
          <a:xfrm>
            <a:off x="7068793" y="8278378"/>
            <a:ext cx="1589171" cy="990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1" y="0"/>
                </a:moveTo>
                <a:lnTo>
                  <a:pt x="21600" y="9220"/>
                </a:lnTo>
                <a:lnTo>
                  <a:pt x="19702" y="21600"/>
                </a:lnTo>
                <a:lnTo>
                  <a:pt x="0" y="20414"/>
                </a:lnTo>
                <a:lnTo>
                  <a:pt x="2971" y="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tangle 202">
            <a:extLst>
              <a:ext uri="{FF2B5EF4-FFF2-40B4-BE49-F238E27FC236}">
                <a16:creationId xmlns:a16="http://schemas.microsoft.com/office/drawing/2014/main" id="{A509EF3D-9F74-5F41-9815-2EA9E8BC5B9A}"/>
              </a:ext>
            </a:extLst>
          </p:cNvPr>
          <p:cNvSpPr/>
          <p:nvPr userDrawn="1"/>
        </p:nvSpPr>
        <p:spPr>
          <a:xfrm>
            <a:off x="3000691" y="7591346"/>
            <a:ext cx="4393970" cy="1084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2011" y="9989"/>
                </a:lnTo>
                <a:lnTo>
                  <a:pt x="0" y="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tangle 201">
            <a:extLst>
              <a:ext uri="{FF2B5EF4-FFF2-40B4-BE49-F238E27FC236}">
                <a16:creationId xmlns:a16="http://schemas.microsoft.com/office/drawing/2014/main" id="{81783B02-399C-F140-AB21-0F2A707F840F}"/>
              </a:ext>
            </a:extLst>
          </p:cNvPr>
          <p:cNvSpPr/>
          <p:nvPr userDrawn="1"/>
        </p:nvSpPr>
        <p:spPr>
          <a:xfrm>
            <a:off x="1660777" y="6482186"/>
            <a:ext cx="5638259" cy="1111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2019" y="1084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2" name="Rectangle 203">
            <a:extLst>
              <a:ext uri="{FF2B5EF4-FFF2-40B4-BE49-F238E27FC236}">
                <a16:creationId xmlns:a16="http://schemas.microsoft.com/office/drawing/2014/main" id="{750550B2-B600-9C4C-9F63-DD9EBCE2CD80}"/>
              </a:ext>
            </a:extLst>
          </p:cNvPr>
          <p:cNvSpPr/>
          <p:nvPr userDrawn="1"/>
        </p:nvSpPr>
        <p:spPr>
          <a:xfrm>
            <a:off x="4954893" y="8638916"/>
            <a:ext cx="3709998" cy="1111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3135" y="11359"/>
                </a:lnTo>
                <a:lnTo>
                  <a:pt x="0" y="0"/>
                </a:lnTo>
                <a:close/>
              </a:path>
            </a:pathLst>
          </a:custGeom>
          <a:solidFill>
            <a:srgbClr val="58A34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" name="Rectangle 200">
            <a:extLst>
              <a:ext uri="{FF2B5EF4-FFF2-40B4-BE49-F238E27FC236}">
                <a16:creationId xmlns:a16="http://schemas.microsoft.com/office/drawing/2014/main" id="{F2F7C080-D172-0E44-AAB3-4BEFDCC6F0A5}"/>
              </a:ext>
            </a:extLst>
          </p:cNvPr>
          <p:cNvSpPr/>
          <p:nvPr userDrawn="1"/>
        </p:nvSpPr>
        <p:spPr>
          <a:xfrm>
            <a:off x="2447572" y="5371416"/>
            <a:ext cx="5916848" cy="1111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2212" y="11268"/>
                </a:lnTo>
                <a:lnTo>
                  <a:pt x="0" y="0"/>
                </a:lnTo>
                <a:close/>
              </a:path>
            </a:pathLst>
          </a:cu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E298EB5B-FB67-564E-8D1F-5F9D10AA9E61}"/>
              </a:ext>
            </a:extLst>
          </p:cNvPr>
          <p:cNvSpPr/>
          <p:nvPr userDrawn="1"/>
        </p:nvSpPr>
        <p:spPr>
          <a:xfrm>
            <a:off x="11884431" y="6631450"/>
            <a:ext cx="2346986" cy="3332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17" y="1922"/>
                </a:moveTo>
                <a:cubicBezTo>
                  <a:pt x="2417" y="1444"/>
                  <a:pt x="5384" y="117"/>
                  <a:pt x="6062" y="117"/>
                </a:cubicBezTo>
                <a:lnTo>
                  <a:pt x="16038" y="0"/>
                </a:lnTo>
                <a:cubicBezTo>
                  <a:pt x="16716" y="0"/>
                  <a:pt x="19433" y="1150"/>
                  <a:pt x="19433" y="1628"/>
                </a:cubicBezTo>
                <a:cubicBezTo>
                  <a:pt x="19850" y="8330"/>
                  <a:pt x="20517" y="13740"/>
                  <a:pt x="21600" y="20735"/>
                </a:cubicBezTo>
                <a:cubicBezTo>
                  <a:pt x="21600" y="21213"/>
                  <a:pt x="21050" y="21600"/>
                  <a:pt x="20372" y="21600"/>
                </a:cubicBezTo>
                <a:lnTo>
                  <a:pt x="1228" y="21600"/>
                </a:lnTo>
                <a:cubicBezTo>
                  <a:pt x="550" y="21600"/>
                  <a:pt x="0" y="21213"/>
                  <a:pt x="0" y="20735"/>
                </a:cubicBezTo>
                <a:cubicBezTo>
                  <a:pt x="833" y="14386"/>
                  <a:pt x="1750" y="8799"/>
                  <a:pt x="2417" y="1922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Oval 172">
            <a:extLst>
              <a:ext uri="{FF2B5EF4-FFF2-40B4-BE49-F238E27FC236}">
                <a16:creationId xmlns:a16="http://schemas.microsoft.com/office/drawing/2014/main" id="{A6EDAF49-921F-9640-813E-03F821102876}"/>
              </a:ext>
            </a:extLst>
          </p:cNvPr>
          <p:cNvSpPr/>
          <p:nvPr userDrawn="1"/>
        </p:nvSpPr>
        <p:spPr>
          <a:xfrm>
            <a:off x="11478262" y="4910681"/>
            <a:ext cx="3159327" cy="3142205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" name="Freeform 174">
            <a:extLst>
              <a:ext uri="{FF2B5EF4-FFF2-40B4-BE49-F238E27FC236}">
                <a16:creationId xmlns:a16="http://schemas.microsoft.com/office/drawing/2014/main" id="{6DB1DA6F-9AFB-1E47-B57E-473E454E598D}"/>
              </a:ext>
            </a:extLst>
          </p:cNvPr>
          <p:cNvSpPr/>
          <p:nvPr userDrawn="1"/>
        </p:nvSpPr>
        <p:spPr>
          <a:xfrm>
            <a:off x="11624732" y="4904870"/>
            <a:ext cx="3176162" cy="507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2991"/>
                  <a:pt x="21600" y="6681"/>
                </a:cubicBezTo>
                <a:cubicBezTo>
                  <a:pt x="21600" y="8757"/>
                  <a:pt x="20070" y="10611"/>
                  <a:pt x="17670" y="11836"/>
                </a:cubicBezTo>
                <a:lnTo>
                  <a:pt x="17391" y="11965"/>
                </a:lnTo>
                <a:lnTo>
                  <a:pt x="17523" y="13186"/>
                </a:lnTo>
                <a:cubicBezTo>
                  <a:pt x="17814" y="15702"/>
                  <a:pt x="18196" y="18164"/>
                  <a:pt x="18699" y="21032"/>
                </a:cubicBezTo>
                <a:cubicBezTo>
                  <a:pt x="18699" y="21346"/>
                  <a:pt x="18291" y="21600"/>
                  <a:pt x="17787" y="21600"/>
                </a:cubicBezTo>
                <a:lnTo>
                  <a:pt x="3566" y="21600"/>
                </a:lnTo>
                <a:cubicBezTo>
                  <a:pt x="3062" y="21600"/>
                  <a:pt x="2653" y="21346"/>
                  <a:pt x="2653" y="21032"/>
                </a:cubicBezTo>
                <a:cubicBezTo>
                  <a:pt x="3118" y="17908"/>
                  <a:pt x="3617" y="15066"/>
                  <a:pt x="4046" y="11936"/>
                </a:cubicBezTo>
                <a:lnTo>
                  <a:pt x="4052" y="11893"/>
                </a:lnTo>
                <a:lnTo>
                  <a:pt x="3930" y="11836"/>
                </a:lnTo>
                <a:cubicBezTo>
                  <a:pt x="1530" y="10611"/>
                  <a:pt x="0" y="8757"/>
                  <a:pt x="0" y="6681"/>
                </a:cubicBezTo>
                <a:cubicBezTo>
                  <a:pt x="0" y="2991"/>
                  <a:pt x="4835" y="0"/>
                  <a:pt x="10800" y="0"/>
                </a:cubicBezTo>
                <a:close/>
              </a:path>
            </a:pathLst>
          </a:custGeom>
          <a:solidFill>
            <a:srgbClr val="A6A6A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Freeform 218">
            <a:extLst>
              <a:ext uri="{FF2B5EF4-FFF2-40B4-BE49-F238E27FC236}">
                <a16:creationId xmlns:a16="http://schemas.microsoft.com/office/drawing/2014/main" id="{8ECAD0A7-AC57-E145-B494-AAE1344726D9}"/>
              </a:ext>
            </a:extLst>
          </p:cNvPr>
          <p:cNvSpPr/>
          <p:nvPr userDrawn="1"/>
        </p:nvSpPr>
        <p:spPr>
          <a:xfrm>
            <a:off x="11624732" y="4904870"/>
            <a:ext cx="2178723" cy="507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44" y="0"/>
                </a:moveTo>
                <a:lnTo>
                  <a:pt x="17182" y="31"/>
                </a:lnTo>
                <a:lnTo>
                  <a:pt x="18001" y="752"/>
                </a:lnTo>
                <a:cubicBezTo>
                  <a:pt x="20296" y="3015"/>
                  <a:pt x="21600" y="5608"/>
                  <a:pt x="21600" y="8364"/>
                </a:cubicBezTo>
                <a:cubicBezTo>
                  <a:pt x="21600" y="13325"/>
                  <a:pt x="17376" y="17757"/>
                  <a:pt x="10748" y="20686"/>
                </a:cubicBezTo>
                <a:lnTo>
                  <a:pt x="8467" y="21600"/>
                </a:lnTo>
                <a:lnTo>
                  <a:pt x="5198" y="21600"/>
                </a:lnTo>
                <a:cubicBezTo>
                  <a:pt x="4463" y="21600"/>
                  <a:pt x="3868" y="21346"/>
                  <a:pt x="3868" y="21032"/>
                </a:cubicBezTo>
                <a:cubicBezTo>
                  <a:pt x="4545" y="17908"/>
                  <a:pt x="5272" y="15066"/>
                  <a:pt x="5899" y="11936"/>
                </a:cubicBezTo>
                <a:lnTo>
                  <a:pt x="5907" y="11893"/>
                </a:lnTo>
                <a:lnTo>
                  <a:pt x="5729" y="11836"/>
                </a:lnTo>
                <a:cubicBezTo>
                  <a:pt x="2230" y="10611"/>
                  <a:pt x="0" y="8757"/>
                  <a:pt x="0" y="6681"/>
                </a:cubicBezTo>
                <a:cubicBezTo>
                  <a:pt x="0" y="2991"/>
                  <a:pt x="7049" y="0"/>
                  <a:pt x="1574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Freeform 171">
            <a:extLst>
              <a:ext uri="{FF2B5EF4-FFF2-40B4-BE49-F238E27FC236}">
                <a16:creationId xmlns:a16="http://schemas.microsoft.com/office/drawing/2014/main" id="{768A1A08-5142-AB45-9A42-E634A2B74AAC}"/>
              </a:ext>
            </a:extLst>
          </p:cNvPr>
          <p:cNvSpPr/>
          <p:nvPr userDrawn="1"/>
        </p:nvSpPr>
        <p:spPr>
          <a:xfrm>
            <a:off x="12106416" y="5422799"/>
            <a:ext cx="2119930" cy="412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2486"/>
                  <a:pt x="21600" y="5553"/>
                </a:cubicBezTo>
                <a:cubicBezTo>
                  <a:pt x="21600" y="7469"/>
                  <a:pt x="19711" y="9159"/>
                  <a:pt x="16838" y="10157"/>
                </a:cubicBezTo>
                <a:cubicBezTo>
                  <a:pt x="16262" y="10309"/>
                  <a:pt x="16309" y="10534"/>
                  <a:pt x="16376" y="10831"/>
                </a:cubicBezTo>
                <a:lnTo>
                  <a:pt x="18203" y="21600"/>
                </a:lnTo>
                <a:lnTo>
                  <a:pt x="4513" y="21600"/>
                </a:lnTo>
                <a:lnTo>
                  <a:pt x="6192" y="11107"/>
                </a:lnTo>
                <a:cubicBezTo>
                  <a:pt x="6273" y="10790"/>
                  <a:pt x="6234" y="10545"/>
                  <a:pt x="5652" y="10435"/>
                </a:cubicBezTo>
                <a:cubicBezTo>
                  <a:pt x="2285" y="9495"/>
                  <a:pt x="0" y="7661"/>
                  <a:pt x="0" y="5553"/>
                </a:cubicBezTo>
                <a:cubicBezTo>
                  <a:pt x="0" y="2486"/>
                  <a:pt x="4835" y="0"/>
                  <a:pt x="10800" y="0"/>
                </a:cubicBez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" name="Freeform 221">
            <a:extLst>
              <a:ext uri="{FF2B5EF4-FFF2-40B4-BE49-F238E27FC236}">
                <a16:creationId xmlns:a16="http://schemas.microsoft.com/office/drawing/2014/main" id="{E56FB693-CD39-7446-9C1D-F597CD4869C3}"/>
              </a:ext>
            </a:extLst>
          </p:cNvPr>
          <p:cNvSpPr/>
          <p:nvPr userDrawn="1"/>
        </p:nvSpPr>
        <p:spPr>
          <a:xfrm>
            <a:off x="12706437" y="6222244"/>
            <a:ext cx="1899962" cy="2349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20" y="0"/>
                </a:moveTo>
                <a:lnTo>
                  <a:pt x="21600" y="9547"/>
                </a:lnTo>
                <a:lnTo>
                  <a:pt x="21104" y="10268"/>
                </a:lnTo>
                <a:cubicBezTo>
                  <a:pt x="20067" y="11597"/>
                  <a:pt x="18767" y="12782"/>
                  <a:pt x="17262" y="13776"/>
                </a:cubicBezTo>
                <a:lnTo>
                  <a:pt x="16796" y="14055"/>
                </a:lnTo>
                <a:lnTo>
                  <a:pt x="17016" y="16693"/>
                </a:lnTo>
                <a:cubicBezTo>
                  <a:pt x="17138" y="18054"/>
                  <a:pt x="17269" y="19407"/>
                  <a:pt x="17411" y="20768"/>
                </a:cubicBezTo>
                <a:lnTo>
                  <a:pt x="17503" y="21600"/>
                </a:lnTo>
                <a:lnTo>
                  <a:pt x="0" y="7588"/>
                </a:lnTo>
                <a:close/>
              </a:path>
            </a:pathLst>
          </a:custGeom>
          <a:solidFill>
            <a:srgbClr val="000000">
              <a:alpha val="8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B50177AA-BDA7-1546-B13C-9AA6C0F35026}"/>
              </a:ext>
            </a:extLst>
          </p:cNvPr>
          <p:cNvSpPr/>
          <p:nvPr userDrawn="1"/>
        </p:nvSpPr>
        <p:spPr>
          <a:xfrm>
            <a:off x="12307497" y="5607943"/>
            <a:ext cx="1500836" cy="156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9" h="21600" extrusionOk="0">
                <a:moveTo>
                  <a:pt x="1412" y="4750"/>
                </a:moveTo>
                <a:lnTo>
                  <a:pt x="20209" y="0"/>
                </a:lnTo>
                <a:lnTo>
                  <a:pt x="20619" y="21600"/>
                </a:lnTo>
                <a:lnTo>
                  <a:pt x="2437" y="20154"/>
                </a:lnTo>
                <a:cubicBezTo>
                  <a:pt x="-981" y="13367"/>
                  <a:pt x="-297" y="9885"/>
                  <a:pt x="1412" y="4750"/>
                </a:cubicBezTo>
                <a:close/>
              </a:path>
            </a:pathLst>
          </a:custGeom>
          <a:gradFill>
            <a:gsLst>
              <a:gs pos="28000">
                <a:srgbClr val="0E9ED0"/>
              </a:gs>
              <a:gs pos="51068">
                <a:srgbClr val="0081A6"/>
              </a:gs>
              <a:gs pos="75000">
                <a:srgbClr val="006B9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" name="Freeform 108">
            <a:extLst>
              <a:ext uri="{FF2B5EF4-FFF2-40B4-BE49-F238E27FC236}">
                <a16:creationId xmlns:a16="http://schemas.microsoft.com/office/drawing/2014/main" id="{79BF0011-7753-894E-9BDA-7D7B70C0D6C8}"/>
              </a:ext>
            </a:extLst>
          </p:cNvPr>
          <p:cNvSpPr/>
          <p:nvPr userDrawn="1"/>
        </p:nvSpPr>
        <p:spPr>
          <a:xfrm>
            <a:off x="13794932" y="4215077"/>
            <a:ext cx="1213781" cy="377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82" y="0"/>
                </a:moveTo>
                <a:cubicBezTo>
                  <a:pt x="17637" y="0"/>
                  <a:pt x="19233" y="170"/>
                  <a:pt x="20735" y="486"/>
                </a:cubicBezTo>
                <a:lnTo>
                  <a:pt x="21600" y="700"/>
                </a:lnTo>
                <a:lnTo>
                  <a:pt x="21560" y="706"/>
                </a:lnTo>
                <a:cubicBezTo>
                  <a:pt x="15054" y="2044"/>
                  <a:pt x="10330" y="6057"/>
                  <a:pt x="10330" y="10800"/>
                </a:cubicBezTo>
                <a:cubicBezTo>
                  <a:pt x="10330" y="15543"/>
                  <a:pt x="15054" y="19556"/>
                  <a:pt x="21560" y="20894"/>
                </a:cubicBezTo>
                <a:lnTo>
                  <a:pt x="21600" y="20900"/>
                </a:lnTo>
                <a:lnTo>
                  <a:pt x="20735" y="21114"/>
                </a:lnTo>
                <a:cubicBezTo>
                  <a:pt x="19233" y="21430"/>
                  <a:pt x="17637" y="21600"/>
                  <a:pt x="15982" y="21600"/>
                </a:cubicBezTo>
                <a:cubicBezTo>
                  <a:pt x="7155" y="21600"/>
                  <a:pt x="0" y="16765"/>
                  <a:pt x="0" y="10800"/>
                </a:cubicBezTo>
                <a:cubicBezTo>
                  <a:pt x="0" y="4835"/>
                  <a:pt x="7155" y="0"/>
                  <a:pt x="15982" y="0"/>
                </a:cubicBezTo>
                <a:close/>
              </a:path>
            </a:pathLst>
          </a:custGeom>
          <a:gradFill>
            <a:gsLst>
              <a:gs pos="0">
                <a:srgbClr val="006B90"/>
              </a:gs>
              <a:gs pos="92000">
                <a:srgbClr val="0E8ABB"/>
              </a:gs>
            </a:gsLst>
            <a:lin ang="108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" name="Freeform 113">
            <a:extLst>
              <a:ext uri="{FF2B5EF4-FFF2-40B4-BE49-F238E27FC236}">
                <a16:creationId xmlns:a16="http://schemas.microsoft.com/office/drawing/2014/main" id="{FAE9EA5E-E56B-F746-817C-B0B032DF92E1}"/>
              </a:ext>
            </a:extLst>
          </p:cNvPr>
          <p:cNvSpPr/>
          <p:nvPr userDrawn="1"/>
        </p:nvSpPr>
        <p:spPr>
          <a:xfrm>
            <a:off x="13519702" y="3499638"/>
            <a:ext cx="2946006" cy="508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20" y="3161"/>
                </a:moveTo>
                <a:cubicBezTo>
                  <a:pt x="5044" y="3161"/>
                  <a:pt x="2226" y="6598"/>
                  <a:pt x="2226" y="10837"/>
                </a:cubicBezTo>
                <a:cubicBezTo>
                  <a:pt x="2226" y="15077"/>
                  <a:pt x="5044" y="18514"/>
                  <a:pt x="8520" y="18514"/>
                </a:cubicBezTo>
                <a:cubicBezTo>
                  <a:pt x="11996" y="18514"/>
                  <a:pt x="14814" y="15077"/>
                  <a:pt x="14814" y="10837"/>
                </a:cubicBezTo>
                <a:cubicBezTo>
                  <a:pt x="14814" y="6598"/>
                  <a:pt x="11996" y="3161"/>
                  <a:pt x="8520" y="3161"/>
                </a:cubicBez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58C68DFA-4564-1C4E-B7CC-74A3637F1939}"/>
              </a:ext>
            </a:extLst>
          </p:cNvPr>
          <p:cNvSpPr/>
          <p:nvPr userDrawn="1"/>
        </p:nvSpPr>
        <p:spPr>
          <a:xfrm>
            <a:off x="12187656" y="5698496"/>
            <a:ext cx="784404" cy="1663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364" h="21600" extrusionOk="0">
                <a:moveTo>
                  <a:pt x="8130" y="0"/>
                </a:moveTo>
                <a:lnTo>
                  <a:pt x="14364" y="1058"/>
                </a:lnTo>
                <a:cubicBezTo>
                  <a:pt x="-836" y="3554"/>
                  <a:pt x="3696" y="18281"/>
                  <a:pt x="13203" y="18660"/>
                </a:cubicBezTo>
                <a:lnTo>
                  <a:pt x="9788" y="21600"/>
                </a:lnTo>
                <a:cubicBezTo>
                  <a:pt x="2603" y="19575"/>
                  <a:pt x="-7236" y="6730"/>
                  <a:pt x="813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054FD37-2AF9-5347-AF7F-E6734FD003F7}"/>
              </a:ext>
            </a:extLst>
          </p:cNvPr>
          <p:cNvSpPr/>
          <p:nvPr userDrawn="1"/>
        </p:nvSpPr>
        <p:spPr>
          <a:xfrm rot="227267">
            <a:off x="12271513" y="5523743"/>
            <a:ext cx="1129290" cy="2140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364" h="21600" extrusionOk="0">
                <a:moveTo>
                  <a:pt x="8130" y="0"/>
                </a:moveTo>
                <a:lnTo>
                  <a:pt x="14364" y="1058"/>
                </a:lnTo>
                <a:cubicBezTo>
                  <a:pt x="-836" y="3554"/>
                  <a:pt x="3696" y="18281"/>
                  <a:pt x="13203" y="18660"/>
                </a:cubicBezTo>
                <a:lnTo>
                  <a:pt x="9788" y="21600"/>
                </a:lnTo>
                <a:cubicBezTo>
                  <a:pt x="2603" y="19575"/>
                  <a:pt x="-7236" y="6730"/>
                  <a:pt x="8130" y="0"/>
                </a:cubicBezTo>
                <a:close/>
              </a:path>
            </a:pathLst>
          </a:custGeom>
          <a:solidFill>
            <a:srgbClr val="1B1E25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" name="Design Consulting">
            <a:extLst>
              <a:ext uri="{FF2B5EF4-FFF2-40B4-BE49-F238E27FC236}">
                <a16:creationId xmlns:a16="http://schemas.microsoft.com/office/drawing/2014/main" id="{12767239-0471-3A4D-9EC3-E2712C415F91}"/>
              </a:ext>
            </a:extLst>
          </p:cNvPr>
          <p:cNvSpPr txBox="1"/>
          <p:nvPr userDrawn="1"/>
        </p:nvSpPr>
        <p:spPr>
          <a:xfrm>
            <a:off x="3997405" y="5784065"/>
            <a:ext cx="3495595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50000"/>
              </a:lnSpc>
              <a:defRPr sz="2500">
                <a:solidFill>
                  <a:srgbClr val="F7F9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{opis}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keting Research">
            <a:extLst>
              <a:ext uri="{FF2B5EF4-FFF2-40B4-BE49-F238E27FC236}">
                <a16:creationId xmlns:a16="http://schemas.microsoft.com/office/drawing/2014/main" id="{69819607-1042-A340-A2EC-69E2B80444CC}"/>
              </a:ext>
            </a:extLst>
          </p:cNvPr>
          <p:cNvSpPr txBox="1"/>
          <p:nvPr userDrawn="1"/>
        </p:nvSpPr>
        <p:spPr>
          <a:xfrm>
            <a:off x="2964811" y="6828472"/>
            <a:ext cx="4133168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50000"/>
              </a:lnSpc>
              <a:defRPr sz="2500">
                <a:solidFill>
                  <a:srgbClr val="F7F9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{opis}</a:t>
            </a:r>
          </a:p>
        </p:txBody>
      </p:sp>
      <p:sp>
        <p:nvSpPr>
          <p:cNvPr id="48" name="Financial Consulting">
            <a:extLst>
              <a:ext uri="{FF2B5EF4-FFF2-40B4-BE49-F238E27FC236}">
                <a16:creationId xmlns:a16="http://schemas.microsoft.com/office/drawing/2014/main" id="{A7A340AE-E14D-6846-A1FC-2B540D945175}"/>
              </a:ext>
            </a:extLst>
          </p:cNvPr>
          <p:cNvSpPr txBox="1"/>
          <p:nvPr userDrawn="1"/>
        </p:nvSpPr>
        <p:spPr>
          <a:xfrm>
            <a:off x="4006484" y="7950433"/>
            <a:ext cx="3581887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50000"/>
              </a:lnSpc>
              <a:defRPr sz="2500">
                <a:solidFill>
                  <a:srgbClr val="F7F9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{opis}</a:t>
            </a:r>
          </a:p>
        </p:txBody>
      </p:sp>
      <p:sp>
        <p:nvSpPr>
          <p:cNvPr id="49" name="Promotion">
            <a:extLst>
              <a:ext uri="{FF2B5EF4-FFF2-40B4-BE49-F238E27FC236}">
                <a16:creationId xmlns:a16="http://schemas.microsoft.com/office/drawing/2014/main" id="{EAD1D349-7F2B-8145-9759-AC421A4A5584}"/>
              </a:ext>
            </a:extLst>
          </p:cNvPr>
          <p:cNvSpPr txBox="1"/>
          <p:nvPr userDrawn="1"/>
        </p:nvSpPr>
        <p:spPr>
          <a:xfrm>
            <a:off x="6009868" y="9044836"/>
            <a:ext cx="737381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50000"/>
              </a:lnSpc>
              <a:defRPr sz="2500">
                <a:solidFill>
                  <a:srgbClr val="F7F9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{opis}</a:t>
            </a:r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167963" y="4816290"/>
            <a:ext cx="5811086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4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C303AA3D-24CB-F34E-8248-0A48C028D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D18A20C1-8545-A844-81AB-6112E72A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A87CDDB0-BC3E-534E-96D6-43F9E2C3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61BD7EE-640A-2A4C-A72D-E7D96260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4103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89835" y="4765724"/>
            <a:ext cx="6830102" cy="5965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4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41" name="Rectangle">
            <a:extLst>
              <a:ext uri="{FF2B5EF4-FFF2-40B4-BE49-F238E27FC236}">
                <a16:creationId xmlns:a16="http://schemas.microsoft.com/office/drawing/2014/main" id="{8A2C09E0-E661-024B-B080-91F8B8CEB65B}"/>
              </a:ext>
            </a:extLst>
          </p:cNvPr>
          <p:cNvSpPr/>
          <p:nvPr userDrawn="1"/>
        </p:nvSpPr>
        <p:spPr>
          <a:xfrm>
            <a:off x="10099873" y="2984500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z">
            <a:extLst>
              <a:ext uri="{FF2B5EF4-FFF2-40B4-BE49-F238E27FC236}">
                <a16:creationId xmlns:a16="http://schemas.microsoft.com/office/drawing/2014/main" id="{B29730A2-2E94-D343-B273-ABDF1E70F309}"/>
              </a:ext>
            </a:extLst>
          </p:cNvPr>
          <p:cNvSpPr txBox="1"/>
          <p:nvPr userDrawn="1"/>
        </p:nvSpPr>
        <p:spPr>
          <a:xfrm>
            <a:off x="12824025" y="3589884"/>
            <a:ext cx="38792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">
            <a:extLst>
              <a:ext uri="{FF2B5EF4-FFF2-40B4-BE49-F238E27FC236}">
                <a16:creationId xmlns:a16="http://schemas.microsoft.com/office/drawing/2014/main" id="{EE42E20E-A069-A846-9DE0-8296FBC6B010}"/>
              </a:ext>
            </a:extLst>
          </p:cNvPr>
          <p:cNvSpPr/>
          <p:nvPr userDrawn="1"/>
        </p:nvSpPr>
        <p:spPr>
          <a:xfrm>
            <a:off x="16322873" y="2984500"/>
            <a:ext cx="6096001" cy="3810000"/>
          </a:xfrm>
          <a:prstGeom prst="rect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" name="q">
            <a:extLst>
              <a:ext uri="{FF2B5EF4-FFF2-40B4-BE49-F238E27FC236}">
                <a16:creationId xmlns:a16="http://schemas.microsoft.com/office/drawing/2014/main" id="{60C7FEE1-F829-6342-A778-5000BA7E2C7E}"/>
              </a:ext>
            </a:extLst>
          </p:cNvPr>
          <p:cNvSpPr txBox="1"/>
          <p:nvPr userDrawn="1"/>
        </p:nvSpPr>
        <p:spPr>
          <a:xfrm>
            <a:off x="19047023" y="3589884"/>
            <a:ext cx="35907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">
            <a:extLst>
              <a:ext uri="{FF2B5EF4-FFF2-40B4-BE49-F238E27FC236}">
                <a16:creationId xmlns:a16="http://schemas.microsoft.com/office/drawing/2014/main" id="{25E0BE71-AF28-2041-831A-8A913585DDBB}"/>
              </a:ext>
            </a:extLst>
          </p:cNvPr>
          <p:cNvSpPr/>
          <p:nvPr userDrawn="1"/>
        </p:nvSpPr>
        <p:spPr>
          <a:xfrm>
            <a:off x="10099873" y="6921500"/>
            <a:ext cx="6096001" cy="3810000"/>
          </a:xfrm>
          <a:prstGeom prst="rect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7">
            <a:extLst>
              <a:ext uri="{FF2B5EF4-FFF2-40B4-BE49-F238E27FC236}">
                <a16:creationId xmlns:a16="http://schemas.microsoft.com/office/drawing/2014/main" id="{07F69777-1419-3742-A05C-2D5A50B59C86}"/>
              </a:ext>
            </a:extLst>
          </p:cNvPr>
          <p:cNvSpPr txBox="1"/>
          <p:nvPr userDrawn="1"/>
        </p:nvSpPr>
        <p:spPr>
          <a:xfrm>
            <a:off x="12824023" y="7526884"/>
            <a:ext cx="33983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">
            <a:extLst>
              <a:ext uri="{FF2B5EF4-FFF2-40B4-BE49-F238E27FC236}">
                <a16:creationId xmlns:a16="http://schemas.microsoft.com/office/drawing/2014/main" id="{4FD5B815-01A9-404F-B651-7EA223B42A2C}"/>
              </a:ext>
            </a:extLst>
          </p:cNvPr>
          <p:cNvSpPr/>
          <p:nvPr userDrawn="1"/>
        </p:nvSpPr>
        <p:spPr>
          <a:xfrm>
            <a:off x="16322873" y="6921500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" name="P">
            <a:extLst>
              <a:ext uri="{FF2B5EF4-FFF2-40B4-BE49-F238E27FC236}">
                <a16:creationId xmlns:a16="http://schemas.microsoft.com/office/drawing/2014/main" id="{BCD4FE03-A7D0-8444-8ECA-CEC69A38C113}"/>
              </a:ext>
            </a:extLst>
          </p:cNvPr>
          <p:cNvSpPr txBox="1"/>
          <p:nvPr userDrawn="1"/>
        </p:nvSpPr>
        <p:spPr>
          <a:xfrm>
            <a:off x="19047023" y="7526884"/>
            <a:ext cx="40395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Placeholder 27">
            <a:extLst>
              <a:ext uri="{FF2B5EF4-FFF2-40B4-BE49-F238E27FC236}">
                <a16:creationId xmlns:a16="http://schemas.microsoft.com/office/drawing/2014/main" id="{ADEC0E4D-8BD8-7C43-88E7-E23E99A0FE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018428" y="4794114"/>
            <a:ext cx="4500972" cy="16447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2" name="Text Placeholder 27">
            <a:extLst>
              <a:ext uri="{FF2B5EF4-FFF2-40B4-BE49-F238E27FC236}">
                <a16:creationId xmlns:a16="http://schemas.microsoft.com/office/drawing/2014/main" id="{93C184E9-6452-5042-AE2D-CA5B5A52CB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241428" y="4789835"/>
            <a:ext cx="4500972" cy="16447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4" name="Text Placeholder 27">
            <a:extLst>
              <a:ext uri="{FF2B5EF4-FFF2-40B4-BE49-F238E27FC236}">
                <a16:creationId xmlns:a16="http://schemas.microsoft.com/office/drawing/2014/main" id="{2ADD7293-7C5F-EE4B-A770-25396BFE2D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18428" y="8706904"/>
            <a:ext cx="4500972" cy="16447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66" name="Text Placeholder 27">
            <a:extLst>
              <a:ext uri="{FF2B5EF4-FFF2-40B4-BE49-F238E27FC236}">
                <a16:creationId xmlns:a16="http://schemas.microsoft.com/office/drawing/2014/main" id="{5191E9B9-450C-3A49-ABC1-336904B906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241428" y="8694204"/>
            <a:ext cx="4500972" cy="16447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6670F65-B3F3-D349-91C6-8233DF41B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CBFD1379-C256-E342-8C33-A92D22B2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71EF0E7-C8B3-2847-99A3-21FA3D60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577EEAE-1FC8-6D4F-B24C-C86604E5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82730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93352" y="7820534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55" name="7">
            <a:extLst>
              <a:ext uri="{FF2B5EF4-FFF2-40B4-BE49-F238E27FC236}">
                <a16:creationId xmlns:a16="http://schemas.microsoft.com/office/drawing/2014/main" id="{07F69777-1419-3742-A05C-2D5A50B59C86}"/>
              </a:ext>
            </a:extLst>
          </p:cNvPr>
          <p:cNvSpPr txBox="1"/>
          <p:nvPr userDrawn="1"/>
        </p:nvSpPr>
        <p:spPr>
          <a:xfrm>
            <a:off x="12824023" y="7526884"/>
            <a:ext cx="33983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CADFB893-2C28-0942-A76B-2C7CACDD51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67375" y="7825900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5EC6C412-3024-0443-A56E-C4661E1091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441398" y="7831266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8" name="Rectangle">
            <a:extLst>
              <a:ext uri="{FF2B5EF4-FFF2-40B4-BE49-F238E27FC236}">
                <a16:creationId xmlns:a16="http://schemas.microsoft.com/office/drawing/2014/main" id="{99C69D75-598D-2447-9E79-60D30FA01213}"/>
              </a:ext>
            </a:extLst>
          </p:cNvPr>
          <p:cNvSpPr/>
          <p:nvPr userDrawn="1"/>
        </p:nvSpPr>
        <p:spPr>
          <a:xfrm>
            <a:off x="1751558" y="3474540"/>
            <a:ext cx="6096001" cy="3810000"/>
          </a:xfrm>
          <a:prstGeom prst="rect">
            <a:avLst/>
          </a:pr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D59DA963-5E11-0F48-BA63-3DE64DF3A6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93352" y="4127461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8C743D78-C80A-3744-B639-91D6D8EB08FB}"/>
              </a:ext>
            </a:extLst>
          </p:cNvPr>
          <p:cNvSpPr/>
          <p:nvPr userDrawn="1"/>
        </p:nvSpPr>
        <p:spPr>
          <a:xfrm>
            <a:off x="8827626" y="3455535"/>
            <a:ext cx="6096001" cy="3810000"/>
          </a:xfrm>
          <a:prstGeom prst="rect">
            <a:avLst/>
          </a:pr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" name="Rectangle">
            <a:extLst>
              <a:ext uri="{FF2B5EF4-FFF2-40B4-BE49-F238E27FC236}">
                <a16:creationId xmlns:a16="http://schemas.microsoft.com/office/drawing/2014/main" id="{A183D618-5AEA-E545-BD78-22A6745492B2}"/>
              </a:ext>
            </a:extLst>
          </p:cNvPr>
          <p:cNvSpPr/>
          <p:nvPr userDrawn="1"/>
        </p:nvSpPr>
        <p:spPr>
          <a:xfrm>
            <a:off x="15903694" y="3455535"/>
            <a:ext cx="6096001" cy="3810000"/>
          </a:xfrm>
          <a:prstGeom prst="rect">
            <a:avLst/>
          </a:prstGeom>
          <a:solidFill>
            <a:srgbClr val="0E9ED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377FF7A3-A8FC-C54C-9EBC-A8DB20A631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67376" y="4127460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EFD32EE8-136C-F448-BAA7-827BE2350D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41400" y="4127459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EB477A86-CDFD-2C40-BC4D-2CBEAE1C6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6575F322-94F9-DE49-8E90-E36D0946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C6CBF2F-1A09-004D-A7E8-9770EE7C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CCD4623-94ED-CA4A-B598-F8D2978D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38132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">
            <a:extLst>
              <a:ext uri="{FF2B5EF4-FFF2-40B4-BE49-F238E27FC236}">
                <a16:creationId xmlns:a16="http://schemas.microsoft.com/office/drawing/2014/main" id="{8A2C09E0-E661-024B-B080-91F8B8CEB65B}"/>
              </a:ext>
            </a:extLst>
          </p:cNvPr>
          <p:cNvSpPr/>
          <p:nvPr userDrawn="1"/>
        </p:nvSpPr>
        <p:spPr>
          <a:xfrm>
            <a:off x="1751558" y="3474540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7">
            <a:extLst>
              <a:ext uri="{FF2B5EF4-FFF2-40B4-BE49-F238E27FC236}">
                <a16:creationId xmlns:a16="http://schemas.microsoft.com/office/drawing/2014/main" id="{07F69777-1419-3742-A05C-2D5A50B59C86}"/>
              </a:ext>
            </a:extLst>
          </p:cNvPr>
          <p:cNvSpPr txBox="1"/>
          <p:nvPr userDrawn="1"/>
        </p:nvSpPr>
        <p:spPr>
          <a:xfrm>
            <a:off x="12824023" y="7526884"/>
            <a:ext cx="33983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Placeholder 27">
            <a:extLst>
              <a:ext uri="{FF2B5EF4-FFF2-40B4-BE49-F238E27FC236}">
                <a16:creationId xmlns:a16="http://schemas.microsoft.com/office/drawing/2014/main" id="{ADEC0E4D-8BD8-7C43-88E7-E23E99A0FE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93352" y="4127461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EEA28349-D1DD-9543-B2D7-1740060EC44D}"/>
              </a:ext>
            </a:extLst>
          </p:cNvPr>
          <p:cNvSpPr/>
          <p:nvPr userDrawn="1"/>
        </p:nvSpPr>
        <p:spPr>
          <a:xfrm>
            <a:off x="8827626" y="3455535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Rectangle">
            <a:extLst>
              <a:ext uri="{FF2B5EF4-FFF2-40B4-BE49-F238E27FC236}">
                <a16:creationId xmlns:a16="http://schemas.microsoft.com/office/drawing/2014/main" id="{08E97222-4E15-A94A-8C7F-136DD9E3BD95}"/>
              </a:ext>
            </a:extLst>
          </p:cNvPr>
          <p:cNvSpPr/>
          <p:nvPr userDrawn="1"/>
        </p:nvSpPr>
        <p:spPr>
          <a:xfrm>
            <a:off x="15903694" y="3455535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EC14AFCA-9E35-0E42-A656-33BF534C9F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67376" y="4127460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94A0747C-2DEE-644B-AE59-8494C5D989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41400" y="4127459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C3DFDF-156D-384A-BF63-A5019E3F0B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93352" y="7820534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B69E569B-035D-2445-9BFC-63FF8031EB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67375" y="7825900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74E68869-BA3A-CA45-9514-9318E9ABB5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441398" y="7831266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8C38B2F6-C5FC-3049-AC6E-59729442A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BF5010DD-14C5-5345-8FA3-D0EA4B72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7927C54E-E55E-AC41-A729-188A31F1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1BD7E7-706F-DE47-B4CF-92DE945B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095768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">
            <a:extLst>
              <a:ext uri="{FF2B5EF4-FFF2-40B4-BE49-F238E27FC236}">
                <a16:creationId xmlns:a16="http://schemas.microsoft.com/office/drawing/2014/main" id="{8A2C09E0-E661-024B-B080-91F8B8CEB65B}"/>
              </a:ext>
            </a:extLst>
          </p:cNvPr>
          <p:cNvSpPr/>
          <p:nvPr userDrawn="1"/>
        </p:nvSpPr>
        <p:spPr>
          <a:xfrm>
            <a:off x="1751558" y="3474540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7">
            <a:extLst>
              <a:ext uri="{FF2B5EF4-FFF2-40B4-BE49-F238E27FC236}">
                <a16:creationId xmlns:a16="http://schemas.microsoft.com/office/drawing/2014/main" id="{07F69777-1419-3742-A05C-2D5A50B59C86}"/>
              </a:ext>
            </a:extLst>
          </p:cNvPr>
          <p:cNvSpPr txBox="1"/>
          <p:nvPr userDrawn="1"/>
        </p:nvSpPr>
        <p:spPr>
          <a:xfrm>
            <a:off x="12824023" y="7526884"/>
            <a:ext cx="33983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Placeholder 27">
            <a:extLst>
              <a:ext uri="{FF2B5EF4-FFF2-40B4-BE49-F238E27FC236}">
                <a16:creationId xmlns:a16="http://schemas.microsoft.com/office/drawing/2014/main" id="{ADEC0E4D-8BD8-7C43-88E7-E23E99A0FE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93352" y="4127461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EEA28349-D1DD-9543-B2D7-1740060EC44D}"/>
              </a:ext>
            </a:extLst>
          </p:cNvPr>
          <p:cNvSpPr/>
          <p:nvPr userDrawn="1"/>
        </p:nvSpPr>
        <p:spPr>
          <a:xfrm>
            <a:off x="8827626" y="3455535"/>
            <a:ext cx="6096001" cy="3810000"/>
          </a:xfrm>
          <a:prstGeom prst="rect">
            <a:avLst/>
          </a:prstGeom>
          <a:solidFill>
            <a:srgbClr val="BF242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Rectangle">
            <a:extLst>
              <a:ext uri="{FF2B5EF4-FFF2-40B4-BE49-F238E27FC236}">
                <a16:creationId xmlns:a16="http://schemas.microsoft.com/office/drawing/2014/main" id="{08E97222-4E15-A94A-8C7F-136DD9E3BD95}"/>
              </a:ext>
            </a:extLst>
          </p:cNvPr>
          <p:cNvSpPr/>
          <p:nvPr userDrawn="1"/>
        </p:nvSpPr>
        <p:spPr>
          <a:xfrm>
            <a:off x="15903694" y="3455535"/>
            <a:ext cx="6096001" cy="3810000"/>
          </a:xfrm>
          <a:prstGeom prst="rect">
            <a:avLst/>
          </a:prstGeom>
          <a:solidFill>
            <a:srgbClr val="989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EC14AFCA-9E35-0E42-A656-33BF534C9F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67376" y="4127460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94A0747C-2DEE-644B-AE59-8494C5D989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41400" y="4127459"/>
            <a:ext cx="5016500" cy="26981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159C761-4BDC-BE4A-9769-2EA11BB3BF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93352" y="7820534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3C6EAC6F-A988-BD46-8DCE-8B607CDA1A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67375" y="7825900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C76DC81C-8FCC-EF40-868D-A944694F2A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441398" y="7831266"/>
            <a:ext cx="5016500" cy="4228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C5EA487E-242A-E34C-BC3E-470520252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DE9B494F-30D4-A244-9817-4C71B82B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B0B49A2A-A2F0-3A46-8293-DBCB7124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0DC365-892A-0241-AB0F-F6B7446C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3020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lje - Statisticki centar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402B5FD-5CBA-194F-9519-4A7B04A2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79968A4-279D-FA43-8DB9-8DC71F27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85443E6-8C00-334C-88C2-BE4D43D58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BFF49-1307-2943-BD9A-96404D2142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6487" y="1620866"/>
            <a:ext cx="4127500" cy="3530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F04123-C0C7-DF44-A02C-773E191F8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8" y="6026538"/>
            <a:ext cx="21138707" cy="1030245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A6B7E41-2F17-0241-8AF9-82230671C44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51128" y="7161089"/>
            <a:ext cx="2113870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766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08860" y="5063473"/>
            <a:ext cx="4683512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2A76AF-C12E-D647-A30B-55569643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20934088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A6FC1F7-6ABC-524D-AC47-BBF018B52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807" y="2429962"/>
            <a:ext cx="18088839" cy="9849380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CCAABA0-B8F6-4A4E-994F-439F147B87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53853" y="3104147"/>
            <a:ext cx="12344400" cy="763127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655EE29-1F76-E147-BA1E-9F4BCADE8A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48871E-A801-9349-A061-84C66187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6AF8A83-6CBE-2048-9EF3-036B8B11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0969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 NO TITLE on black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B241D6B-7443-854F-A188-DDC33E8C57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03" y="441381"/>
            <a:ext cx="22044176" cy="12003063"/>
          </a:xfrm>
          <a:prstGeom prst="rect">
            <a:avLst/>
          </a:prstGeom>
        </p:spPr>
      </p:pic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D8A5730E-D0D2-DA4E-B41B-91E1808D0F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75748" y="1235044"/>
            <a:ext cx="14919158" cy="937680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67B09A-6445-D541-A298-13229085F4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5122B69-4A1A-E24F-ABF9-D8D846F5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013E1DB-932A-BA4E-B716-CC6FAD40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5748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mockp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C40D4DF-6A7F-CC48-A607-A2103062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8577917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721B54-8B03-E848-9461-DB46CA530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2A80427-52A2-6140-8E4A-84D706B2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8F7DC02-BD39-D949-8A6C-4E3CB0B7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E07A23-1A74-814C-8447-058C98A77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110" y="692660"/>
            <a:ext cx="6122043" cy="11495645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DF4B511-34B1-9848-A3B8-13192CCB304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996246" y="1383323"/>
            <a:ext cx="5275385" cy="9937933"/>
          </a:xfrm>
          <a:custGeom>
            <a:avLst/>
            <a:gdLst>
              <a:gd name="connsiteX0" fmla="*/ 0 w 4458809"/>
              <a:gd name="connsiteY0" fmla="*/ 743135 h 7940241"/>
              <a:gd name="connsiteX1" fmla="*/ 743135 w 4458809"/>
              <a:gd name="connsiteY1" fmla="*/ 0 h 7940241"/>
              <a:gd name="connsiteX2" fmla="*/ 3715674 w 4458809"/>
              <a:gd name="connsiteY2" fmla="*/ 0 h 7940241"/>
              <a:gd name="connsiteX3" fmla="*/ 4458809 w 4458809"/>
              <a:gd name="connsiteY3" fmla="*/ 743135 h 7940241"/>
              <a:gd name="connsiteX4" fmla="*/ 4458809 w 4458809"/>
              <a:gd name="connsiteY4" fmla="*/ 7197106 h 7940241"/>
              <a:gd name="connsiteX5" fmla="*/ 3715674 w 4458809"/>
              <a:gd name="connsiteY5" fmla="*/ 7940241 h 7940241"/>
              <a:gd name="connsiteX6" fmla="*/ 743135 w 4458809"/>
              <a:gd name="connsiteY6" fmla="*/ 7940241 h 7940241"/>
              <a:gd name="connsiteX7" fmla="*/ 0 w 4458809"/>
              <a:gd name="connsiteY7" fmla="*/ 7197106 h 7940241"/>
              <a:gd name="connsiteX8" fmla="*/ 0 w 4458809"/>
              <a:gd name="connsiteY8" fmla="*/ 743135 h 7940241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744041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396800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198012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4001019 w 4505107"/>
              <a:gd name="connsiteY2" fmla="*/ 1138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8231"/>
              <a:gd name="connsiteX1" fmla="*/ 562967 w 4505107"/>
              <a:gd name="connsiteY1" fmla="*/ 906 h 7948231"/>
              <a:gd name="connsiteX2" fmla="*/ 4001019 w 4505107"/>
              <a:gd name="connsiteY2" fmla="*/ 11386 h 7948231"/>
              <a:gd name="connsiteX3" fmla="*/ 4505107 w 4505107"/>
              <a:gd name="connsiteY3" fmla="*/ 396800 h 7948231"/>
              <a:gd name="connsiteX4" fmla="*/ 4505107 w 4505107"/>
              <a:gd name="connsiteY4" fmla="*/ 7588587 h 7948231"/>
              <a:gd name="connsiteX5" fmla="*/ 3761972 w 4505107"/>
              <a:gd name="connsiteY5" fmla="*/ 7941147 h 7948231"/>
              <a:gd name="connsiteX6" fmla="*/ 789433 w 4505107"/>
              <a:gd name="connsiteY6" fmla="*/ 7941147 h 7948231"/>
              <a:gd name="connsiteX7" fmla="*/ 0 w 4505107"/>
              <a:gd name="connsiteY7" fmla="*/ 7605568 h 7948231"/>
              <a:gd name="connsiteX8" fmla="*/ 57872 w 4505107"/>
              <a:gd name="connsiteY8" fmla="*/ 373651 h 7948231"/>
              <a:gd name="connsiteX0" fmla="*/ 57872 w 4505107"/>
              <a:gd name="connsiteY0" fmla="*/ 373651 h 7967262"/>
              <a:gd name="connsiteX1" fmla="*/ 562967 w 4505107"/>
              <a:gd name="connsiteY1" fmla="*/ 906 h 7967262"/>
              <a:gd name="connsiteX2" fmla="*/ 4001019 w 4505107"/>
              <a:gd name="connsiteY2" fmla="*/ 11386 h 7967262"/>
              <a:gd name="connsiteX3" fmla="*/ 4505107 w 4505107"/>
              <a:gd name="connsiteY3" fmla="*/ 396800 h 7967262"/>
              <a:gd name="connsiteX4" fmla="*/ 4505107 w 4505107"/>
              <a:gd name="connsiteY4" fmla="*/ 7588587 h 7967262"/>
              <a:gd name="connsiteX5" fmla="*/ 3761972 w 4505107"/>
              <a:gd name="connsiteY5" fmla="*/ 7941147 h 7967262"/>
              <a:gd name="connsiteX6" fmla="*/ 588130 w 4505107"/>
              <a:gd name="connsiteY6" fmla="*/ 7941147 h 7967262"/>
              <a:gd name="connsiteX7" fmla="*/ 0 w 4505107"/>
              <a:gd name="connsiteY7" fmla="*/ 7605568 h 7967262"/>
              <a:gd name="connsiteX8" fmla="*/ 57872 w 4505107"/>
              <a:gd name="connsiteY8" fmla="*/ 373651 h 7967262"/>
              <a:gd name="connsiteX0" fmla="*/ 57872 w 4505107"/>
              <a:gd name="connsiteY0" fmla="*/ 373651 h 7980869"/>
              <a:gd name="connsiteX1" fmla="*/ 562967 w 4505107"/>
              <a:gd name="connsiteY1" fmla="*/ 906 h 7980869"/>
              <a:gd name="connsiteX2" fmla="*/ 4001019 w 4505107"/>
              <a:gd name="connsiteY2" fmla="*/ 11386 h 7980869"/>
              <a:gd name="connsiteX3" fmla="*/ 4505107 w 4505107"/>
              <a:gd name="connsiteY3" fmla="*/ 396800 h 7980869"/>
              <a:gd name="connsiteX4" fmla="*/ 4505107 w 4505107"/>
              <a:gd name="connsiteY4" fmla="*/ 7588587 h 7980869"/>
              <a:gd name="connsiteX5" fmla="*/ 3761972 w 4505107"/>
              <a:gd name="connsiteY5" fmla="*/ 7941147 h 7980869"/>
              <a:gd name="connsiteX6" fmla="*/ 600711 w 4505107"/>
              <a:gd name="connsiteY6" fmla="*/ 7972589 h 7980869"/>
              <a:gd name="connsiteX7" fmla="*/ 0 w 4505107"/>
              <a:gd name="connsiteY7" fmla="*/ 7605568 h 7980869"/>
              <a:gd name="connsiteX8" fmla="*/ 57872 w 4505107"/>
              <a:gd name="connsiteY8" fmla="*/ 373651 h 7980869"/>
              <a:gd name="connsiteX0" fmla="*/ 57872 w 4505107"/>
              <a:gd name="connsiteY0" fmla="*/ 373651 h 7993550"/>
              <a:gd name="connsiteX1" fmla="*/ 562967 w 4505107"/>
              <a:gd name="connsiteY1" fmla="*/ 906 h 7993550"/>
              <a:gd name="connsiteX2" fmla="*/ 4001019 w 4505107"/>
              <a:gd name="connsiteY2" fmla="*/ 11386 h 7993550"/>
              <a:gd name="connsiteX3" fmla="*/ 4505107 w 4505107"/>
              <a:gd name="connsiteY3" fmla="*/ 396800 h 7993550"/>
              <a:gd name="connsiteX4" fmla="*/ 4505107 w 4505107"/>
              <a:gd name="connsiteY4" fmla="*/ 7588587 h 7993550"/>
              <a:gd name="connsiteX5" fmla="*/ 3787135 w 4505107"/>
              <a:gd name="connsiteY5" fmla="*/ 7962109 h 7993550"/>
              <a:gd name="connsiteX6" fmla="*/ 600711 w 4505107"/>
              <a:gd name="connsiteY6" fmla="*/ 7972589 h 7993550"/>
              <a:gd name="connsiteX7" fmla="*/ 0 w 4505107"/>
              <a:gd name="connsiteY7" fmla="*/ 7605568 h 7993550"/>
              <a:gd name="connsiteX8" fmla="*/ 57872 w 4505107"/>
              <a:gd name="connsiteY8" fmla="*/ 373651 h 7993550"/>
              <a:gd name="connsiteX0" fmla="*/ 57872 w 4546328"/>
              <a:gd name="connsiteY0" fmla="*/ 373651 h 8009030"/>
              <a:gd name="connsiteX1" fmla="*/ 562967 w 4546328"/>
              <a:gd name="connsiteY1" fmla="*/ 906 h 8009030"/>
              <a:gd name="connsiteX2" fmla="*/ 4001019 w 4546328"/>
              <a:gd name="connsiteY2" fmla="*/ 11386 h 8009030"/>
              <a:gd name="connsiteX3" fmla="*/ 4505107 w 4546328"/>
              <a:gd name="connsiteY3" fmla="*/ 396800 h 8009030"/>
              <a:gd name="connsiteX4" fmla="*/ 4505107 w 4546328"/>
              <a:gd name="connsiteY4" fmla="*/ 7588587 h 8009030"/>
              <a:gd name="connsiteX5" fmla="*/ 4089090 w 4546328"/>
              <a:gd name="connsiteY5" fmla="*/ 7983070 h 8009030"/>
              <a:gd name="connsiteX6" fmla="*/ 600711 w 4546328"/>
              <a:gd name="connsiteY6" fmla="*/ 7972589 h 8009030"/>
              <a:gd name="connsiteX7" fmla="*/ 0 w 4546328"/>
              <a:gd name="connsiteY7" fmla="*/ 7605568 h 8009030"/>
              <a:gd name="connsiteX8" fmla="*/ 57872 w 4546328"/>
              <a:gd name="connsiteY8" fmla="*/ 373651 h 8009030"/>
              <a:gd name="connsiteX0" fmla="*/ 57872 w 4505107"/>
              <a:gd name="connsiteY0" fmla="*/ 373651 h 7990747"/>
              <a:gd name="connsiteX1" fmla="*/ 562967 w 4505107"/>
              <a:gd name="connsiteY1" fmla="*/ 906 h 7990747"/>
              <a:gd name="connsiteX2" fmla="*/ 4001019 w 4505107"/>
              <a:gd name="connsiteY2" fmla="*/ 11386 h 7990747"/>
              <a:gd name="connsiteX3" fmla="*/ 4505107 w 4505107"/>
              <a:gd name="connsiteY3" fmla="*/ 396800 h 7990747"/>
              <a:gd name="connsiteX4" fmla="*/ 4505107 w 4505107"/>
              <a:gd name="connsiteY4" fmla="*/ 7588587 h 7990747"/>
              <a:gd name="connsiteX5" fmla="*/ 4089090 w 4505107"/>
              <a:gd name="connsiteY5" fmla="*/ 7983070 h 7990747"/>
              <a:gd name="connsiteX6" fmla="*/ 600711 w 4505107"/>
              <a:gd name="connsiteY6" fmla="*/ 7972589 h 7990747"/>
              <a:gd name="connsiteX7" fmla="*/ 0 w 4505107"/>
              <a:gd name="connsiteY7" fmla="*/ 7605568 h 7990747"/>
              <a:gd name="connsiteX8" fmla="*/ 57872 w 4505107"/>
              <a:gd name="connsiteY8" fmla="*/ 373651 h 7990747"/>
              <a:gd name="connsiteX0" fmla="*/ 57872 w 4544415"/>
              <a:gd name="connsiteY0" fmla="*/ 373651 h 8012290"/>
              <a:gd name="connsiteX1" fmla="*/ 562967 w 4544415"/>
              <a:gd name="connsiteY1" fmla="*/ 906 h 8012290"/>
              <a:gd name="connsiteX2" fmla="*/ 4001019 w 4544415"/>
              <a:gd name="connsiteY2" fmla="*/ 11386 h 8012290"/>
              <a:gd name="connsiteX3" fmla="*/ 4505107 w 4544415"/>
              <a:gd name="connsiteY3" fmla="*/ 396800 h 8012290"/>
              <a:gd name="connsiteX4" fmla="*/ 4505107 w 4544415"/>
              <a:gd name="connsiteY4" fmla="*/ 7588587 h 8012290"/>
              <a:gd name="connsiteX5" fmla="*/ 4089090 w 4544415"/>
              <a:gd name="connsiteY5" fmla="*/ 7983070 h 8012290"/>
              <a:gd name="connsiteX6" fmla="*/ 638455 w 4544415"/>
              <a:gd name="connsiteY6" fmla="*/ 7983070 h 8012290"/>
              <a:gd name="connsiteX7" fmla="*/ 0 w 4544415"/>
              <a:gd name="connsiteY7" fmla="*/ 7605568 h 8012290"/>
              <a:gd name="connsiteX8" fmla="*/ 57872 w 4544415"/>
              <a:gd name="connsiteY8" fmla="*/ 373651 h 8012290"/>
              <a:gd name="connsiteX0" fmla="*/ 57872 w 4505107"/>
              <a:gd name="connsiteY0" fmla="*/ 373651 h 8046262"/>
              <a:gd name="connsiteX1" fmla="*/ 562967 w 4505107"/>
              <a:gd name="connsiteY1" fmla="*/ 906 h 8046262"/>
              <a:gd name="connsiteX2" fmla="*/ 4001019 w 4505107"/>
              <a:gd name="connsiteY2" fmla="*/ 11386 h 8046262"/>
              <a:gd name="connsiteX3" fmla="*/ 4505107 w 4505107"/>
              <a:gd name="connsiteY3" fmla="*/ 396800 h 8046262"/>
              <a:gd name="connsiteX4" fmla="*/ 4505107 w 4505107"/>
              <a:gd name="connsiteY4" fmla="*/ 7588587 h 8046262"/>
              <a:gd name="connsiteX5" fmla="*/ 3799717 w 4505107"/>
              <a:gd name="connsiteY5" fmla="*/ 8024993 h 8046262"/>
              <a:gd name="connsiteX6" fmla="*/ 638455 w 4505107"/>
              <a:gd name="connsiteY6" fmla="*/ 7983070 h 8046262"/>
              <a:gd name="connsiteX7" fmla="*/ 0 w 4505107"/>
              <a:gd name="connsiteY7" fmla="*/ 7605568 h 8046262"/>
              <a:gd name="connsiteX8" fmla="*/ 57872 w 4505107"/>
              <a:gd name="connsiteY8" fmla="*/ 373651 h 8046262"/>
              <a:gd name="connsiteX0" fmla="*/ 57872 w 4505107"/>
              <a:gd name="connsiteY0" fmla="*/ 373651 h 8020281"/>
              <a:gd name="connsiteX1" fmla="*/ 562967 w 4505107"/>
              <a:gd name="connsiteY1" fmla="*/ 906 h 8020281"/>
              <a:gd name="connsiteX2" fmla="*/ 4001019 w 4505107"/>
              <a:gd name="connsiteY2" fmla="*/ 11386 h 8020281"/>
              <a:gd name="connsiteX3" fmla="*/ 4505107 w 4505107"/>
              <a:gd name="connsiteY3" fmla="*/ 396800 h 8020281"/>
              <a:gd name="connsiteX4" fmla="*/ 4505107 w 4505107"/>
              <a:gd name="connsiteY4" fmla="*/ 7588587 h 8020281"/>
              <a:gd name="connsiteX5" fmla="*/ 3850043 w 4505107"/>
              <a:gd name="connsiteY5" fmla="*/ 7993550 h 8020281"/>
              <a:gd name="connsiteX6" fmla="*/ 638455 w 4505107"/>
              <a:gd name="connsiteY6" fmla="*/ 7983070 h 8020281"/>
              <a:gd name="connsiteX7" fmla="*/ 0 w 4505107"/>
              <a:gd name="connsiteY7" fmla="*/ 7605568 h 8020281"/>
              <a:gd name="connsiteX8" fmla="*/ 57872 w 4505107"/>
              <a:gd name="connsiteY8" fmla="*/ 373651 h 8020281"/>
              <a:gd name="connsiteX0" fmla="*/ 57872 w 4505107"/>
              <a:gd name="connsiteY0" fmla="*/ 373651 h 8001969"/>
              <a:gd name="connsiteX1" fmla="*/ 562967 w 4505107"/>
              <a:gd name="connsiteY1" fmla="*/ 906 h 8001969"/>
              <a:gd name="connsiteX2" fmla="*/ 4001019 w 4505107"/>
              <a:gd name="connsiteY2" fmla="*/ 11386 h 8001969"/>
              <a:gd name="connsiteX3" fmla="*/ 4505107 w 4505107"/>
              <a:gd name="connsiteY3" fmla="*/ 396800 h 8001969"/>
              <a:gd name="connsiteX4" fmla="*/ 4505107 w 4505107"/>
              <a:gd name="connsiteY4" fmla="*/ 7588587 h 8001969"/>
              <a:gd name="connsiteX5" fmla="*/ 3850043 w 4505107"/>
              <a:gd name="connsiteY5" fmla="*/ 7993550 h 8001969"/>
              <a:gd name="connsiteX6" fmla="*/ 638455 w 4505107"/>
              <a:gd name="connsiteY6" fmla="*/ 7983070 h 8001969"/>
              <a:gd name="connsiteX7" fmla="*/ 0 w 4505107"/>
              <a:gd name="connsiteY7" fmla="*/ 7605568 h 8001969"/>
              <a:gd name="connsiteX8" fmla="*/ 57872 w 4505107"/>
              <a:gd name="connsiteY8" fmla="*/ 373651 h 8001969"/>
              <a:gd name="connsiteX0" fmla="*/ 57872 w 4505974"/>
              <a:gd name="connsiteY0" fmla="*/ 373651 h 8006484"/>
              <a:gd name="connsiteX1" fmla="*/ 562967 w 4505974"/>
              <a:gd name="connsiteY1" fmla="*/ 906 h 8006484"/>
              <a:gd name="connsiteX2" fmla="*/ 4001019 w 4505974"/>
              <a:gd name="connsiteY2" fmla="*/ 11386 h 8006484"/>
              <a:gd name="connsiteX3" fmla="*/ 4505107 w 4505974"/>
              <a:gd name="connsiteY3" fmla="*/ 396800 h 8006484"/>
              <a:gd name="connsiteX4" fmla="*/ 4505107 w 4505974"/>
              <a:gd name="connsiteY4" fmla="*/ 7588587 h 8006484"/>
              <a:gd name="connsiteX5" fmla="*/ 3850043 w 4505974"/>
              <a:gd name="connsiteY5" fmla="*/ 7993550 h 8006484"/>
              <a:gd name="connsiteX6" fmla="*/ 638455 w 4505974"/>
              <a:gd name="connsiteY6" fmla="*/ 7983070 h 8006484"/>
              <a:gd name="connsiteX7" fmla="*/ 0 w 4505974"/>
              <a:gd name="connsiteY7" fmla="*/ 7605568 h 8006484"/>
              <a:gd name="connsiteX8" fmla="*/ 57872 w 4505974"/>
              <a:gd name="connsiteY8" fmla="*/ 373651 h 800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974" h="8006484">
                <a:moveTo>
                  <a:pt x="57872" y="373651"/>
                </a:moveTo>
                <a:cubicBezTo>
                  <a:pt x="57872" y="-36771"/>
                  <a:pt x="152545" y="906"/>
                  <a:pt x="562967" y="906"/>
                </a:cubicBezTo>
                <a:lnTo>
                  <a:pt x="4001019" y="11386"/>
                </a:lnTo>
                <a:cubicBezTo>
                  <a:pt x="4411441" y="11386"/>
                  <a:pt x="4505107" y="-13622"/>
                  <a:pt x="4505107" y="396800"/>
                </a:cubicBezTo>
                <a:lnTo>
                  <a:pt x="4505107" y="7588587"/>
                </a:lnTo>
                <a:cubicBezTo>
                  <a:pt x="4505107" y="7999009"/>
                  <a:pt x="4557393" y="7959245"/>
                  <a:pt x="3850043" y="7993550"/>
                </a:cubicBezTo>
                <a:cubicBezTo>
                  <a:pt x="3142693" y="8027855"/>
                  <a:pt x="1629301" y="7983070"/>
                  <a:pt x="638455" y="7983070"/>
                </a:cubicBezTo>
                <a:cubicBezTo>
                  <a:pt x="228033" y="7983070"/>
                  <a:pt x="0" y="8015990"/>
                  <a:pt x="0" y="7605568"/>
                </a:cubicBezTo>
                <a:cubicBezTo>
                  <a:pt x="0" y="5454244"/>
                  <a:pt x="57872" y="2524975"/>
                  <a:pt x="57872" y="37365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23D0B649-1DEF-6642-8A39-A2730E8F3F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701847" y="5063473"/>
            <a:ext cx="5395378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2614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sung Note 9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8577917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701847" y="5063473"/>
            <a:ext cx="5395378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B1E03A8-F024-AD48-A811-A057A0E6C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4EBE576-E7AF-F345-8222-7D0EB712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F278D78-9213-6447-97CD-513CBD5A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90A68F2E-1569-844C-8319-AD272CEA6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3664" y="616518"/>
            <a:ext cx="6122043" cy="11495645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6860E7A-A511-9D4E-A345-A61CC71E6E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996246" y="1383323"/>
            <a:ext cx="5275385" cy="9937933"/>
          </a:xfrm>
          <a:custGeom>
            <a:avLst/>
            <a:gdLst>
              <a:gd name="connsiteX0" fmla="*/ 0 w 4458809"/>
              <a:gd name="connsiteY0" fmla="*/ 743135 h 7940241"/>
              <a:gd name="connsiteX1" fmla="*/ 743135 w 4458809"/>
              <a:gd name="connsiteY1" fmla="*/ 0 h 7940241"/>
              <a:gd name="connsiteX2" fmla="*/ 3715674 w 4458809"/>
              <a:gd name="connsiteY2" fmla="*/ 0 h 7940241"/>
              <a:gd name="connsiteX3" fmla="*/ 4458809 w 4458809"/>
              <a:gd name="connsiteY3" fmla="*/ 743135 h 7940241"/>
              <a:gd name="connsiteX4" fmla="*/ 4458809 w 4458809"/>
              <a:gd name="connsiteY4" fmla="*/ 7197106 h 7940241"/>
              <a:gd name="connsiteX5" fmla="*/ 3715674 w 4458809"/>
              <a:gd name="connsiteY5" fmla="*/ 7940241 h 7940241"/>
              <a:gd name="connsiteX6" fmla="*/ 743135 w 4458809"/>
              <a:gd name="connsiteY6" fmla="*/ 7940241 h 7940241"/>
              <a:gd name="connsiteX7" fmla="*/ 0 w 4458809"/>
              <a:gd name="connsiteY7" fmla="*/ 7197106 h 7940241"/>
              <a:gd name="connsiteX8" fmla="*/ 0 w 4458809"/>
              <a:gd name="connsiteY8" fmla="*/ 743135 h 7940241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744041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396800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198012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4001019 w 4505107"/>
              <a:gd name="connsiteY2" fmla="*/ 1138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8231"/>
              <a:gd name="connsiteX1" fmla="*/ 562967 w 4505107"/>
              <a:gd name="connsiteY1" fmla="*/ 906 h 7948231"/>
              <a:gd name="connsiteX2" fmla="*/ 4001019 w 4505107"/>
              <a:gd name="connsiteY2" fmla="*/ 11386 h 7948231"/>
              <a:gd name="connsiteX3" fmla="*/ 4505107 w 4505107"/>
              <a:gd name="connsiteY3" fmla="*/ 396800 h 7948231"/>
              <a:gd name="connsiteX4" fmla="*/ 4505107 w 4505107"/>
              <a:gd name="connsiteY4" fmla="*/ 7588587 h 7948231"/>
              <a:gd name="connsiteX5" fmla="*/ 3761972 w 4505107"/>
              <a:gd name="connsiteY5" fmla="*/ 7941147 h 7948231"/>
              <a:gd name="connsiteX6" fmla="*/ 789433 w 4505107"/>
              <a:gd name="connsiteY6" fmla="*/ 7941147 h 7948231"/>
              <a:gd name="connsiteX7" fmla="*/ 0 w 4505107"/>
              <a:gd name="connsiteY7" fmla="*/ 7605568 h 7948231"/>
              <a:gd name="connsiteX8" fmla="*/ 57872 w 4505107"/>
              <a:gd name="connsiteY8" fmla="*/ 373651 h 7948231"/>
              <a:gd name="connsiteX0" fmla="*/ 57872 w 4505107"/>
              <a:gd name="connsiteY0" fmla="*/ 373651 h 7967262"/>
              <a:gd name="connsiteX1" fmla="*/ 562967 w 4505107"/>
              <a:gd name="connsiteY1" fmla="*/ 906 h 7967262"/>
              <a:gd name="connsiteX2" fmla="*/ 4001019 w 4505107"/>
              <a:gd name="connsiteY2" fmla="*/ 11386 h 7967262"/>
              <a:gd name="connsiteX3" fmla="*/ 4505107 w 4505107"/>
              <a:gd name="connsiteY3" fmla="*/ 396800 h 7967262"/>
              <a:gd name="connsiteX4" fmla="*/ 4505107 w 4505107"/>
              <a:gd name="connsiteY4" fmla="*/ 7588587 h 7967262"/>
              <a:gd name="connsiteX5" fmla="*/ 3761972 w 4505107"/>
              <a:gd name="connsiteY5" fmla="*/ 7941147 h 7967262"/>
              <a:gd name="connsiteX6" fmla="*/ 588130 w 4505107"/>
              <a:gd name="connsiteY6" fmla="*/ 7941147 h 7967262"/>
              <a:gd name="connsiteX7" fmla="*/ 0 w 4505107"/>
              <a:gd name="connsiteY7" fmla="*/ 7605568 h 7967262"/>
              <a:gd name="connsiteX8" fmla="*/ 57872 w 4505107"/>
              <a:gd name="connsiteY8" fmla="*/ 373651 h 7967262"/>
              <a:gd name="connsiteX0" fmla="*/ 57872 w 4505107"/>
              <a:gd name="connsiteY0" fmla="*/ 373651 h 7980869"/>
              <a:gd name="connsiteX1" fmla="*/ 562967 w 4505107"/>
              <a:gd name="connsiteY1" fmla="*/ 906 h 7980869"/>
              <a:gd name="connsiteX2" fmla="*/ 4001019 w 4505107"/>
              <a:gd name="connsiteY2" fmla="*/ 11386 h 7980869"/>
              <a:gd name="connsiteX3" fmla="*/ 4505107 w 4505107"/>
              <a:gd name="connsiteY3" fmla="*/ 396800 h 7980869"/>
              <a:gd name="connsiteX4" fmla="*/ 4505107 w 4505107"/>
              <a:gd name="connsiteY4" fmla="*/ 7588587 h 7980869"/>
              <a:gd name="connsiteX5" fmla="*/ 3761972 w 4505107"/>
              <a:gd name="connsiteY5" fmla="*/ 7941147 h 7980869"/>
              <a:gd name="connsiteX6" fmla="*/ 600711 w 4505107"/>
              <a:gd name="connsiteY6" fmla="*/ 7972589 h 7980869"/>
              <a:gd name="connsiteX7" fmla="*/ 0 w 4505107"/>
              <a:gd name="connsiteY7" fmla="*/ 7605568 h 7980869"/>
              <a:gd name="connsiteX8" fmla="*/ 57872 w 4505107"/>
              <a:gd name="connsiteY8" fmla="*/ 373651 h 7980869"/>
              <a:gd name="connsiteX0" fmla="*/ 57872 w 4505107"/>
              <a:gd name="connsiteY0" fmla="*/ 373651 h 7993550"/>
              <a:gd name="connsiteX1" fmla="*/ 562967 w 4505107"/>
              <a:gd name="connsiteY1" fmla="*/ 906 h 7993550"/>
              <a:gd name="connsiteX2" fmla="*/ 4001019 w 4505107"/>
              <a:gd name="connsiteY2" fmla="*/ 11386 h 7993550"/>
              <a:gd name="connsiteX3" fmla="*/ 4505107 w 4505107"/>
              <a:gd name="connsiteY3" fmla="*/ 396800 h 7993550"/>
              <a:gd name="connsiteX4" fmla="*/ 4505107 w 4505107"/>
              <a:gd name="connsiteY4" fmla="*/ 7588587 h 7993550"/>
              <a:gd name="connsiteX5" fmla="*/ 3787135 w 4505107"/>
              <a:gd name="connsiteY5" fmla="*/ 7962109 h 7993550"/>
              <a:gd name="connsiteX6" fmla="*/ 600711 w 4505107"/>
              <a:gd name="connsiteY6" fmla="*/ 7972589 h 7993550"/>
              <a:gd name="connsiteX7" fmla="*/ 0 w 4505107"/>
              <a:gd name="connsiteY7" fmla="*/ 7605568 h 7993550"/>
              <a:gd name="connsiteX8" fmla="*/ 57872 w 4505107"/>
              <a:gd name="connsiteY8" fmla="*/ 373651 h 7993550"/>
              <a:gd name="connsiteX0" fmla="*/ 57872 w 4546328"/>
              <a:gd name="connsiteY0" fmla="*/ 373651 h 8009030"/>
              <a:gd name="connsiteX1" fmla="*/ 562967 w 4546328"/>
              <a:gd name="connsiteY1" fmla="*/ 906 h 8009030"/>
              <a:gd name="connsiteX2" fmla="*/ 4001019 w 4546328"/>
              <a:gd name="connsiteY2" fmla="*/ 11386 h 8009030"/>
              <a:gd name="connsiteX3" fmla="*/ 4505107 w 4546328"/>
              <a:gd name="connsiteY3" fmla="*/ 396800 h 8009030"/>
              <a:gd name="connsiteX4" fmla="*/ 4505107 w 4546328"/>
              <a:gd name="connsiteY4" fmla="*/ 7588587 h 8009030"/>
              <a:gd name="connsiteX5" fmla="*/ 4089090 w 4546328"/>
              <a:gd name="connsiteY5" fmla="*/ 7983070 h 8009030"/>
              <a:gd name="connsiteX6" fmla="*/ 600711 w 4546328"/>
              <a:gd name="connsiteY6" fmla="*/ 7972589 h 8009030"/>
              <a:gd name="connsiteX7" fmla="*/ 0 w 4546328"/>
              <a:gd name="connsiteY7" fmla="*/ 7605568 h 8009030"/>
              <a:gd name="connsiteX8" fmla="*/ 57872 w 4546328"/>
              <a:gd name="connsiteY8" fmla="*/ 373651 h 8009030"/>
              <a:gd name="connsiteX0" fmla="*/ 57872 w 4505107"/>
              <a:gd name="connsiteY0" fmla="*/ 373651 h 7990747"/>
              <a:gd name="connsiteX1" fmla="*/ 562967 w 4505107"/>
              <a:gd name="connsiteY1" fmla="*/ 906 h 7990747"/>
              <a:gd name="connsiteX2" fmla="*/ 4001019 w 4505107"/>
              <a:gd name="connsiteY2" fmla="*/ 11386 h 7990747"/>
              <a:gd name="connsiteX3" fmla="*/ 4505107 w 4505107"/>
              <a:gd name="connsiteY3" fmla="*/ 396800 h 7990747"/>
              <a:gd name="connsiteX4" fmla="*/ 4505107 w 4505107"/>
              <a:gd name="connsiteY4" fmla="*/ 7588587 h 7990747"/>
              <a:gd name="connsiteX5" fmla="*/ 4089090 w 4505107"/>
              <a:gd name="connsiteY5" fmla="*/ 7983070 h 7990747"/>
              <a:gd name="connsiteX6" fmla="*/ 600711 w 4505107"/>
              <a:gd name="connsiteY6" fmla="*/ 7972589 h 7990747"/>
              <a:gd name="connsiteX7" fmla="*/ 0 w 4505107"/>
              <a:gd name="connsiteY7" fmla="*/ 7605568 h 7990747"/>
              <a:gd name="connsiteX8" fmla="*/ 57872 w 4505107"/>
              <a:gd name="connsiteY8" fmla="*/ 373651 h 7990747"/>
              <a:gd name="connsiteX0" fmla="*/ 57872 w 4544415"/>
              <a:gd name="connsiteY0" fmla="*/ 373651 h 8012290"/>
              <a:gd name="connsiteX1" fmla="*/ 562967 w 4544415"/>
              <a:gd name="connsiteY1" fmla="*/ 906 h 8012290"/>
              <a:gd name="connsiteX2" fmla="*/ 4001019 w 4544415"/>
              <a:gd name="connsiteY2" fmla="*/ 11386 h 8012290"/>
              <a:gd name="connsiteX3" fmla="*/ 4505107 w 4544415"/>
              <a:gd name="connsiteY3" fmla="*/ 396800 h 8012290"/>
              <a:gd name="connsiteX4" fmla="*/ 4505107 w 4544415"/>
              <a:gd name="connsiteY4" fmla="*/ 7588587 h 8012290"/>
              <a:gd name="connsiteX5" fmla="*/ 4089090 w 4544415"/>
              <a:gd name="connsiteY5" fmla="*/ 7983070 h 8012290"/>
              <a:gd name="connsiteX6" fmla="*/ 638455 w 4544415"/>
              <a:gd name="connsiteY6" fmla="*/ 7983070 h 8012290"/>
              <a:gd name="connsiteX7" fmla="*/ 0 w 4544415"/>
              <a:gd name="connsiteY7" fmla="*/ 7605568 h 8012290"/>
              <a:gd name="connsiteX8" fmla="*/ 57872 w 4544415"/>
              <a:gd name="connsiteY8" fmla="*/ 373651 h 8012290"/>
              <a:gd name="connsiteX0" fmla="*/ 57872 w 4505107"/>
              <a:gd name="connsiteY0" fmla="*/ 373651 h 8046262"/>
              <a:gd name="connsiteX1" fmla="*/ 562967 w 4505107"/>
              <a:gd name="connsiteY1" fmla="*/ 906 h 8046262"/>
              <a:gd name="connsiteX2" fmla="*/ 4001019 w 4505107"/>
              <a:gd name="connsiteY2" fmla="*/ 11386 h 8046262"/>
              <a:gd name="connsiteX3" fmla="*/ 4505107 w 4505107"/>
              <a:gd name="connsiteY3" fmla="*/ 396800 h 8046262"/>
              <a:gd name="connsiteX4" fmla="*/ 4505107 w 4505107"/>
              <a:gd name="connsiteY4" fmla="*/ 7588587 h 8046262"/>
              <a:gd name="connsiteX5" fmla="*/ 3799717 w 4505107"/>
              <a:gd name="connsiteY5" fmla="*/ 8024993 h 8046262"/>
              <a:gd name="connsiteX6" fmla="*/ 638455 w 4505107"/>
              <a:gd name="connsiteY6" fmla="*/ 7983070 h 8046262"/>
              <a:gd name="connsiteX7" fmla="*/ 0 w 4505107"/>
              <a:gd name="connsiteY7" fmla="*/ 7605568 h 8046262"/>
              <a:gd name="connsiteX8" fmla="*/ 57872 w 4505107"/>
              <a:gd name="connsiteY8" fmla="*/ 373651 h 8046262"/>
              <a:gd name="connsiteX0" fmla="*/ 57872 w 4505107"/>
              <a:gd name="connsiteY0" fmla="*/ 373651 h 8020281"/>
              <a:gd name="connsiteX1" fmla="*/ 562967 w 4505107"/>
              <a:gd name="connsiteY1" fmla="*/ 906 h 8020281"/>
              <a:gd name="connsiteX2" fmla="*/ 4001019 w 4505107"/>
              <a:gd name="connsiteY2" fmla="*/ 11386 h 8020281"/>
              <a:gd name="connsiteX3" fmla="*/ 4505107 w 4505107"/>
              <a:gd name="connsiteY3" fmla="*/ 396800 h 8020281"/>
              <a:gd name="connsiteX4" fmla="*/ 4505107 w 4505107"/>
              <a:gd name="connsiteY4" fmla="*/ 7588587 h 8020281"/>
              <a:gd name="connsiteX5" fmla="*/ 3850043 w 4505107"/>
              <a:gd name="connsiteY5" fmla="*/ 7993550 h 8020281"/>
              <a:gd name="connsiteX6" fmla="*/ 638455 w 4505107"/>
              <a:gd name="connsiteY6" fmla="*/ 7983070 h 8020281"/>
              <a:gd name="connsiteX7" fmla="*/ 0 w 4505107"/>
              <a:gd name="connsiteY7" fmla="*/ 7605568 h 8020281"/>
              <a:gd name="connsiteX8" fmla="*/ 57872 w 4505107"/>
              <a:gd name="connsiteY8" fmla="*/ 373651 h 8020281"/>
              <a:gd name="connsiteX0" fmla="*/ 57872 w 4505107"/>
              <a:gd name="connsiteY0" fmla="*/ 373651 h 8001969"/>
              <a:gd name="connsiteX1" fmla="*/ 562967 w 4505107"/>
              <a:gd name="connsiteY1" fmla="*/ 906 h 8001969"/>
              <a:gd name="connsiteX2" fmla="*/ 4001019 w 4505107"/>
              <a:gd name="connsiteY2" fmla="*/ 11386 h 8001969"/>
              <a:gd name="connsiteX3" fmla="*/ 4505107 w 4505107"/>
              <a:gd name="connsiteY3" fmla="*/ 396800 h 8001969"/>
              <a:gd name="connsiteX4" fmla="*/ 4505107 w 4505107"/>
              <a:gd name="connsiteY4" fmla="*/ 7588587 h 8001969"/>
              <a:gd name="connsiteX5" fmla="*/ 3850043 w 4505107"/>
              <a:gd name="connsiteY5" fmla="*/ 7993550 h 8001969"/>
              <a:gd name="connsiteX6" fmla="*/ 638455 w 4505107"/>
              <a:gd name="connsiteY6" fmla="*/ 7983070 h 8001969"/>
              <a:gd name="connsiteX7" fmla="*/ 0 w 4505107"/>
              <a:gd name="connsiteY7" fmla="*/ 7605568 h 8001969"/>
              <a:gd name="connsiteX8" fmla="*/ 57872 w 4505107"/>
              <a:gd name="connsiteY8" fmla="*/ 373651 h 8001969"/>
              <a:gd name="connsiteX0" fmla="*/ 57872 w 4505974"/>
              <a:gd name="connsiteY0" fmla="*/ 373651 h 8006484"/>
              <a:gd name="connsiteX1" fmla="*/ 562967 w 4505974"/>
              <a:gd name="connsiteY1" fmla="*/ 906 h 8006484"/>
              <a:gd name="connsiteX2" fmla="*/ 4001019 w 4505974"/>
              <a:gd name="connsiteY2" fmla="*/ 11386 h 8006484"/>
              <a:gd name="connsiteX3" fmla="*/ 4505107 w 4505974"/>
              <a:gd name="connsiteY3" fmla="*/ 396800 h 8006484"/>
              <a:gd name="connsiteX4" fmla="*/ 4505107 w 4505974"/>
              <a:gd name="connsiteY4" fmla="*/ 7588587 h 8006484"/>
              <a:gd name="connsiteX5" fmla="*/ 3850043 w 4505974"/>
              <a:gd name="connsiteY5" fmla="*/ 7993550 h 8006484"/>
              <a:gd name="connsiteX6" fmla="*/ 638455 w 4505974"/>
              <a:gd name="connsiteY6" fmla="*/ 7983070 h 8006484"/>
              <a:gd name="connsiteX7" fmla="*/ 0 w 4505974"/>
              <a:gd name="connsiteY7" fmla="*/ 7605568 h 8006484"/>
              <a:gd name="connsiteX8" fmla="*/ 57872 w 4505974"/>
              <a:gd name="connsiteY8" fmla="*/ 373651 h 800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974" h="8006484">
                <a:moveTo>
                  <a:pt x="57872" y="373651"/>
                </a:moveTo>
                <a:cubicBezTo>
                  <a:pt x="57872" y="-36771"/>
                  <a:pt x="152545" y="906"/>
                  <a:pt x="562967" y="906"/>
                </a:cubicBezTo>
                <a:lnTo>
                  <a:pt x="4001019" y="11386"/>
                </a:lnTo>
                <a:cubicBezTo>
                  <a:pt x="4411441" y="11386"/>
                  <a:pt x="4505107" y="-13622"/>
                  <a:pt x="4505107" y="396800"/>
                </a:cubicBezTo>
                <a:lnTo>
                  <a:pt x="4505107" y="7588587"/>
                </a:lnTo>
                <a:cubicBezTo>
                  <a:pt x="4505107" y="7999009"/>
                  <a:pt x="4557393" y="7959245"/>
                  <a:pt x="3850043" y="7993550"/>
                </a:cubicBezTo>
                <a:cubicBezTo>
                  <a:pt x="3142693" y="8027855"/>
                  <a:pt x="1629301" y="7983070"/>
                  <a:pt x="638455" y="7983070"/>
                </a:cubicBezTo>
                <a:cubicBezTo>
                  <a:pt x="228033" y="7983070"/>
                  <a:pt x="0" y="8015990"/>
                  <a:pt x="0" y="7605568"/>
                </a:cubicBezTo>
                <a:cubicBezTo>
                  <a:pt x="0" y="5454244"/>
                  <a:pt x="57872" y="2524975"/>
                  <a:pt x="57872" y="37365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493150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sung Note 9 mockup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8577917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10331" y="5063473"/>
            <a:ext cx="4186893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AE1C1B-3C7E-1C4F-A43D-2F0683262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6611" y="426758"/>
            <a:ext cx="7889284" cy="120345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485BBD0-B7EE-1047-A993-3939E673E5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042249" y="1339551"/>
            <a:ext cx="5116995" cy="10914512"/>
          </a:xfrm>
          <a:custGeom>
            <a:avLst/>
            <a:gdLst>
              <a:gd name="connsiteX0" fmla="*/ 0 w 4458809"/>
              <a:gd name="connsiteY0" fmla="*/ 743135 h 7940241"/>
              <a:gd name="connsiteX1" fmla="*/ 743135 w 4458809"/>
              <a:gd name="connsiteY1" fmla="*/ 0 h 7940241"/>
              <a:gd name="connsiteX2" fmla="*/ 3715674 w 4458809"/>
              <a:gd name="connsiteY2" fmla="*/ 0 h 7940241"/>
              <a:gd name="connsiteX3" fmla="*/ 4458809 w 4458809"/>
              <a:gd name="connsiteY3" fmla="*/ 743135 h 7940241"/>
              <a:gd name="connsiteX4" fmla="*/ 4458809 w 4458809"/>
              <a:gd name="connsiteY4" fmla="*/ 7197106 h 7940241"/>
              <a:gd name="connsiteX5" fmla="*/ 3715674 w 4458809"/>
              <a:gd name="connsiteY5" fmla="*/ 7940241 h 7940241"/>
              <a:gd name="connsiteX6" fmla="*/ 743135 w 4458809"/>
              <a:gd name="connsiteY6" fmla="*/ 7940241 h 7940241"/>
              <a:gd name="connsiteX7" fmla="*/ 0 w 4458809"/>
              <a:gd name="connsiteY7" fmla="*/ 7197106 h 7940241"/>
              <a:gd name="connsiteX8" fmla="*/ 0 w 4458809"/>
              <a:gd name="connsiteY8" fmla="*/ 743135 h 7940241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744041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11574 w 4458809"/>
              <a:gd name="connsiteY0" fmla="*/ 373651 h 7941147"/>
              <a:gd name="connsiteX1" fmla="*/ 743135 w 4458809"/>
              <a:gd name="connsiteY1" fmla="*/ 906 h 7941147"/>
              <a:gd name="connsiteX2" fmla="*/ 3715674 w 4458809"/>
              <a:gd name="connsiteY2" fmla="*/ 906 h 7941147"/>
              <a:gd name="connsiteX3" fmla="*/ 4458809 w 4458809"/>
              <a:gd name="connsiteY3" fmla="*/ 396800 h 7941147"/>
              <a:gd name="connsiteX4" fmla="*/ 4458809 w 4458809"/>
              <a:gd name="connsiteY4" fmla="*/ 7198012 h 7941147"/>
              <a:gd name="connsiteX5" fmla="*/ 3715674 w 4458809"/>
              <a:gd name="connsiteY5" fmla="*/ 7941147 h 7941147"/>
              <a:gd name="connsiteX6" fmla="*/ 743135 w 4458809"/>
              <a:gd name="connsiteY6" fmla="*/ 7941147 h 7941147"/>
              <a:gd name="connsiteX7" fmla="*/ 0 w 4458809"/>
              <a:gd name="connsiteY7" fmla="*/ 7198012 h 7941147"/>
              <a:gd name="connsiteX8" fmla="*/ 11574 w 4458809"/>
              <a:gd name="connsiteY8" fmla="*/ 373651 h 7941147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198012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789433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3761972 w 4505107"/>
              <a:gd name="connsiteY2" fmla="*/ 90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6492"/>
              <a:gd name="connsiteX1" fmla="*/ 562967 w 4505107"/>
              <a:gd name="connsiteY1" fmla="*/ 906 h 7946492"/>
              <a:gd name="connsiteX2" fmla="*/ 4001019 w 4505107"/>
              <a:gd name="connsiteY2" fmla="*/ 11386 h 7946492"/>
              <a:gd name="connsiteX3" fmla="*/ 4505107 w 4505107"/>
              <a:gd name="connsiteY3" fmla="*/ 396800 h 7946492"/>
              <a:gd name="connsiteX4" fmla="*/ 4505107 w 4505107"/>
              <a:gd name="connsiteY4" fmla="*/ 7588587 h 7946492"/>
              <a:gd name="connsiteX5" fmla="*/ 3761972 w 4505107"/>
              <a:gd name="connsiteY5" fmla="*/ 7941147 h 7946492"/>
              <a:gd name="connsiteX6" fmla="*/ 789433 w 4505107"/>
              <a:gd name="connsiteY6" fmla="*/ 7941147 h 7946492"/>
              <a:gd name="connsiteX7" fmla="*/ 0 w 4505107"/>
              <a:gd name="connsiteY7" fmla="*/ 7605568 h 7946492"/>
              <a:gd name="connsiteX8" fmla="*/ 57872 w 4505107"/>
              <a:gd name="connsiteY8" fmla="*/ 373651 h 7946492"/>
              <a:gd name="connsiteX0" fmla="*/ 57872 w 4505107"/>
              <a:gd name="connsiteY0" fmla="*/ 373651 h 7948231"/>
              <a:gd name="connsiteX1" fmla="*/ 562967 w 4505107"/>
              <a:gd name="connsiteY1" fmla="*/ 906 h 7948231"/>
              <a:gd name="connsiteX2" fmla="*/ 4001019 w 4505107"/>
              <a:gd name="connsiteY2" fmla="*/ 11386 h 7948231"/>
              <a:gd name="connsiteX3" fmla="*/ 4505107 w 4505107"/>
              <a:gd name="connsiteY3" fmla="*/ 396800 h 7948231"/>
              <a:gd name="connsiteX4" fmla="*/ 4505107 w 4505107"/>
              <a:gd name="connsiteY4" fmla="*/ 7588587 h 7948231"/>
              <a:gd name="connsiteX5" fmla="*/ 3761972 w 4505107"/>
              <a:gd name="connsiteY5" fmla="*/ 7941147 h 7948231"/>
              <a:gd name="connsiteX6" fmla="*/ 789433 w 4505107"/>
              <a:gd name="connsiteY6" fmla="*/ 7941147 h 7948231"/>
              <a:gd name="connsiteX7" fmla="*/ 0 w 4505107"/>
              <a:gd name="connsiteY7" fmla="*/ 7605568 h 7948231"/>
              <a:gd name="connsiteX8" fmla="*/ 57872 w 4505107"/>
              <a:gd name="connsiteY8" fmla="*/ 373651 h 7948231"/>
              <a:gd name="connsiteX0" fmla="*/ 57872 w 4505107"/>
              <a:gd name="connsiteY0" fmla="*/ 373651 h 7967262"/>
              <a:gd name="connsiteX1" fmla="*/ 562967 w 4505107"/>
              <a:gd name="connsiteY1" fmla="*/ 906 h 7967262"/>
              <a:gd name="connsiteX2" fmla="*/ 4001019 w 4505107"/>
              <a:gd name="connsiteY2" fmla="*/ 11386 h 7967262"/>
              <a:gd name="connsiteX3" fmla="*/ 4505107 w 4505107"/>
              <a:gd name="connsiteY3" fmla="*/ 396800 h 7967262"/>
              <a:gd name="connsiteX4" fmla="*/ 4505107 w 4505107"/>
              <a:gd name="connsiteY4" fmla="*/ 7588587 h 7967262"/>
              <a:gd name="connsiteX5" fmla="*/ 3761972 w 4505107"/>
              <a:gd name="connsiteY5" fmla="*/ 7941147 h 7967262"/>
              <a:gd name="connsiteX6" fmla="*/ 588130 w 4505107"/>
              <a:gd name="connsiteY6" fmla="*/ 7941147 h 7967262"/>
              <a:gd name="connsiteX7" fmla="*/ 0 w 4505107"/>
              <a:gd name="connsiteY7" fmla="*/ 7605568 h 7967262"/>
              <a:gd name="connsiteX8" fmla="*/ 57872 w 4505107"/>
              <a:gd name="connsiteY8" fmla="*/ 373651 h 7967262"/>
              <a:gd name="connsiteX0" fmla="*/ 57872 w 4505107"/>
              <a:gd name="connsiteY0" fmla="*/ 373651 h 7980869"/>
              <a:gd name="connsiteX1" fmla="*/ 562967 w 4505107"/>
              <a:gd name="connsiteY1" fmla="*/ 906 h 7980869"/>
              <a:gd name="connsiteX2" fmla="*/ 4001019 w 4505107"/>
              <a:gd name="connsiteY2" fmla="*/ 11386 h 7980869"/>
              <a:gd name="connsiteX3" fmla="*/ 4505107 w 4505107"/>
              <a:gd name="connsiteY3" fmla="*/ 396800 h 7980869"/>
              <a:gd name="connsiteX4" fmla="*/ 4505107 w 4505107"/>
              <a:gd name="connsiteY4" fmla="*/ 7588587 h 7980869"/>
              <a:gd name="connsiteX5" fmla="*/ 3761972 w 4505107"/>
              <a:gd name="connsiteY5" fmla="*/ 7941147 h 7980869"/>
              <a:gd name="connsiteX6" fmla="*/ 600711 w 4505107"/>
              <a:gd name="connsiteY6" fmla="*/ 7972589 h 7980869"/>
              <a:gd name="connsiteX7" fmla="*/ 0 w 4505107"/>
              <a:gd name="connsiteY7" fmla="*/ 7605568 h 7980869"/>
              <a:gd name="connsiteX8" fmla="*/ 57872 w 4505107"/>
              <a:gd name="connsiteY8" fmla="*/ 373651 h 7980869"/>
              <a:gd name="connsiteX0" fmla="*/ 57872 w 4505107"/>
              <a:gd name="connsiteY0" fmla="*/ 373651 h 7993550"/>
              <a:gd name="connsiteX1" fmla="*/ 562967 w 4505107"/>
              <a:gd name="connsiteY1" fmla="*/ 906 h 7993550"/>
              <a:gd name="connsiteX2" fmla="*/ 4001019 w 4505107"/>
              <a:gd name="connsiteY2" fmla="*/ 11386 h 7993550"/>
              <a:gd name="connsiteX3" fmla="*/ 4505107 w 4505107"/>
              <a:gd name="connsiteY3" fmla="*/ 396800 h 7993550"/>
              <a:gd name="connsiteX4" fmla="*/ 4505107 w 4505107"/>
              <a:gd name="connsiteY4" fmla="*/ 7588587 h 7993550"/>
              <a:gd name="connsiteX5" fmla="*/ 3787135 w 4505107"/>
              <a:gd name="connsiteY5" fmla="*/ 7962109 h 7993550"/>
              <a:gd name="connsiteX6" fmla="*/ 600711 w 4505107"/>
              <a:gd name="connsiteY6" fmla="*/ 7972589 h 7993550"/>
              <a:gd name="connsiteX7" fmla="*/ 0 w 4505107"/>
              <a:gd name="connsiteY7" fmla="*/ 7605568 h 7993550"/>
              <a:gd name="connsiteX8" fmla="*/ 57872 w 4505107"/>
              <a:gd name="connsiteY8" fmla="*/ 373651 h 7993550"/>
              <a:gd name="connsiteX0" fmla="*/ 57872 w 4546328"/>
              <a:gd name="connsiteY0" fmla="*/ 373651 h 8009030"/>
              <a:gd name="connsiteX1" fmla="*/ 562967 w 4546328"/>
              <a:gd name="connsiteY1" fmla="*/ 906 h 8009030"/>
              <a:gd name="connsiteX2" fmla="*/ 4001019 w 4546328"/>
              <a:gd name="connsiteY2" fmla="*/ 11386 h 8009030"/>
              <a:gd name="connsiteX3" fmla="*/ 4505107 w 4546328"/>
              <a:gd name="connsiteY3" fmla="*/ 396800 h 8009030"/>
              <a:gd name="connsiteX4" fmla="*/ 4505107 w 4546328"/>
              <a:gd name="connsiteY4" fmla="*/ 7588587 h 8009030"/>
              <a:gd name="connsiteX5" fmla="*/ 4089090 w 4546328"/>
              <a:gd name="connsiteY5" fmla="*/ 7983070 h 8009030"/>
              <a:gd name="connsiteX6" fmla="*/ 600711 w 4546328"/>
              <a:gd name="connsiteY6" fmla="*/ 7972589 h 8009030"/>
              <a:gd name="connsiteX7" fmla="*/ 0 w 4546328"/>
              <a:gd name="connsiteY7" fmla="*/ 7605568 h 8009030"/>
              <a:gd name="connsiteX8" fmla="*/ 57872 w 4546328"/>
              <a:gd name="connsiteY8" fmla="*/ 373651 h 8009030"/>
              <a:gd name="connsiteX0" fmla="*/ 57872 w 4505107"/>
              <a:gd name="connsiteY0" fmla="*/ 373651 h 7990747"/>
              <a:gd name="connsiteX1" fmla="*/ 562967 w 4505107"/>
              <a:gd name="connsiteY1" fmla="*/ 906 h 7990747"/>
              <a:gd name="connsiteX2" fmla="*/ 4001019 w 4505107"/>
              <a:gd name="connsiteY2" fmla="*/ 11386 h 7990747"/>
              <a:gd name="connsiteX3" fmla="*/ 4505107 w 4505107"/>
              <a:gd name="connsiteY3" fmla="*/ 396800 h 7990747"/>
              <a:gd name="connsiteX4" fmla="*/ 4505107 w 4505107"/>
              <a:gd name="connsiteY4" fmla="*/ 7588587 h 7990747"/>
              <a:gd name="connsiteX5" fmla="*/ 4089090 w 4505107"/>
              <a:gd name="connsiteY5" fmla="*/ 7983070 h 7990747"/>
              <a:gd name="connsiteX6" fmla="*/ 600711 w 4505107"/>
              <a:gd name="connsiteY6" fmla="*/ 7972589 h 7990747"/>
              <a:gd name="connsiteX7" fmla="*/ 0 w 4505107"/>
              <a:gd name="connsiteY7" fmla="*/ 7605568 h 7990747"/>
              <a:gd name="connsiteX8" fmla="*/ 57872 w 4505107"/>
              <a:gd name="connsiteY8" fmla="*/ 373651 h 7990747"/>
              <a:gd name="connsiteX0" fmla="*/ 57872 w 4544415"/>
              <a:gd name="connsiteY0" fmla="*/ 373651 h 8012290"/>
              <a:gd name="connsiteX1" fmla="*/ 562967 w 4544415"/>
              <a:gd name="connsiteY1" fmla="*/ 906 h 8012290"/>
              <a:gd name="connsiteX2" fmla="*/ 4001019 w 4544415"/>
              <a:gd name="connsiteY2" fmla="*/ 11386 h 8012290"/>
              <a:gd name="connsiteX3" fmla="*/ 4505107 w 4544415"/>
              <a:gd name="connsiteY3" fmla="*/ 396800 h 8012290"/>
              <a:gd name="connsiteX4" fmla="*/ 4505107 w 4544415"/>
              <a:gd name="connsiteY4" fmla="*/ 7588587 h 8012290"/>
              <a:gd name="connsiteX5" fmla="*/ 4089090 w 4544415"/>
              <a:gd name="connsiteY5" fmla="*/ 7983070 h 8012290"/>
              <a:gd name="connsiteX6" fmla="*/ 638455 w 4544415"/>
              <a:gd name="connsiteY6" fmla="*/ 7983070 h 8012290"/>
              <a:gd name="connsiteX7" fmla="*/ 0 w 4544415"/>
              <a:gd name="connsiteY7" fmla="*/ 7605568 h 8012290"/>
              <a:gd name="connsiteX8" fmla="*/ 57872 w 4544415"/>
              <a:gd name="connsiteY8" fmla="*/ 373651 h 8012290"/>
              <a:gd name="connsiteX0" fmla="*/ 57872 w 4505107"/>
              <a:gd name="connsiteY0" fmla="*/ 373651 h 8046262"/>
              <a:gd name="connsiteX1" fmla="*/ 562967 w 4505107"/>
              <a:gd name="connsiteY1" fmla="*/ 906 h 8046262"/>
              <a:gd name="connsiteX2" fmla="*/ 4001019 w 4505107"/>
              <a:gd name="connsiteY2" fmla="*/ 11386 h 8046262"/>
              <a:gd name="connsiteX3" fmla="*/ 4505107 w 4505107"/>
              <a:gd name="connsiteY3" fmla="*/ 396800 h 8046262"/>
              <a:gd name="connsiteX4" fmla="*/ 4505107 w 4505107"/>
              <a:gd name="connsiteY4" fmla="*/ 7588587 h 8046262"/>
              <a:gd name="connsiteX5" fmla="*/ 3799717 w 4505107"/>
              <a:gd name="connsiteY5" fmla="*/ 8024993 h 8046262"/>
              <a:gd name="connsiteX6" fmla="*/ 638455 w 4505107"/>
              <a:gd name="connsiteY6" fmla="*/ 7983070 h 8046262"/>
              <a:gd name="connsiteX7" fmla="*/ 0 w 4505107"/>
              <a:gd name="connsiteY7" fmla="*/ 7605568 h 8046262"/>
              <a:gd name="connsiteX8" fmla="*/ 57872 w 4505107"/>
              <a:gd name="connsiteY8" fmla="*/ 373651 h 8046262"/>
              <a:gd name="connsiteX0" fmla="*/ 57872 w 4505107"/>
              <a:gd name="connsiteY0" fmla="*/ 373651 h 8020281"/>
              <a:gd name="connsiteX1" fmla="*/ 562967 w 4505107"/>
              <a:gd name="connsiteY1" fmla="*/ 906 h 8020281"/>
              <a:gd name="connsiteX2" fmla="*/ 4001019 w 4505107"/>
              <a:gd name="connsiteY2" fmla="*/ 11386 h 8020281"/>
              <a:gd name="connsiteX3" fmla="*/ 4505107 w 4505107"/>
              <a:gd name="connsiteY3" fmla="*/ 396800 h 8020281"/>
              <a:gd name="connsiteX4" fmla="*/ 4505107 w 4505107"/>
              <a:gd name="connsiteY4" fmla="*/ 7588587 h 8020281"/>
              <a:gd name="connsiteX5" fmla="*/ 3850043 w 4505107"/>
              <a:gd name="connsiteY5" fmla="*/ 7993550 h 8020281"/>
              <a:gd name="connsiteX6" fmla="*/ 638455 w 4505107"/>
              <a:gd name="connsiteY6" fmla="*/ 7983070 h 8020281"/>
              <a:gd name="connsiteX7" fmla="*/ 0 w 4505107"/>
              <a:gd name="connsiteY7" fmla="*/ 7605568 h 8020281"/>
              <a:gd name="connsiteX8" fmla="*/ 57872 w 4505107"/>
              <a:gd name="connsiteY8" fmla="*/ 373651 h 8020281"/>
              <a:gd name="connsiteX0" fmla="*/ 57872 w 4505107"/>
              <a:gd name="connsiteY0" fmla="*/ 373651 h 8001969"/>
              <a:gd name="connsiteX1" fmla="*/ 562967 w 4505107"/>
              <a:gd name="connsiteY1" fmla="*/ 906 h 8001969"/>
              <a:gd name="connsiteX2" fmla="*/ 4001019 w 4505107"/>
              <a:gd name="connsiteY2" fmla="*/ 11386 h 8001969"/>
              <a:gd name="connsiteX3" fmla="*/ 4505107 w 4505107"/>
              <a:gd name="connsiteY3" fmla="*/ 396800 h 8001969"/>
              <a:gd name="connsiteX4" fmla="*/ 4505107 w 4505107"/>
              <a:gd name="connsiteY4" fmla="*/ 7588587 h 8001969"/>
              <a:gd name="connsiteX5" fmla="*/ 3850043 w 4505107"/>
              <a:gd name="connsiteY5" fmla="*/ 7993550 h 8001969"/>
              <a:gd name="connsiteX6" fmla="*/ 638455 w 4505107"/>
              <a:gd name="connsiteY6" fmla="*/ 7983070 h 8001969"/>
              <a:gd name="connsiteX7" fmla="*/ 0 w 4505107"/>
              <a:gd name="connsiteY7" fmla="*/ 7605568 h 8001969"/>
              <a:gd name="connsiteX8" fmla="*/ 57872 w 4505107"/>
              <a:gd name="connsiteY8" fmla="*/ 373651 h 8001969"/>
              <a:gd name="connsiteX0" fmla="*/ 57872 w 4505974"/>
              <a:gd name="connsiteY0" fmla="*/ 373651 h 8006484"/>
              <a:gd name="connsiteX1" fmla="*/ 562967 w 4505974"/>
              <a:gd name="connsiteY1" fmla="*/ 906 h 8006484"/>
              <a:gd name="connsiteX2" fmla="*/ 4001019 w 4505974"/>
              <a:gd name="connsiteY2" fmla="*/ 11386 h 8006484"/>
              <a:gd name="connsiteX3" fmla="*/ 4505107 w 4505974"/>
              <a:gd name="connsiteY3" fmla="*/ 396800 h 8006484"/>
              <a:gd name="connsiteX4" fmla="*/ 4505107 w 4505974"/>
              <a:gd name="connsiteY4" fmla="*/ 7588587 h 8006484"/>
              <a:gd name="connsiteX5" fmla="*/ 3850043 w 4505974"/>
              <a:gd name="connsiteY5" fmla="*/ 7993550 h 8006484"/>
              <a:gd name="connsiteX6" fmla="*/ 638455 w 4505974"/>
              <a:gd name="connsiteY6" fmla="*/ 7983070 h 8006484"/>
              <a:gd name="connsiteX7" fmla="*/ 0 w 4505974"/>
              <a:gd name="connsiteY7" fmla="*/ 7605568 h 8006484"/>
              <a:gd name="connsiteX8" fmla="*/ 57872 w 4505974"/>
              <a:gd name="connsiteY8" fmla="*/ 373651 h 800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5974" h="8006484">
                <a:moveTo>
                  <a:pt x="57872" y="373651"/>
                </a:moveTo>
                <a:cubicBezTo>
                  <a:pt x="57872" y="-36771"/>
                  <a:pt x="152545" y="906"/>
                  <a:pt x="562967" y="906"/>
                </a:cubicBezTo>
                <a:lnTo>
                  <a:pt x="4001019" y="11386"/>
                </a:lnTo>
                <a:cubicBezTo>
                  <a:pt x="4411441" y="11386"/>
                  <a:pt x="4505107" y="-13622"/>
                  <a:pt x="4505107" y="396800"/>
                </a:cubicBezTo>
                <a:lnTo>
                  <a:pt x="4505107" y="7588587"/>
                </a:lnTo>
                <a:cubicBezTo>
                  <a:pt x="4505107" y="7999009"/>
                  <a:pt x="4557393" y="7959245"/>
                  <a:pt x="3850043" y="7993550"/>
                </a:cubicBezTo>
                <a:cubicBezTo>
                  <a:pt x="3142693" y="8027855"/>
                  <a:pt x="1629301" y="7983070"/>
                  <a:pt x="638455" y="7983070"/>
                </a:cubicBezTo>
                <a:cubicBezTo>
                  <a:pt x="228033" y="7983070"/>
                  <a:pt x="0" y="8015990"/>
                  <a:pt x="0" y="7605568"/>
                </a:cubicBezTo>
                <a:cubicBezTo>
                  <a:pt x="0" y="5454244"/>
                  <a:pt x="57872" y="2524975"/>
                  <a:pt x="57872" y="37365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8258DB2-D736-6C41-8A60-1A0E4A30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D8BECB-FDD5-F242-A609-9A38D06F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1204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S Surface Studio desk at 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A5B7BCA-9CA4-C44D-80F1-9B6FDFFD0E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15410516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12862" y="2587543"/>
            <a:ext cx="5259958" cy="3356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57292" y="2728220"/>
            <a:ext cx="10011507" cy="5756236"/>
          </a:xfrm>
          <a:custGeom>
            <a:avLst/>
            <a:gdLst>
              <a:gd name="connsiteX0" fmla="*/ 0 w 11496871"/>
              <a:gd name="connsiteY0" fmla="*/ 0 h 7690144"/>
              <a:gd name="connsiteX1" fmla="*/ 11496871 w 11496871"/>
              <a:gd name="connsiteY1" fmla="*/ 0 h 7690144"/>
              <a:gd name="connsiteX2" fmla="*/ 11496871 w 11496871"/>
              <a:gd name="connsiteY2" fmla="*/ 7690144 h 7690144"/>
              <a:gd name="connsiteX3" fmla="*/ 0 w 11496871"/>
              <a:gd name="connsiteY3" fmla="*/ 7690144 h 7690144"/>
              <a:gd name="connsiteX4" fmla="*/ 0 w 11496871"/>
              <a:gd name="connsiteY4" fmla="*/ 0 h 7690144"/>
              <a:gd name="connsiteX0" fmla="*/ 57150 w 11554021"/>
              <a:gd name="connsiteY0" fmla="*/ 0 h 7733007"/>
              <a:gd name="connsiteX1" fmla="*/ 11554021 w 11554021"/>
              <a:gd name="connsiteY1" fmla="*/ 0 h 7733007"/>
              <a:gd name="connsiteX2" fmla="*/ 11554021 w 11554021"/>
              <a:gd name="connsiteY2" fmla="*/ 7690144 h 7733007"/>
              <a:gd name="connsiteX3" fmla="*/ 0 w 11554021"/>
              <a:gd name="connsiteY3" fmla="*/ 7733007 h 7733007"/>
              <a:gd name="connsiteX4" fmla="*/ 57150 w 11554021"/>
              <a:gd name="connsiteY4" fmla="*/ 0 h 7733007"/>
              <a:gd name="connsiteX0" fmla="*/ 62524 w 11559395"/>
              <a:gd name="connsiteY0" fmla="*/ 0 h 7733007"/>
              <a:gd name="connsiteX1" fmla="*/ 11559395 w 11559395"/>
              <a:gd name="connsiteY1" fmla="*/ 0 h 7733007"/>
              <a:gd name="connsiteX2" fmla="*/ 11559395 w 11559395"/>
              <a:gd name="connsiteY2" fmla="*/ 7690144 h 7733007"/>
              <a:gd name="connsiteX3" fmla="*/ 5374 w 11559395"/>
              <a:gd name="connsiteY3" fmla="*/ 7733007 h 7733007"/>
              <a:gd name="connsiteX4" fmla="*/ 62524 w 11559395"/>
              <a:gd name="connsiteY4" fmla="*/ 0 h 773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9395" h="7733007">
                <a:moveTo>
                  <a:pt x="62524" y="0"/>
                </a:moveTo>
                <a:lnTo>
                  <a:pt x="11559395" y="0"/>
                </a:lnTo>
                <a:lnTo>
                  <a:pt x="11559395" y="7690144"/>
                </a:lnTo>
                <a:lnTo>
                  <a:pt x="5374" y="7733007"/>
                </a:lnTo>
                <a:cubicBezTo>
                  <a:pt x="-18439" y="5169625"/>
                  <a:pt x="43474" y="2577669"/>
                  <a:pt x="625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4E03EE2-2FD2-3D4E-8CCA-D761D31B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F71587-3A01-C84E-A34F-DA128828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6927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T colorized desktop sc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15804527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93273" y="882463"/>
            <a:ext cx="4576951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4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16615" y="3141785"/>
            <a:ext cx="10245970" cy="5791199"/>
          </a:xfrm>
          <a:custGeom>
            <a:avLst/>
            <a:gdLst>
              <a:gd name="connsiteX0" fmla="*/ 0 w 11496871"/>
              <a:gd name="connsiteY0" fmla="*/ 0 h 7690144"/>
              <a:gd name="connsiteX1" fmla="*/ 11496871 w 11496871"/>
              <a:gd name="connsiteY1" fmla="*/ 0 h 7690144"/>
              <a:gd name="connsiteX2" fmla="*/ 11496871 w 11496871"/>
              <a:gd name="connsiteY2" fmla="*/ 7690144 h 7690144"/>
              <a:gd name="connsiteX3" fmla="*/ 0 w 11496871"/>
              <a:gd name="connsiteY3" fmla="*/ 7690144 h 7690144"/>
              <a:gd name="connsiteX4" fmla="*/ 0 w 11496871"/>
              <a:gd name="connsiteY4" fmla="*/ 0 h 7690144"/>
              <a:gd name="connsiteX0" fmla="*/ 57150 w 11554021"/>
              <a:gd name="connsiteY0" fmla="*/ 0 h 7733007"/>
              <a:gd name="connsiteX1" fmla="*/ 11554021 w 11554021"/>
              <a:gd name="connsiteY1" fmla="*/ 0 h 7733007"/>
              <a:gd name="connsiteX2" fmla="*/ 11554021 w 11554021"/>
              <a:gd name="connsiteY2" fmla="*/ 7690144 h 7733007"/>
              <a:gd name="connsiteX3" fmla="*/ 0 w 11554021"/>
              <a:gd name="connsiteY3" fmla="*/ 7733007 h 7733007"/>
              <a:gd name="connsiteX4" fmla="*/ 57150 w 11554021"/>
              <a:gd name="connsiteY4" fmla="*/ 0 h 7733007"/>
              <a:gd name="connsiteX0" fmla="*/ 62524 w 11559395"/>
              <a:gd name="connsiteY0" fmla="*/ 0 h 7733007"/>
              <a:gd name="connsiteX1" fmla="*/ 11559395 w 11559395"/>
              <a:gd name="connsiteY1" fmla="*/ 0 h 7733007"/>
              <a:gd name="connsiteX2" fmla="*/ 11559395 w 11559395"/>
              <a:gd name="connsiteY2" fmla="*/ 7690144 h 7733007"/>
              <a:gd name="connsiteX3" fmla="*/ 5374 w 11559395"/>
              <a:gd name="connsiteY3" fmla="*/ 7733007 h 7733007"/>
              <a:gd name="connsiteX4" fmla="*/ 62524 w 11559395"/>
              <a:gd name="connsiteY4" fmla="*/ 0 h 773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9395" h="7733007">
                <a:moveTo>
                  <a:pt x="62524" y="0"/>
                </a:moveTo>
                <a:lnTo>
                  <a:pt x="11559395" y="0"/>
                </a:lnTo>
                <a:lnTo>
                  <a:pt x="11559395" y="7690144"/>
                </a:lnTo>
                <a:lnTo>
                  <a:pt x="5374" y="7733007"/>
                </a:lnTo>
                <a:cubicBezTo>
                  <a:pt x="-18439" y="5169625"/>
                  <a:pt x="43474" y="2577669"/>
                  <a:pt x="625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52B00CB-5669-4944-A7B0-BC465268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C2A77-394A-5645-AACA-9781CEE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4B4B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6496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CD TV on wall in modern ro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DE3DC-F3FE-5347-86E6-25D850F38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8018" y="-346591"/>
            <a:ext cx="24723438" cy="1617130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736" y="9387545"/>
            <a:ext cx="9283684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10897" y="1383957"/>
            <a:ext cx="12562703" cy="7158681"/>
          </a:xfrm>
          <a:prstGeom prst="flowChartProcess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C784F864-E5D8-4045-85A6-3B2731309E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48388" y="2158465"/>
            <a:ext cx="3492136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9793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CD TV on wall in modern ro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DE3DC-F3FE-5347-86E6-25D850F38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6532" y="-525518"/>
            <a:ext cx="24720466" cy="1617130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AB80896-CBA4-6E42-ABC0-634AD09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460" y="8743316"/>
            <a:ext cx="11858345" cy="144756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48388" y="2158465"/>
            <a:ext cx="3492136" cy="402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96852" y="839450"/>
            <a:ext cx="12591738" cy="7202774"/>
          </a:xfrm>
          <a:prstGeom prst="flowChartProcess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574634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creen LCD on dark w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DE3DC-F3FE-5347-86E6-25D850F38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80684" y="-123984"/>
            <a:ext cx="30875210" cy="20197534"/>
          </a:xfrm>
          <a:prstGeom prst="rect">
            <a:avLst/>
          </a:prstGeom>
        </p:spPr>
      </p:pic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21820" y="11030831"/>
            <a:ext cx="15854348" cy="11290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D87197-1B85-D145-99ED-AB8FB004C0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85920" y="1590405"/>
            <a:ext cx="15690248" cy="8986156"/>
          </a:xfrm>
          <a:prstGeom prst="flowChartProcess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38692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lje - Burza rada">
    <p:bg>
      <p:bgPr>
        <a:solidFill>
          <a:srgbClr val="0E9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2BA0757-4FEB-2C48-9EA4-96149EBF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569A1-4D42-7C4E-B807-B8EE389D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BF76C2D-CD31-A846-80BB-B2A9AA4DB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27F0EA-D6E7-FC42-AACB-1E5969F84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6187" y="1140953"/>
            <a:ext cx="1308100" cy="39751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0DC2B2-5A73-D94A-AF78-59B685957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9" y="5927149"/>
            <a:ext cx="21218217" cy="1185351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2B7E903-405A-9341-B93E-B4E8DF25CA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1129" y="7266712"/>
            <a:ext cx="21218217" cy="1185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5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409660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DB8B12-B533-4541-9E28-0D90B0EA7E5D}"/>
              </a:ext>
            </a:extLst>
          </p:cNvPr>
          <p:cNvSpPr txBox="1"/>
          <p:nvPr userDrawn="1"/>
        </p:nvSpPr>
        <p:spPr>
          <a:xfrm>
            <a:off x="1507003" y="1524000"/>
            <a:ext cx="1130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0" dirty="0">
                <a:solidFill>
                  <a:srgbClr val="989697"/>
                </a:solidFill>
              </a:rPr>
              <a:t>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CC228-57C6-4E4E-97CA-3437D0CF8348}"/>
              </a:ext>
            </a:extLst>
          </p:cNvPr>
          <p:cNvSpPr txBox="1"/>
          <p:nvPr userDrawn="1"/>
        </p:nvSpPr>
        <p:spPr>
          <a:xfrm>
            <a:off x="21513800" y="8905304"/>
            <a:ext cx="1130300" cy="2092881"/>
          </a:xfrm>
          <a:prstGeom prst="rect">
            <a:avLst/>
          </a:prstGeom>
          <a:solidFill>
            <a:srgbClr val="BF242B"/>
          </a:solidFill>
        </p:spPr>
        <p:txBody>
          <a:bodyPr wrap="square" rtlCol="0">
            <a:spAutoFit/>
          </a:bodyPr>
          <a:lstStyle/>
          <a:p>
            <a:r>
              <a:rPr lang="hr-HR" sz="13000" dirty="0">
                <a:solidFill>
                  <a:srgbClr val="989697"/>
                </a:solidFill>
              </a:rPr>
              <a:t>„</a:t>
            </a:r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D3947645-F12A-8949-88BC-035A14B19F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75353" y="2416012"/>
            <a:ext cx="19238447" cy="7845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4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endParaRPr lang="hr-H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7270B91-4B06-F44D-AC6A-A738B307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70D569-F9EF-0746-B3EF-9D936FA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7622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+ podnaslov s praznim prostorom isp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031A012-7D97-9948-9584-E7854271B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7542"/>
            <a:ext cx="24120475" cy="185349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5FCA31-A4AC-A544-B39D-284EDC62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75D7EB6-E1D2-7F4D-8993-33AAF3EF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A40772-3B90-A149-B73D-370EFCA6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rgbClr val="D120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21453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Z MOJA KARIJERA title page">
    <p:bg>
      <p:bgPr>
        <a:solidFill>
          <a:srgbClr val="58A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FD35971-53C5-4E4A-8F9C-22BF4BEC2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3537" y="1462297"/>
            <a:ext cx="3073400" cy="3632200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E57679-0BDE-024D-A852-E7927FA0FA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3F9C1E2-6269-884C-974A-0E3D06A4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591C153-F2BC-5E42-894C-F76BEF13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3A7E1D-BEA8-E843-904F-8436F9ECA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129" y="6066295"/>
            <a:ext cx="21218217" cy="981522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HZZ MOJA KARIJERA</a:t>
            </a:r>
            <a:endParaRPr lang="hr-HR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430F4F-E57C-8D40-9743-4663962D56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1129" y="7266712"/>
            <a:ext cx="21218217" cy="1185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5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EDUKACIJA I SAVJETOVANJA</a:t>
            </a:r>
          </a:p>
        </p:txBody>
      </p:sp>
    </p:spTree>
    <p:extLst>
      <p:ext uri="{BB962C8B-B14F-4D97-AF65-F5344CB8AC3E}">
        <p14:creationId xmlns:p14="http://schemas.microsoft.com/office/powerpoint/2010/main" val="2038459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Z STATISTICKI CENTAR title page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F067C0-FE3A-4046-B39E-A4BFFF1480C4}"/>
              </a:ext>
            </a:extLst>
          </p:cNvPr>
          <p:cNvSpPr txBox="1"/>
          <p:nvPr userDrawn="1"/>
        </p:nvSpPr>
        <p:spPr>
          <a:xfrm>
            <a:off x="1" y="5631379"/>
            <a:ext cx="24120474" cy="16466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r-Latn-RS" sz="10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HZZ STATISTIČKI CENTAR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F8DD-2057-CC4C-A4E8-FCFD26930208}"/>
              </a:ext>
            </a:extLst>
          </p:cNvPr>
          <p:cNvSpPr txBox="1"/>
          <p:nvPr userDrawn="1"/>
        </p:nvSpPr>
        <p:spPr>
          <a:xfrm>
            <a:off x="0" y="7277089"/>
            <a:ext cx="24120474" cy="10002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r-Latn-RS" sz="5800" b="1" dirty="0">
                <a:solidFill>
                  <a:schemeClr val="bg1"/>
                </a:solidFill>
                <a:cs typeface="Calibri" panose="020F0502020204030204" pitchFamily="34" charset="0"/>
              </a:rPr>
              <a:t>OTVORENI PODACI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808CD6-6B6D-4746-9AF7-EA9E8A7BB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EAEB02-73DF-5F46-95DF-4EC47B023A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6487" y="1620866"/>
            <a:ext cx="4127500" cy="35306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DFA6DBC-AC71-C242-BEEC-EFBE4B82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F8AB32-0C5C-C441-8F18-08B42961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566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Z BURZA RADA title page">
    <p:bg>
      <p:bgPr>
        <a:solidFill>
          <a:srgbClr val="0E9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F067C0-FE3A-4046-B39E-A4BFFF1480C4}"/>
              </a:ext>
            </a:extLst>
          </p:cNvPr>
          <p:cNvSpPr txBox="1"/>
          <p:nvPr userDrawn="1"/>
        </p:nvSpPr>
        <p:spPr>
          <a:xfrm>
            <a:off x="1" y="5631379"/>
            <a:ext cx="24120474" cy="16466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r-Latn-RS" sz="10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HZZ BURZA RADA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F8DD-2057-CC4C-A4E8-FCFD26930208}"/>
              </a:ext>
            </a:extLst>
          </p:cNvPr>
          <p:cNvSpPr txBox="1"/>
          <p:nvPr userDrawn="1"/>
        </p:nvSpPr>
        <p:spPr>
          <a:xfrm>
            <a:off x="0" y="7277089"/>
            <a:ext cx="24120475" cy="10002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r-Latn-RS" sz="5800" b="1" dirty="0">
                <a:solidFill>
                  <a:schemeClr val="bg1"/>
                </a:solidFill>
                <a:cs typeface="Calibri" panose="020F0502020204030204" pitchFamily="34" charset="0"/>
              </a:rPr>
              <a:t>GDJE POSAO TRAŽI TEBE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231A9D4-3F1F-C849-8E44-CF5E985B3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7C1E85-EAF1-E74B-B227-5251413AC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6187" y="1140953"/>
            <a:ext cx="1308100" cy="39751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F4F4102-5414-3849-8524-5702B565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851CA3B-E112-674C-A089-09CC8BD7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797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glavlje opcenito - crveno">
    <p:bg>
      <p:bgPr>
        <a:solidFill>
          <a:srgbClr val="BF2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8CEF0C-96A1-2746-A8DD-5952BCD2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678860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hr-HR" dirty="0"/>
              <a:t>1. veljače 2019.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84939D-861C-E846-AF52-80FA677F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678860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AB2FC7E-F8D7-5C47-BBB1-356FFE7DD0D9}"/>
              </a:ext>
            </a:extLst>
          </p:cNvPr>
          <p:cNvSpPr txBox="1">
            <a:spLocks/>
          </p:cNvSpPr>
          <p:nvPr userDrawn="1"/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1814352" rtl="0" eaLnBrk="1" latinLnBrk="0" hangingPunct="1">
              <a:defRPr sz="22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907176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352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1529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8705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35881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43057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50234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7410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/>
              <a:t>12. ožujka 2019.</a:t>
            </a:r>
            <a:endParaRPr lang="hr-HR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D8A2A1-9AF2-8F45-BCEC-1CD8A2427D69}"/>
              </a:ext>
            </a:extLst>
          </p:cNvPr>
          <p:cNvSpPr txBox="1">
            <a:spLocks/>
          </p:cNvSpPr>
          <p:nvPr userDrawn="1"/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1814352" rtl="0" eaLnBrk="1" latinLnBrk="0" hangingPunct="1">
              <a:defRPr sz="22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907176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352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1529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8705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35881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43057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50234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7410" algn="l" defTabSz="1814352" rtl="0" eaLnBrk="1" latinLnBrk="0" hangingPunct="1">
              <a:defRPr sz="35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99C3DC4-78AF-D24C-B6EB-C498D0311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CF1958-99D7-8B4A-B809-26FCF5307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5925" y="4794086"/>
            <a:ext cx="20803910" cy="1182836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C6E2C0C-B746-C34C-9E51-726EB957EC4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785924" y="6045973"/>
            <a:ext cx="20803911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89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lje opcenito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150988A-CABE-9B48-9D54-6EEC1336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0EB44D3-7DBC-5248-B958-F95A3202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647DB7-46A0-4B4D-A5D7-2BC8C192A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1837" y="10888189"/>
            <a:ext cx="2336800" cy="1879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164A3F-385B-0E47-BB61-F3C065364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5925" y="4794088"/>
            <a:ext cx="20548626" cy="1229026"/>
          </a:xfrm>
        </p:spPr>
        <p:txBody>
          <a:bodyPr>
            <a:normAutofit/>
          </a:bodyPr>
          <a:lstStyle>
            <a:lvl1pPr algn="ctr">
              <a:defRPr sz="10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88EEEB5-DFBA-B94D-81A5-EBE751BDFB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785925" y="6045968"/>
            <a:ext cx="20548626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8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9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slide naslov, gornji podnaslov + sadržaj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5944F2-6D86-924B-8EE2-9994FFE99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1"/>
            <a:ext cx="24120475" cy="1859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48EBC8-5E9C-854E-BF46-ECBF1B291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031D84D-5D1C-AA46-B9A2-B003FDBA37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4449854"/>
            <a:ext cx="20256749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9497DB-4B6C-2C4A-9FC1-30E28135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3C1E49-5C60-D54E-9A0B-845D9E7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0E2818-0358-4241-831D-22D8610A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81500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73D92BA-944E-6F47-B9D3-553189BCB192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2423210"/>
            <a:ext cx="19804517" cy="1493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557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novni slide naslov, donji podnaslov + sadržaj - sivo"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28B645-89FD-BF46-ABAC-A07AF64167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4449854"/>
            <a:ext cx="20256749" cy="6797740"/>
          </a:xfrm>
          <a:prstGeom prst="rect">
            <a:avLst/>
          </a:prstGeom>
        </p:spPr>
        <p:txBody>
          <a:bodyPr/>
          <a:lstStyle>
            <a:lvl1pPr marL="452262" indent="-452262">
              <a:lnSpc>
                <a:spcPts val="4050"/>
              </a:lnSpc>
              <a:buClr>
                <a:srgbClr val="C20F2F"/>
              </a:buClr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j-lt"/>
              </a:defRPr>
            </a:lvl1pPr>
            <a:lvl2pPr marL="1356787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j-lt"/>
              </a:defRPr>
            </a:lvl2pPr>
            <a:lvl3pPr marL="2261311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3pPr>
            <a:lvl4pPr marL="3165836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4pPr>
            <a:lvl5pPr marL="4070360" indent="-452262">
              <a:lnSpc>
                <a:spcPct val="110000"/>
              </a:lnSpc>
              <a:buClr>
                <a:srgbClr val="C20F2F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C2BCAC-6040-304C-887C-DB2FD081F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78820"/>
            <a:ext cx="24120475" cy="185928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A955BA0-29E1-7441-AF36-605589A3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4F8BC4C-B820-274A-91D0-4D6F206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EC9908-D548-2141-8B08-62D5CB85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5" y="1386625"/>
            <a:ext cx="19826819" cy="14475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EC674F5-4F9D-A542-892B-F96CEDE6871F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312137" y="3181493"/>
            <a:ext cx="19804517" cy="1092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4524" indent="0" algn="ctr">
              <a:buNone/>
              <a:defRPr sz="3957"/>
            </a:lvl2pPr>
            <a:lvl3pPr marL="1809049" indent="0" algn="ctr">
              <a:buNone/>
              <a:defRPr sz="3561"/>
            </a:lvl3pPr>
            <a:lvl4pPr marL="2713573" indent="0" algn="ctr">
              <a:buNone/>
              <a:defRPr sz="3165"/>
            </a:lvl4pPr>
            <a:lvl5pPr marL="3618098" indent="0" algn="ctr">
              <a:buNone/>
              <a:defRPr sz="3165"/>
            </a:lvl5pPr>
            <a:lvl6pPr marL="4522622" indent="0" algn="ctr">
              <a:buNone/>
              <a:defRPr sz="3165"/>
            </a:lvl6pPr>
            <a:lvl7pPr marL="5427147" indent="0" algn="ctr">
              <a:buNone/>
              <a:defRPr sz="3165"/>
            </a:lvl7pPr>
            <a:lvl8pPr marL="6331671" indent="0" algn="ctr">
              <a:buNone/>
              <a:defRPr sz="3165"/>
            </a:lvl8pPr>
            <a:lvl9pPr marL="7236196" indent="0" algn="ctr">
              <a:buNone/>
              <a:defRPr sz="3165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91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8283" y="728307"/>
            <a:ext cx="20803910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283" y="3641531"/>
            <a:ext cx="20803910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B5BB83-2993-C144-ADA4-B1122CF6D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56927" y="12767789"/>
            <a:ext cx="6524822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hr-HR" dirty="0"/>
              <a:t>12. ožujka 2019.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E8832E-3FEF-B549-B913-E3849F02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73641" y="12767789"/>
            <a:ext cx="1694463" cy="72830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98969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B7F43E-8243-F542-86F6-4A8648725B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674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</p:sldLayoutIdLst>
  <p:hf sldNum="0" hdr="0" ftr="0" dt="0"/>
  <p:txStyles>
    <p:titleStyle>
      <a:lvl1pPr algn="l" defTabSz="1809049" rtl="0" eaLnBrk="1" latinLnBrk="0" hangingPunct="1">
        <a:lnSpc>
          <a:spcPct val="90000"/>
        </a:lnSpc>
        <a:spcBef>
          <a:spcPct val="0"/>
        </a:spcBef>
        <a:buNone/>
        <a:defRPr sz="87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2262" indent="-452262" algn="l" defTabSz="1809049" rtl="0" eaLnBrk="1" latinLnBrk="0" hangingPunct="1">
        <a:lnSpc>
          <a:spcPct val="120000"/>
        </a:lnSpc>
        <a:spcBef>
          <a:spcPts val="1978"/>
        </a:spcBef>
        <a:buClr>
          <a:srgbClr val="C20F2F"/>
        </a:buClr>
        <a:buFont typeface="Arial" panose="020B0604020202020204" pitchFamily="34" charset="0"/>
        <a:buChar char="•"/>
        <a:defRPr sz="55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1356787" indent="-452262" algn="l" defTabSz="1809049" rtl="0" eaLnBrk="1" latinLnBrk="0" hangingPunct="1">
        <a:lnSpc>
          <a:spcPct val="120000"/>
        </a:lnSpc>
        <a:spcBef>
          <a:spcPts val="989"/>
        </a:spcBef>
        <a:buClr>
          <a:srgbClr val="C20F2F"/>
        </a:buClr>
        <a:buFont typeface="Arial" panose="020B0604020202020204" pitchFamily="34" charset="0"/>
        <a:buChar char="•"/>
        <a:defRPr sz="47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2261311" indent="-452262" algn="l" defTabSz="1809049" rtl="0" eaLnBrk="1" latinLnBrk="0" hangingPunct="1">
        <a:lnSpc>
          <a:spcPct val="120000"/>
        </a:lnSpc>
        <a:spcBef>
          <a:spcPts val="989"/>
        </a:spcBef>
        <a:buClr>
          <a:srgbClr val="C20F2F"/>
        </a:buClr>
        <a:buFont typeface="Arial" panose="020B0604020202020204" pitchFamily="34" charset="0"/>
        <a:buChar char="•"/>
        <a:defRPr sz="3900" b="0" i="0" kern="1200">
          <a:solidFill>
            <a:schemeClr val="tx1"/>
          </a:solidFill>
          <a:latin typeface="+mj-lt"/>
          <a:ea typeface="+mn-ea"/>
          <a:cs typeface="+mn-cs"/>
        </a:defRPr>
      </a:lvl3pPr>
      <a:lvl4pPr marL="3165836" indent="-452262" algn="l" defTabSz="1809049" rtl="0" eaLnBrk="1" latinLnBrk="0" hangingPunct="1">
        <a:lnSpc>
          <a:spcPct val="100000"/>
        </a:lnSpc>
        <a:spcBef>
          <a:spcPts val="989"/>
        </a:spcBef>
        <a:buClr>
          <a:srgbClr val="C20F2F"/>
        </a:buClr>
        <a:buFont typeface="Arial" panose="020B0604020202020204" pitchFamily="34" charset="0"/>
        <a:buChar char="•"/>
        <a:defRPr sz="3500" b="0" i="0" kern="1200">
          <a:solidFill>
            <a:schemeClr val="tx1"/>
          </a:solidFill>
          <a:latin typeface="+mj-lt"/>
          <a:ea typeface="+mn-ea"/>
          <a:cs typeface="+mn-cs"/>
        </a:defRPr>
      </a:lvl4pPr>
      <a:lvl5pPr marL="4070360" indent="-452262" algn="l" defTabSz="1809049" rtl="0" eaLnBrk="1" latinLnBrk="0" hangingPunct="1">
        <a:lnSpc>
          <a:spcPct val="100000"/>
        </a:lnSpc>
        <a:spcBef>
          <a:spcPts val="989"/>
        </a:spcBef>
        <a:buClr>
          <a:srgbClr val="C20F2F"/>
        </a:buClr>
        <a:buFont typeface="Arial" panose="020B0604020202020204" pitchFamily="34" charset="0"/>
        <a:buChar char="•"/>
        <a:defRPr sz="35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4974885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879409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783934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688458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1pPr>
      <a:lvl2pPr marL="904524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2pPr>
      <a:lvl3pPr marL="1809049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3pPr>
      <a:lvl4pPr marL="2713573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3618098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522622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427147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331671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236196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B7C5-72D6-404F-A67E-DEDD90106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74824" y="12679363"/>
            <a:ext cx="5426075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/>
              <a:t>9. listopada 2018.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6072-27A1-9848-80F3-E18E6FC30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0343" y="12679363"/>
            <a:ext cx="5564188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1814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dirty="0"/>
              <a:t>Poslovna tajna/OIV_INTERNO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E7A0-79F4-2647-BBA6-842E60A6A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73987" y="12679363"/>
            <a:ext cx="1299709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FF4D6D-DE81-0743-9AC6-114FF25F55F0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537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74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4FC64-0A33-6947-8B19-3DC0900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938" y="728663"/>
            <a:ext cx="20802600" cy="264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7F22-3FA6-AE44-B703-F8591917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938" y="3641725"/>
            <a:ext cx="20802600" cy="86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12D45-A7D7-D446-B002-91017C08A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938" y="12679363"/>
            <a:ext cx="5426075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D57E-A655-684E-933E-EC7E529AF55B}" type="datetimeFigureOut">
              <a:rPr lang="hr-HR" smtClean="0"/>
              <a:t>15.2.2022.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25CB5-D1B5-EF45-8EC1-4EEFB007A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888" y="12679363"/>
            <a:ext cx="8140700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CB8AC-127B-FA40-B59D-7BE8A96C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463" y="12679363"/>
            <a:ext cx="5426075" cy="7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7C7C-C1EB-D847-BD78-4A2606DDF91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23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8" r:id="rId2"/>
    <p:sldLayoutId id="21474838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hzz.hr/" TargetMode="External"/><Relationship Id="rId4" Type="http://schemas.openxmlformats.org/officeDocument/2006/relationships/hyperlink" Target="mailto:Hzz.rijeka@hzz.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jere.hr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45EF-AB6F-B144-AA96-01FB8690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28" y="4901871"/>
            <a:ext cx="21138707" cy="2658257"/>
          </a:xfrm>
        </p:spPr>
        <p:txBody>
          <a:bodyPr>
            <a:normAutofit fontScale="90000"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Mjere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aktivne </a:t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politike zapošljavanja</a:t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 godini</a:t>
            </a:r>
            <a:b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8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Crikvenica</a:t>
            </a:r>
            <a:r>
              <a:rPr lang="hr-HR" sz="8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2. ožujka 2022.</a:t>
            </a:r>
            <a:endParaRPr lang="hr-HR" sz="8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436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</a:t>
            </a: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pripravništvo – zeleno i digitalno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96616"/>
              </p:ext>
            </p:extLst>
          </p:nvPr>
        </p:nvGraphicFramePr>
        <p:xfrm>
          <a:off x="855676" y="2970614"/>
          <a:ext cx="18036481" cy="5710658"/>
        </p:xfrm>
        <a:graphic>
          <a:graphicData uri="http://schemas.openxmlformats.org/drawingml/2006/table">
            <a:tbl>
              <a:tblPr/>
              <a:tblGrid>
                <a:gridCol w="6449246">
                  <a:extLst>
                    <a:ext uri="{9D8B030D-6E8A-4147-A177-3AD203B41FA5}">
                      <a16:colId xmlns:a16="http://schemas.microsoft.com/office/drawing/2014/main" val="3997338607"/>
                    </a:ext>
                  </a:extLst>
                </a:gridCol>
                <a:gridCol w="6433953">
                  <a:extLst>
                    <a:ext uri="{9D8B030D-6E8A-4147-A177-3AD203B41FA5}">
                      <a16:colId xmlns:a16="http://schemas.microsoft.com/office/drawing/2014/main" val="1150694730"/>
                    </a:ext>
                  </a:extLst>
                </a:gridCol>
                <a:gridCol w="5153282">
                  <a:extLst>
                    <a:ext uri="{9D8B030D-6E8A-4147-A177-3AD203B41FA5}">
                      <a16:colId xmlns:a16="http://schemas.microsoft.com/office/drawing/2014/main" val="3869365876"/>
                    </a:ext>
                  </a:extLst>
                </a:gridCol>
              </a:tblGrid>
              <a:tr h="1246363"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effectLst/>
                          <a:latin typeface="+mn-lt"/>
                        </a:rPr>
                        <a:t>Razina obrazovanja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effectLst/>
                          <a:latin typeface="+mn-lt"/>
                        </a:rPr>
                        <a:t>Osoba </a:t>
                      </a:r>
                      <a:r>
                        <a:rPr lang="pl-PL" sz="2800" b="0" dirty="0" err="1">
                          <a:effectLst/>
                          <a:latin typeface="+mn-lt"/>
                        </a:rPr>
                        <a:t>sa</a:t>
                      </a:r>
                      <a:r>
                        <a:rPr lang="pl-PL" sz="28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b="0" dirty="0" err="1">
                          <a:effectLst/>
                          <a:latin typeface="+mn-lt"/>
                        </a:rPr>
                        <a:t>završenim</a:t>
                      </a:r>
                      <a:r>
                        <a:rPr lang="pl-PL" sz="28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b="0" dirty="0" err="1">
                          <a:effectLst/>
                          <a:latin typeface="+mn-lt"/>
                        </a:rPr>
                        <a:t>srednjoškolskim</a:t>
                      </a:r>
                      <a:r>
                        <a:rPr lang="pl-PL" sz="28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b="0" dirty="0" err="1">
                          <a:effectLst/>
                          <a:latin typeface="+mn-lt"/>
                        </a:rPr>
                        <a:t>obrazovanjem</a:t>
                      </a:r>
                      <a:endParaRPr lang="pl-PL" sz="2800" b="0" dirty="0">
                        <a:effectLst/>
                        <a:latin typeface="+mn-lt"/>
                      </a:endParaRP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effectLst/>
                          <a:latin typeface="+mn-lt"/>
                        </a:rPr>
                        <a:t>Osoba sa zvanjima stečenim po programima visokoškolskog obrazovanja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05355"/>
                  </a:ext>
                </a:extLst>
              </a:tr>
              <a:tr h="1199111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Mjesečni paušalni iznos – s poreznom olakšicom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3.430,00 kn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effectLst/>
                        </a:rPr>
                        <a:t>4.290,00 kn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313321"/>
                  </a:ext>
                </a:extLst>
              </a:tr>
              <a:tr h="1094014">
                <a:tc>
                  <a:txBody>
                    <a:bodyPr/>
                    <a:lstStyle/>
                    <a:p>
                      <a:pPr algn="ctr"/>
                      <a:r>
                        <a:rPr lang="pl-PL" sz="2800">
                          <a:effectLst/>
                        </a:rPr>
                        <a:t>Mjesečni paušalni iznos – bez porezne olakšice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3.990,00 kn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4.990,00 kn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1536"/>
                  </a:ext>
                </a:extLst>
              </a:tr>
              <a:tr h="2084529"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effectLst/>
                        </a:rPr>
                        <a:t>Najniži mjesečni bruto 1 iznos plaće temeljem ugovora o radu</a:t>
                      </a:r>
                      <a:r>
                        <a:rPr lang="hr-HR" sz="2800" baseline="30000">
                          <a:effectLst/>
                        </a:rPr>
                        <a:t>1</a:t>
                      </a:r>
                      <a:r>
                        <a:rPr lang="hr-HR" sz="2800">
                          <a:effectLst/>
                        </a:rPr>
                        <a:t> za sufinanciranu osobu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effectLst/>
                        </a:rPr>
                        <a:t>5.722,20 kn bruto I iznos plaće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7.152,75 kn bruto I iznos plaće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9664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0455" y="9406142"/>
            <a:ext cx="19066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*Navedeni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iznosi predstavljaju najniži propisani bruto I iznos plaće koji je poslodavac dužan ugovoriti temeljem ugovora o radu sa sufinanciranom osobom.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1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10301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</a:t>
            </a: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pripravništvo – javne službe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Cilj </a:t>
            </a:r>
            <a:r>
              <a:rPr lang="hr-HR" sz="3200" b="1" dirty="0">
                <a:solidFill>
                  <a:srgbClr val="000000"/>
                </a:solidFill>
              </a:rPr>
              <a:t>mjere: </a:t>
            </a:r>
            <a:r>
              <a:rPr lang="hr-HR" sz="3200" dirty="0" smtClean="0">
                <a:solidFill>
                  <a:srgbClr val="000000"/>
                </a:solidFill>
              </a:rPr>
              <a:t>p</a:t>
            </a:r>
            <a:r>
              <a:rPr lang="hr-HR" sz="3200" dirty="0" smtClean="0">
                <a:solidFill>
                  <a:srgbClr val="000000"/>
                </a:solidFill>
              </a:rPr>
              <a:t>oticanje </a:t>
            </a:r>
            <a:r>
              <a:rPr lang="hr-HR" sz="3200" dirty="0">
                <a:solidFill>
                  <a:srgbClr val="000000"/>
                </a:solidFill>
              </a:rPr>
              <a:t>zapošljavanja osoba koje nemaju više od 6 mjeseci prijavljenog staža osiguranja u određenim javnim službama sufinanciranjem troška njihove bruto I plaće i drugih troškova poslodavcima, sve sukladno ovoj mjeri</a:t>
            </a:r>
            <a:r>
              <a:rPr lang="hr-HR" sz="3200" dirty="0" smtClean="0">
                <a:solidFill>
                  <a:srgbClr val="000000"/>
                </a:solidFill>
              </a:rPr>
              <a:t>.</a:t>
            </a:r>
          </a:p>
          <a:p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C</a:t>
            </a:r>
            <a:r>
              <a:rPr lang="hr-HR" sz="3200" b="1" dirty="0" smtClean="0">
                <a:solidFill>
                  <a:srgbClr val="000000"/>
                </a:solidFill>
              </a:rPr>
              <a:t>iljane </a:t>
            </a:r>
            <a:r>
              <a:rPr lang="hr-HR" sz="3200" b="1" dirty="0">
                <a:solidFill>
                  <a:srgbClr val="000000"/>
                </a:solidFill>
              </a:rPr>
              <a:t>skupine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</a:p>
          <a:p>
            <a:pPr>
              <a:buClr>
                <a:srgbClr val="C00000"/>
              </a:buClr>
            </a:pPr>
            <a:endParaRPr lang="hr-HR" sz="32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Nezaposlene osobe prijavljene u evidenciju nezaposlenih osoba koju vodi Hrvatski zavod za </a:t>
            </a:r>
            <a:r>
              <a:rPr lang="hr-HR" sz="3200" dirty="0" smtClean="0">
                <a:solidFill>
                  <a:srgbClr val="000000"/>
                </a:solidFill>
              </a:rPr>
              <a:t>zapošljavanje, </a:t>
            </a:r>
            <a:r>
              <a:rPr lang="hr-HR" sz="3200" dirty="0">
                <a:solidFill>
                  <a:srgbClr val="000000"/>
                </a:solidFill>
              </a:rPr>
              <a:t>a koje nemaju više  </a:t>
            </a:r>
            <a:r>
              <a:rPr lang="hr-HR" sz="3200" dirty="0" smtClean="0">
                <a:solidFill>
                  <a:srgbClr val="000000"/>
                </a:solidFill>
              </a:rPr>
              <a:t>         od </a:t>
            </a:r>
            <a:r>
              <a:rPr lang="hr-HR" sz="3200" dirty="0">
                <a:solidFill>
                  <a:srgbClr val="000000"/>
                </a:solidFill>
              </a:rPr>
              <a:t>6 mjeseci prijavljenog staža osiguranja u stečenom zvanju u obrazovnoj razini iz područja obrazovanja, zdravstva, predškolskog odgoja, socijalne skrbi i </a:t>
            </a:r>
            <a:r>
              <a:rPr lang="hr-HR" sz="3200" dirty="0" smtClean="0">
                <a:solidFill>
                  <a:srgbClr val="000000"/>
                </a:solidFill>
              </a:rPr>
              <a:t>kulture</a:t>
            </a:r>
          </a:p>
          <a:p>
            <a:pPr>
              <a:buClr>
                <a:srgbClr val="C00000"/>
              </a:buClr>
            </a:pPr>
            <a:r>
              <a:rPr lang="hr-HR" sz="3200" b="1" dirty="0" smtClean="0">
                <a:solidFill>
                  <a:srgbClr val="000000"/>
                </a:solidFill>
              </a:rPr>
              <a:t/>
            </a:r>
            <a:br>
              <a:rPr lang="hr-HR" sz="3200" b="1" dirty="0" smtClean="0">
                <a:solidFill>
                  <a:srgbClr val="000000"/>
                </a:solidFill>
              </a:rPr>
            </a:br>
            <a:r>
              <a:rPr lang="hr-HR" sz="32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 smtClean="0">
                <a:solidFill>
                  <a:srgbClr val="000000"/>
                </a:solidFill>
              </a:rPr>
              <a:t>12 </a:t>
            </a:r>
            <a:r>
              <a:rPr lang="pl-PL" sz="3200" dirty="0" err="1" smtClean="0">
                <a:solidFill>
                  <a:srgbClr val="000000"/>
                </a:solidFill>
              </a:rPr>
              <a:t>mjeseci</a:t>
            </a:r>
            <a:endParaRPr lang="pl-PL" sz="3400" dirty="0">
              <a:solidFill>
                <a:srgbClr val="000000"/>
              </a:solidFill>
            </a:endParaRPr>
          </a:p>
          <a:p>
            <a:endParaRPr lang="hr-HR" sz="3400" dirty="0" smtClean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7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1205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</a:t>
            </a: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pripravništvo – javne službe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100% iznosa prema iznosu pripravničke bruto I plaće, koja iznosi 85% iznosa bruto I plaće radnog mjesta, a u što ne ulazi iznos prekovremenog, noćnog, smjenskog, terenskog i bilo kojeg drugog rada na čiju isplatu radnik ima pravo sukladno odredbama Zakona o radu, drugih primjenjivih propisa i akata (ugovor o radu, kolektivni ugovor, pravilnik o radu i sl.), sve sukladno Uredbi o nazivima radnih mjesta i koeficijentima složenosti poslova u javnim službama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Troškovi </a:t>
            </a:r>
            <a:r>
              <a:rPr lang="hr-HR" sz="3200" dirty="0">
                <a:solidFill>
                  <a:srgbClr val="000000"/>
                </a:solidFill>
              </a:rPr>
              <a:t>prijevoza sukladno Odluci Upravnog vijeća </a:t>
            </a:r>
            <a:r>
              <a:rPr lang="hr-HR" sz="3200" dirty="0" smtClean="0">
                <a:solidFill>
                  <a:srgbClr val="000000"/>
                </a:solidFill>
              </a:rPr>
              <a:t>HZZ-a </a:t>
            </a:r>
            <a:r>
              <a:rPr lang="hr-HR" sz="3200" dirty="0">
                <a:solidFill>
                  <a:srgbClr val="000000"/>
                </a:solidFill>
              </a:rPr>
              <a:t>o visini troškova prijevoza ukoliko ima više od 2 km od adrese stanovanja do adrese poslodavca kao podnositelja zahtjeva i to: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trošak mjesečne karte javnog prijevoza,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u naseljima, mjestima i gradovima gdje ne postoji javni prijevoz i nije moguće dostaviti dokaz o stvarnom trošku prijevoza, mjesečno u visini od 2 kn po prijeđenom kilometru do propisane visine od najviše 1.400,00 </a:t>
            </a:r>
            <a:r>
              <a:rPr lang="hr-HR" sz="3200" dirty="0" smtClean="0">
                <a:solidFill>
                  <a:srgbClr val="000000"/>
                </a:solidFill>
              </a:rPr>
              <a:t>kn.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 smtClean="0">
              <a:solidFill>
                <a:srgbClr val="000000"/>
              </a:solidFill>
            </a:endParaRPr>
          </a:p>
          <a:p>
            <a:pPr lvl="1">
              <a:buClr>
                <a:srgbClr val="C00000"/>
              </a:buClr>
            </a:pPr>
            <a:r>
              <a:rPr lang="hr-HR" sz="2800" dirty="0" smtClean="0">
                <a:solidFill>
                  <a:srgbClr val="000000"/>
                </a:solidFill>
              </a:rPr>
              <a:t>Udaljenost </a:t>
            </a:r>
            <a:r>
              <a:rPr lang="hr-HR" sz="2800" dirty="0">
                <a:solidFill>
                  <a:srgbClr val="000000"/>
                </a:solidFill>
              </a:rPr>
              <a:t>između adrese stanovanja i adrese rada, odnosno osposobljavanja utvrđuje se prema planeru putovanja Hrvatskog autokluba, kao najkraća ruta uz korekciju za jednosmjerne ulice, uređene pješačke nathodnike i </a:t>
            </a:r>
            <a:r>
              <a:rPr lang="hr-HR" sz="2800" dirty="0" smtClean="0">
                <a:solidFill>
                  <a:srgbClr val="000000"/>
                </a:solidFill>
              </a:rPr>
              <a:t>pothodnike. Prema </a:t>
            </a:r>
            <a:r>
              <a:rPr lang="hr-HR" sz="2800" dirty="0">
                <a:solidFill>
                  <a:srgbClr val="000000"/>
                </a:solidFill>
              </a:rPr>
              <a:t>predmetnoj Odluci Upravnog vijeća Zavoda najviši iznos putnog troška koji može biti isplaćen po sufinanciranoj osobi iznosi 1.400,00 kn mjesečno. </a:t>
            </a:r>
            <a:endParaRPr lang="hr-HR" sz="28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Trošak </a:t>
            </a:r>
            <a:r>
              <a:rPr lang="hr-HR" sz="3200" dirty="0">
                <a:solidFill>
                  <a:srgbClr val="000000"/>
                </a:solidFill>
              </a:rPr>
              <a:t>stjecanja pedagoških kompetencija u području obrazovanja u iznosu do 10.000,00 kn po jednoj sufinanciranoj osobi.</a:t>
            </a:r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54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411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</a:t>
            </a: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usavršavanje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Cilj </a:t>
            </a:r>
            <a:r>
              <a:rPr lang="hr-HR" sz="3200" b="1" dirty="0">
                <a:solidFill>
                  <a:srgbClr val="000000"/>
                </a:solidFill>
              </a:rPr>
              <a:t>mjere: </a:t>
            </a:r>
            <a:r>
              <a:rPr lang="hr-HR" sz="3200" dirty="0">
                <a:solidFill>
                  <a:srgbClr val="000000"/>
                </a:solidFill>
              </a:rPr>
              <a:t>k</a:t>
            </a:r>
            <a:r>
              <a:rPr lang="hr-HR" sz="3200" dirty="0" smtClean="0">
                <a:solidFill>
                  <a:srgbClr val="000000"/>
                </a:solidFill>
              </a:rPr>
              <a:t>roz </a:t>
            </a:r>
            <a:r>
              <a:rPr lang="hr-HR" sz="3200" dirty="0">
                <a:solidFill>
                  <a:srgbClr val="000000"/>
                </a:solidFill>
              </a:rPr>
              <a:t>sufinanciranje troška usavršavanja omogućiti ciljanu podršku zaposlenim osobama kojima su potrebne dodatne vještine radi zadržavanja radnog mjesta te poslodavcima kojima je potrebno ulaganje u razvoj i produktivnost svoje radne snage radi prilagodbe promjenama na </a:t>
            </a:r>
            <a:r>
              <a:rPr lang="hr-HR" sz="3200" dirty="0" smtClean="0">
                <a:solidFill>
                  <a:srgbClr val="000000"/>
                </a:solidFill>
              </a:rPr>
              <a:t>tržištu</a:t>
            </a:r>
          </a:p>
          <a:p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C</a:t>
            </a:r>
            <a:r>
              <a:rPr lang="hr-HR" sz="3200" b="1" dirty="0" smtClean="0">
                <a:solidFill>
                  <a:srgbClr val="000000"/>
                </a:solidFill>
              </a:rPr>
              <a:t>iljane </a:t>
            </a:r>
            <a:r>
              <a:rPr lang="hr-HR" sz="3200" b="1" dirty="0">
                <a:solidFill>
                  <a:srgbClr val="000000"/>
                </a:solidFill>
              </a:rPr>
              <a:t>skupine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  <a:endParaRPr lang="hr-HR" sz="32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Zaposlene osobe kojima su potrebne dodatne stručne kompetencije i vještine radi zadržavanja radnog </a:t>
            </a:r>
            <a:r>
              <a:rPr lang="hr-HR" sz="3200" dirty="0" smtClean="0">
                <a:solidFill>
                  <a:srgbClr val="000000"/>
                </a:solidFill>
              </a:rPr>
              <a:t>mjesta</a:t>
            </a:r>
          </a:p>
          <a:p>
            <a:pPr>
              <a:buClr>
                <a:srgbClr val="C00000"/>
              </a:buClr>
            </a:pPr>
            <a:r>
              <a:rPr lang="hr-HR" sz="3200" b="1" dirty="0" smtClean="0">
                <a:solidFill>
                  <a:srgbClr val="000000"/>
                </a:solidFill>
              </a:rPr>
              <a:t/>
            </a:r>
            <a:br>
              <a:rPr lang="hr-HR" sz="3200" b="1" dirty="0" smtClean="0">
                <a:solidFill>
                  <a:srgbClr val="000000"/>
                </a:solidFill>
              </a:rPr>
            </a:br>
            <a:r>
              <a:rPr lang="hr-HR" sz="32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 smtClean="0">
                <a:solidFill>
                  <a:srgbClr val="000000"/>
                </a:solidFill>
              </a:rPr>
              <a:t>do </a:t>
            </a:r>
            <a:r>
              <a:rPr lang="pl-PL" sz="3200" dirty="0">
                <a:solidFill>
                  <a:srgbClr val="000000"/>
                </a:solidFill>
              </a:rPr>
              <a:t>6 </a:t>
            </a:r>
            <a:r>
              <a:rPr lang="pl-PL" sz="3200" dirty="0" err="1">
                <a:solidFill>
                  <a:srgbClr val="000000"/>
                </a:solidFill>
              </a:rPr>
              <a:t>mjeseci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uz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obvezu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zadržavanja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zaposlene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osobe</a:t>
            </a:r>
            <a:r>
              <a:rPr lang="pl-PL" sz="3200" dirty="0">
                <a:solidFill>
                  <a:srgbClr val="000000"/>
                </a:solidFill>
              </a:rPr>
              <a:t> u </a:t>
            </a:r>
            <a:r>
              <a:rPr lang="pl-PL" sz="3200" dirty="0" err="1">
                <a:solidFill>
                  <a:srgbClr val="000000"/>
                </a:solidFill>
              </a:rPr>
              <a:t>radnom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odnosu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nakon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završetka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trajanja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programa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usavršavanja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najmanje</a:t>
            </a:r>
            <a:r>
              <a:rPr lang="pl-PL" sz="3200" dirty="0">
                <a:solidFill>
                  <a:srgbClr val="000000"/>
                </a:solidFill>
              </a:rPr>
              <a:t> u </a:t>
            </a:r>
            <a:r>
              <a:rPr lang="pl-PL" sz="3200" dirty="0" err="1">
                <a:solidFill>
                  <a:srgbClr val="000000"/>
                </a:solidFill>
              </a:rPr>
              <a:t>razdoblju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trajanja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</a:rPr>
              <a:t>usavršavanja</a:t>
            </a:r>
            <a:endParaRPr lang="pl-PL" sz="32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endParaRPr lang="pl-PL" sz="32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pl-PL" sz="3200" b="1" dirty="0" err="1" smtClean="0">
                <a:solidFill>
                  <a:srgbClr val="000000"/>
                </a:solidFill>
              </a:rPr>
              <a:t>Visina</a:t>
            </a:r>
            <a:r>
              <a:rPr lang="pl-PL" sz="3200" b="1" dirty="0" smtClean="0">
                <a:solidFill>
                  <a:srgbClr val="000000"/>
                </a:solidFill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</a:rPr>
              <a:t>subvencije</a:t>
            </a:r>
            <a:r>
              <a:rPr lang="pl-PL" sz="3200" b="1" dirty="0" smtClean="0">
                <a:solidFill>
                  <a:srgbClr val="000000"/>
                </a:solidFill>
              </a:rPr>
              <a:t>: </a:t>
            </a:r>
            <a:endParaRPr lang="hr-HR" sz="3200" b="1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/>
              <a:t>Iznos </a:t>
            </a:r>
            <a:r>
              <a:rPr lang="hr-HR" sz="3200" dirty="0"/>
              <a:t>potpore koju sufinancira Hrvatski zavod za zapošljavanje </a:t>
            </a:r>
            <a:r>
              <a:rPr lang="hr-HR" sz="3200" dirty="0" smtClean="0"/>
              <a:t>može </a:t>
            </a:r>
            <a:r>
              <a:rPr lang="hr-HR" sz="3200" dirty="0"/>
              <a:t>iznositi najviše 70%, a najmanje 50%, ukupno prihvatljivih troškova, ovisno o veličini poslodavca: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/>
              <a:t>veliki poslodavci – 50% (za pojedinog polaznika koji je osoba s invaliditetom do 60%)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/>
              <a:t>srednji poslodavci – 60%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/>
              <a:t>mikro i mali poslodavci – 70%</a:t>
            </a:r>
          </a:p>
          <a:p>
            <a:endParaRPr lang="hr-HR" sz="3000" dirty="0" smtClean="0"/>
          </a:p>
          <a:p>
            <a:r>
              <a:rPr lang="hr-HR" sz="3000" dirty="0" smtClean="0"/>
              <a:t>Maksimalni </a:t>
            </a:r>
            <a:r>
              <a:rPr lang="hr-HR" sz="3000" dirty="0"/>
              <a:t>iznos potpore koji </a:t>
            </a:r>
            <a:r>
              <a:rPr lang="hr-HR" sz="3000" dirty="0" smtClean="0"/>
              <a:t>HZZ isplaćuje </a:t>
            </a:r>
            <a:r>
              <a:rPr lang="hr-HR" sz="3000" dirty="0"/>
              <a:t>poslodavcu može iznositi do najviše 15.000,00 kn po zaposlenoj osobi kao polazniku programa usavršavanja. Tako isplaćeni iznos potpore obuhvaća sve troškove koji nastanu ili bi mogli nastati u vezi s izvođenjem programa usavršavanja.</a:t>
            </a: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95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348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</a:t>
            </a: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samozapošljavanje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Cilj </a:t>
            </a:r>
            <a:r>
              <a:rPr lang="hr-HR" sz="3200" b="1" dirty="0">
                <a:solidFill>
                  <a:srgbClr val="000000"/>
                </a:solidFill>
              </a:rPr>
              <a:t>mjere: </a:t>
            </a:r>
            <a:r>
              <a:rPr lang="hr-HR" sz="3200" dirty="0" smtClean="0">
                <a:solidFill>
                  <a:srgbClr val="000000"/>
                </a:solidFill>
              </a:rPr>
              <a:t>f</a:t>
            </a:r>
            <a:r>
              <a:rPr lang="hr-HR" sz="3200" dirty="0" smtClean="0">
                <a:solidFill>
                  <a:srgbClr val="000000"/>
                </a:solidFill>
              </a:rPr>
              <a:t>inancijska </a:t>
            </a:r>
            <a:r>
              <a:rPr lang="hr-HR" sz="3200" dirty="0">
                <a:solidFill>
                  <a:srgbClr val="000000"/>
                </a:solidFill>
              </a:rPr>
              <a:t>podrška nezaposlenim osobama koje odluče pokrenuti vlastiti posao</a:t>
            </a:r>
            <a:r>
              <a:rPr lang="hr-HR" sz="3200" dirty="0" smtClean="0">
                <a:solidFill>
                  <a:srgbClr val="000000"/>
                </a:solidFill>
              </a:rPr>
              <a:t>.</a:t>
            </a:r>
          </a:p>
          <a:p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C</a:t>
            </a:r>
            <a:r>
              <a:rPr lang="hr-HR" sz="3200" b="1" dirty="0" smtClean="0">
                <a:solidFill>
                  <a:srgbClr val="000000"/>
                </a:solidFill>
              </a:rPr>
              <a:t>iljane </a:t>
            </a:r>
            <a:r>
              <a:rPr lang="hr-HR" sz="3200" b="1" dirty="0">
                <a:solidFill>
                  <a:srgbClr val="000000"/>
                </a:solidFill>
              </a:rPr>
              <a:t>skupine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  <a:endParaRPr lang="hr-HR" sz="32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Nezaposlene osobe prijavljene u evidenciju nezaposlenih osoba koju vodi Hrvatski zavod za </a:t>
            </a:r>
            <a:r>
              <a:rPr lang="hr-HR" sz="3200" dirty="0" smtClean="0">
                <a:solidFill>
                  <a:srgbClr val="000000"/>
                </a:solidFill>
              </a:rPr>
              <a:t>zapošljavanje</a:t>
            </a:r>
          </a:p>
          <a:p>
            <a:pPr>
              <a:buClr>
                <a:srgbClr val="C00000"/>
              </a:buClr>
            </a:pPr>
            <a:r>
              <a:rPr lang="hr-HR" sz="3200" dirty="0" smtClean="0">
                <a:solidFill>
                  <a:srgbClr val="000000"/>
                </a:solidFill>
              </a:rPr>
              <a:t>     Može </a:t>
            </a:r>
            <a:r>
              <a:rPr lang="hr-HR" sz="3200" dirty="0">
                <a:solidFill>
                  <a:srgbClr val="000000"/>
                </a:solidFill>
              </a:rPr>
              <a:t>se dodijeliti nezaposlenim osobama za pokrivanje troškova za osnivanje i započinjanje poslovanja poslovnog subjekta </a:t>
            </a:r>
            <a:endParaRPr lang="hr-HR" sz="32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3200" dirty="0" smtClean="0">
                <a:solidFill>
                  <a:srgbClr val="000000"/>
                </a:solidFill>
              </a:rPr>
              <a:t>    u sljedećim </a:t>
            </a:r>
            <a:r>
              <a:rPr lang="hr-HR" sz="3200" dirty="0">
                <a:solidFill>
                  <a:srgbClr val="000000"/>
                </a:solidFill>
              </a:rPr>
              <a:t>organizacijskim oblicima - obrt, trgovačko društvo, samostalna djelatnost i ustanova. </a:t>
            </a:r>
          </a:p>
          <a:p>
            <a:pPr>
              <a:buClr>
                <a:srgbClr val="C00000"/>
              </a:buClr>
            </a:pPr>
            <a:endParaRPr lang="hr-HR" sz="32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hr-HR" sz="3200" dirty="0" smtClean="0">
                <a:solidFill>
                  <a:srgbClr val="000000"/>
                </a:solidFill>
              </a:rPr>
              <a:t>     Potpora </a:t>
            </a:r>
            <a:r>
              <a:rPr lang="hr-HR" sz="3200" dirty="0">
                <a:solidFill>
                  <a:srgbClr val="000000"/>
                </a:solidFill>
              </a:rPr>
              <a:t>se može dodijeliti i za više nezaposlenih osoba ako će one zajednički osnovati i započeti s poslovanjem novog </a:t>
            </a:r>
            <a:endParaRPr lang="hr-HR" sz="32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hr-HR" sz="3200" dirty="0" smtClean="0">
                <a:solidFill>
                  <a:srgbClr val="000000"/>
                </a:solidFill>
              </a:rPr>
              <a:t>     poslovnog </a:t>
            </a:r>
            <a:r>
              <a:rPr lang="hr-HR" sz="3200" dirty="0">
                <a:solidFill>
                  <a:srgbClr val="000000"/>
                </a:solidFill>
              </a:rPr>
              <a:t>subjekta, odnosno nastaviti s poslovanjem postojećeg poslovnog subjekta kojeg su preuzeli. </a:t>
            </a:r>
          </a:p>
          <a:p>
            <a:pPr>
              <a:buClr>
                <a:srgbClr val="C00000"/>
              </a:buClr>
            </a:pPr>
            <a:r>
              <a:rPr lang="hr-HR" sz="3200" b="1" dirty="0" smtClean="0">
                <a:solidFill>
                  <a:srgbClr val="000000"/>
                </a:solidFill>
              </a:rPr>
              <a:t/>
            </a:r>
            <a:br>
              <a:rPr lang="hr-HR" sz="3200" b="1" dirty="0" smtClean="0">
                <a:solidFill>
                  <a:srgbClr val="000000"/>
                </a:solidFill>
              </a:rPr>
            </a:br>
            <a:r>
              <a:rPr lang="hr-HR" sz="32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0000"/>
                </a:solidFill>
              </a:rPr>
              <a:t>24 </a:t>
            </a:r>
            <a:r>
              <a:rPr lang="pl-PL" sz="3200" dirty="0" err="1">
                <a:solidFill>
                  <a:srgbClr val="000000"/>
                </a:solidFill>
              </a:rPr>
              <a:t>mjeseca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endParaRPr lang="pl-PL" sz="32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endParaRPr lang="pl-PL" sz="3200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Visina subvencije: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/>
              <a:t>Propisani su najviši mogući iznosi </a:t>
            </a:r>
            <a:r>
              <a:rPr lang="hr-HR" sz="3200" dirty="0"/>
              <a:t>potpore koji se </a:t>
            </a:r>
            <a:r>
              <a:rPr lang="hr-HR" sz="3200" dirty="0" smtClean="0"/>
              <a:t>mogu </a:t>
            </a:r>
            <a:r>
              <a:rPr lang="hr-HR" sz="3200" dirty="0"/>
              <a:t>dodijeliti sukladno registriranim djelatnostima, dok će se konačna visina dodijeljene potpore za samozapošljavanje odrediti temeljem procjene opravdanosti početnog ulaganja sukladno iskazanim potrebama u dostavljenom poslovnom planu i troškovniku, koji je sastavni dio poslovnog plana.</a:t>
            </a: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53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522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</a:t>
            </a: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samozapošljavanje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Visina subvencije:</a:t>
            </a:r>
          </a:p>
          <a:p>
            <a:r>
              <a:rPr lang="pl-PL" sz="2800" dirty="0" err="1">
                <a:solidFill>
                  <a:srgbClr val="000000"/>
                </a:solidFill>
              </a:rPr>
              <a:t>Potpora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samozapošljavanje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može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dodijeliti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dvije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skupine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korisnika</a:t>
            </a:r>
            <a:r>
              <a:rPr lang="pl-PL" sz="2800" dirty="0">
                <a:solidFill>
                  <a:srgbClr val="000000"/>
                </a:solidFill>
              </a:rPr>
              <a:t>.</a:t>
            </a:r>
          </a:p>
          <a:p>
            <a:endParaRPr lang="pl-PL" sz="3200" dirty="0">
              <a:solidFill>
                <a:srgbClr val="000000"/>
              </a:solidFill>
            </a:endParaRPr>
          </a:p>
          <a:p>
            <a:r>
              <a:rPr lang="pl-PL" sz="2800" b="1" dirty="0">
                <a:solidFill>
                  <a:srgbClr val="000000"/>
                </a:solidFill>
              </a:rPr>
              <a:t>1. Skupina - do 120.000,00 </a:t>
            </a:r>
            <a:r>
              <a:rPr lang="pl-PL" sz="2800" b="1" dirty="0" err="1">
                <a:solidFill>
                  <a:srgbClr val="000000"/>
                </a:solidFill>
              </a:rPr>
              <a:t>kn</a:t>
            </a:r>
            <a:endParaRPr lang="pl-PL" sz="2800" b="1" dirty="0">
              <a:solidFill>
                <a:srgbClr val="000000"/>
              </a:solidFill>
            </a:endParaRPr>
          </a:p>
          <a:p>
            <a:r>
              <a:rPr lang="pl-PL" sz="2600" dirty="0" err="1">
                <a:solidFill>
                  <a:srgbClr val="000000"/>
                </a:solidFill>
              </a:rPr>
              <a:t>Dodjeljuje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se</a:t>
            </a:r>
            <a:r>
              <a:rPr lang="pl-PL" sz="2600" dirty="0">
                <a:solidFill>
                  <a:srgbClr val="000000"/>
                </a:solidFill>
              </a:rPr>
              <a:t> za </a:t>
            </a:r>
            <a:r>
              <a:rPr lang="pl-PL" sz="2600" dirty="0" err="1">
                <a:solidFill>
                  <a:srgbClr val="000000"/>
                </a:solidFill>
              </a:rPr>
              <a:t>registraciju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buduće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obavljanje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koje </a:t>
            </a:r>
            <a:r>
              <a:rPr lang="pl-PL" sz="2600" dirty="0" err="1">
                <a:solidFill>
                  <a:srgbClr val="000000"/>
                </a:solidFill>
              </a:rPr>
              <a:t>pripadaju</a:t>
            </a:r>
            <a:r>
              <a:rPr lang="pl-PL" sz="2600" dirty="0">
                <a:solidFill>
                  <a:srgbClr val="000000"/>
                </a:solidFill>
              </a:rPr>
              <a:t> u </a:t>
            </a:r>
            <a:r>
              <a:rPr lang="pl-PL" sz="2600" dirty="0" err="1">
                <a:solidFill>
                  <a:srgbClr val="000000"/>
                </a:solidFill>
              </a:rPr>
              <a:t>sljedeća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područja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razvrstana</a:t>
            </a:r>
            <a:r>
              <a:rPr lang="pl-PL" sz="2600" dirty="0">
                <a:solidFill>
                  <a:srgbClr val="000000"/>
                </a:solidFill>
              </a:rPr>
              <a:t> po NKD-u</a:t>
            </a:r>
            <a:r>
              <a:rPr lang="pl-PL" sz="2600" dirty="0" smtClean="0">
                <a:solidFill>
                  <a:srgbClr val="000000"/>
                </a:solidFill>
              </a:rPr>
              <a:t>:</a:t>
            </a: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- (B) </a:t>
            </a:r>
            <a:r>
              <a:rPr lang="pl-PL" sz="2600" dirty="0" err="1">
                <a:solidFill>
                  <a:srgbClr val="000000"/>
                </a:solidFill>
              </a:rPr>
              <a:t>rudarstvo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vađenje</a:t>
            </a:r>
            <a:r>
              <a:rPr lang="pl-PL" sz="2600" dirty="0">
                <a:solidFill>
                  <a:srgbClr val="000000"/>
                </a:solidFill>
              </a:rPr>
              <a:t>  (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05-09) 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(C) </a:t>
            </a:r>
            <a:r>
              <a:rPr lang="pl-PL" sz="2600" dirty="0" err="1">
                <a:solidFill>
                  <a:srgbClr val="000000"/>
                </a:solidFill>
              </a:rPr>
              <a:t>prerađivačka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industrija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10 – 33)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(D) </a:t>
            </a:r>
            <a:r>
              <a:rPr lang="pl-PL" sz="2600" dirty="0" err="1">
                <a:solidFill>
                  <a:srgbClr val="000000"/>
                </a:solidFill>
              </a:rPr>
              <a:t>opskrba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električnom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energijom</a:t>
            </a:r>
            <a:r>
              <a:rPr lang="pl-PL" sz="2600" dirty="0">
                <a:solidFill>
                  <a:srgbClr val="000000"/>
                </a:solidFill>
              </a:rPr>
              <a:t>, </a:t>
            </a:r>
            <a:r>
              <a:rPr lang="pl-PL" sz="2600" dirty="0" err="1">
                <a:solidFill>
                  <a:srgbClr val="000000"/>
                </a:solidFill>
              </a:rPr>
              <a:t>plinom</a:t>
            </a:r>
            <a:r>
              <a:rPr lang="pl-PL" sz="2600" dirty="0">
                <a:solidFill>
                  <a:srgbClr val="000000"/>
                </a:solidFill>
              </a:rPr>
              <a:t>, parom i </a:t>
            </a:r>
            <a:r>
              <a:rPr lang="pl-PL" sz="2600" dirty="0" err="1">
                <a:solidFill>
                  <a:srgbClr val="000000"/>
                </a:solidFill>
              </a:rPr>
              <a:t>klimatizacija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odjeljak</a:t>
            </a:r>
            <a:r>
              <a:rPr lang="pl-PL" sz="2600" dirty="0">
                <a:solidFill>
                  <a:srgbClr val="000000"/>
                </a:solidFill>
              </a:rPr>
              <a:t> 35)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(E) </a:t>
            </a:r>
            <a:r>
              <a:rPr lang="pl-PL" sz="2600" dirty="0" err="1">
                <a:solidFill>
                  <a:srgbClr val="000000"/>
                </a:solidFill>
              </a:rPr>
              <a:t>opskrba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vodom</a:t>
            </a:r>
            <a:r>
              <a:rPr lang="pl-PL" sz="2600" dirty="0">
                <a:solidFill>
                  <a:srgbClr val="000000"/>
                </a:solidFill>
              </a:rPr>
              <a:t>; </a:t>
            </a:r>
            <a:r>
              <a:rPr lang="pl-PL" sz="2600" dirty="0" err="1">
                <a:solidFill>
                  <a:srgbClr val="000000"/>
                </a:solidFill>
              </a:rPr>
              <a:t>uklanjanje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otpadnih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voda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gospodarenje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otpadom</a:t>
            </a:r>
            <a:r>
              <a:rPr lang="pl-PL" sz="2600" dirty="0">
                <a:solidFill>
                  <a:srgbClr val="000000"/>
                </a:solidFill>
              </a:rPr>
              <a:t> te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sanacije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okoliša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36-39)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(F) </a:t>
            </a:r>
            <a:r>
              <a:rPr lang="pl-PL" sz="2600" dirty="0" err="1">
                <a:solidFill>
                  <a:srgbClr val="000000"/>
                </a:solidFill>
              </a:rPr>
              <a:t>građevinarstvo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: 41- 43) </a:t>
            </a:r>
          </a:p>
          <a:p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b="1" dirty="0">
                <a:solidFill>
                  <a:srgbClr val="000000"/>
                </a:solidFill>
              </a:rPr>
              <a:t>2. </a:t>
            </a:r>
            <a:r>
              <a:rPr lang="pl-PL" sz="2800" b="1" dirty="0">
                <a:solidFill>
                  <a:srgbClr val="000000"/>
                </a:solidFill>
              </a:rPr>
              <a:t>Skupina – do 80.000,00 </a:t>
            </a:r>
            <a:r>
              <a:rPr lang="pl-PL" sz="2800" b="1" dirty="0" err="1">
                <a:solidFill>
                  <a:srgbClr val="000000"/>
                </a:solidFill>
              </a:rPr>
              <a:t>kn</a:t>
            </a:r>
            <a:endParaRPr lang="pl-PL" sz="2800" b="1" dirty="0">
              <a:solidFill>
                <a:srgbClr val="000000"/>
              </a:solidFill>
            </a:endParaRPr>
          </a:p>
          <a:p>
            <a:r>
              <a:rPr lang="pl-PL" sz="2600" dirty="0" err="1">
                <a:solidFill>
                  <a:srgbClr val="000000"/>
                </a:solidFill>
              </a:rPr>
              <a:t>Dodjeljuje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se</a:t>
            </a:r>
            <a:r>
              <a:rPr lang="pl-PL" sz="2600" dirty="0">
                <a:solidFill>
                  <a:srgbClr val="000000"/>
                </a:solidFill>
              </a:rPr>
              <a:t> za </a:t>
            </a:r>
            <a:r>
              <a:rPr lang="pl-PL" sz="2600" dirty="0" err="1">
                <a:solidFill>
                  <a:srgbClr val="000000"/>
                </a:solidFill>
              </a:rPr>
              <a:t>registraciju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buduće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obavljanje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koje </a:t>
            </a:r>
            <a:r>
              <a:rPr lang="pl-PL" sz="2600" dirty="0" err="1">
                <a:solidFill>
                  <a:srgbClr val="000000"/>
                </a:solidFill>
              </a:rPr>
              <a:t>pripadaju</a:t>
            </a:r>
            <a:r>
              <a:rPr lang="pl-PL" sz="2600" dirty="0">
                <a:solidFill>
                  <a:srgbClr val="000000"/>
                </a:solidFill>
              </a:rPr>
              <a:t> u </a:t>
            </a:r>
            <a:r>
              <a:rPr lang="pl-PL" sz="2600" dirty="0" err="1">
                <a:solidFill>
                  <a:srgbClr val="000000"/>
                </a:solidFill>
              </a:rPr>
              <a:t>sljedeća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područja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razvrstana</a:t>
            </a:r>
            <a:r>
              <a:rPr lang="pl-PL" sz="2600" dirty="0">
                <a:solidFill>
                  <a:srgbClr val="000000"/>
                </a:solidFill>
              </a:rPr>
              <a:t> po NKD-u</a:t>
            </a:r>
            <a:r>
              <a:rPr lang="pl-PL" sz="2600" dirty="0" smtClean="0">
                <a:solidFill>
                  <a:srgbClr val="000000"/>
                </a:solidFill>
              </a:rPr>
              <a:t>:</a:t>
            </a: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- (G) </a:t>
            </a:r>
            <a:r>
              <a:rPr lang="pl-PL" sz="2600" dirty="0" err="1">
                <a:solidFill>
                  <a:srgbClr val="000000"/>
                </a:solidFill>
              </a:rPr>
              <a:t>Trgovina</a:t>
            </a:r>
            <a:r>
              <a:rPr lang="pl-PL" sz="2600" dirty="0">
                <a:solidFill>
                  <a:srgbClr val="000000"/>
                </a:solidFill>
              </a:rPr>
              <a:t> na </a:t>
            </a:r>
            <a:r>
              <a:rPr lang="pl-PL" sz="2600" dirty="0" err="1">
                <a:solidFill>
                  <a:srgbClr val="000000"/>
                </a:solidFill>
              </a:rPr>
              <a:t>veliko</a:t>
            </a:r>
            <a:r>
              <a:rPr lang="pl-PL" sz="2600" dirty="0">
                <a:solidFill>
                  <a:srgbClr val="000000"/>
                </a:solidFill>
              </a:rPr>
              <a:t> i na </a:t>
            </a:r>
            <a:r>
              <a:rPr lang="pl-PL" sz="2600" dirty="0" err="1">
                <a:solidFill>
                  <a:srgbClr val="000000"/>
                </a:solidFill>
              </a:rPr>
              <a:t>malo</a:t>
            </a:r>
            <a:r>
              <a:rPr lang="pl-PL" sz="2600" dirty="0">
                <a:solidFill>
                  <a:srgbClr val="000000"/>
                </a:solidFill>
              </a:rPr>
              <a:t>; </a:t>
            </a:r>
            <a:r>
              <a:rPr lang="pl-PL" sz="2600" dirty="0" err="1">
                <a:solidFill>
                  <a:srgbClr val="000000"/>
                </a:solidFill>
              </a:rPr>
              <a:t>popravak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motornih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vozila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motocikala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 47.99)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(H) </a:t>
            </a:r>
            <a:r>
              <a:rPr lang="pl-PL" sz="2600" dirty="0" err="1">
                <a:solidFill>
                  <a:srgbClr val="000000"/>
                </a:solidFill>
              </a:rPr>
              <a:t>Prijevoz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skladištenje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(I)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pružanja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smještaja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pripreme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usluživanja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hrane</a:t>
            </a:r>
            <a:r>
              <a:rPr lang="pl-PL" sz="2600" dirty="0">
                <a:solidFill>
                  <a:srgbClr val="000000"/>
                </a:solidFill>
              </a:rPr>
              <a:t> (samo </a:t>
            </a:r>
            <a:r>
              <a:rPr lang="pl-PL" sz="2600" dirty="0" err="1">
                <a:solidFill>
                  <a:srgbClr val="000000"/>
                </a:solidFill>
              </a:rPr>
              <a:t>odjeljak</a:t>
            </a:r>
            <a:r>
              <a:rPr lang="pl-PL" sz="2600" dirty="0">
                <a:solidFill>
                  <a:srgbClr val="000000"/>
                </a:solidFill>
              </a:rPr>
              <a:t> 56)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(J) </a:t>
            </a:r>
            <a:r>
              <a:rPr lang="pl-PL" sz="2600" dirty="0" err="1">
                <a:solidFill>
                  <a:srgbClr val="000000"/>
                </a:solidFill>
              </a:rPr>
              <a:t>Informacije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komunikacije</a:t>
            </a: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- (M) </a:t>
            </a:r>
            <a:r>
              <a:rPr lang="pl-PL" sz="2600" dirty="0" err="1">
                <a:solidFill>
                  <a:srgbClr val="000000"/>
                </a:solidFill>
              </a:rPr>
              <a:t>Stručne</a:t>
            </a:r>
            <a:r>
              <a:rPr lang="pl-PL" sz="2600" dirty="0">
                <a:solidFill>
                  <a:srgbClr val="000000"/>
                </a:solidFill>
              </a:rPr>
              <a:t>, </a:t>
            </a:r>
            <a:r>
              <a:rPr lang="pl-PL" sz="2600" dirty="0" err="1">
                <a:solidFill>
                  <a:srgbClr val="000000"/>
                </a:solidFill>
              </a:rPr>
              <a:t>znanstvene</a:t>
            </a:r>
            <a:r>
              <a:rPr lang="pl-PL" sz="2600" dirty="0">
                <a:solidFill>
                  <a:srgbClr val="000000"/>
                </a:solidFill>
              </a:rPr>
              <a:t> i tehničke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osim: 69.1)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(N) </a:t>
            </a:r>
            <a:r>
              <a:rPr lang="pl-PL" sz="2600" dirty="0" err="1">
                <a:solidFill>
                  <a:srgbClr val="000000"/>
                </a:solidFill>
              </a:rPr>
              <a:t>Administrativne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pomoćne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uslužne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osim: 77, 78 i 79)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(P) </a:t>
            </a:r>
            <a:r>
              <a:rPr lang="pl-PL" sz="2600" dirty="0" err="1">
                <a:solidFill>
                  <a:srgbClr val="000000"/>
                </a:solidFill>
              </a:rPr>
              <a:t>Obrazovanje</a:t>
            </a: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- (Q)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zdravstvene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zaštite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socijalne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skrbi</a:t>
            </a: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- (R) </a:t>
            </a:r>
            <a:r>
              <a:rPr lang="pl-PL" sz="2600" dirty="0" err="1">
                <a:solidFill>
                  <a:srgbClr val="000000"/>
                </a:solidFill>
              </a:rPr>
              <a:t>Umjetnost</a:t>
            </a:r>
            <a:r>
              <a:rPr lang="pl-PL" sz="2600" dirty="0">
                <a:solidFill>
                  <a:srgbClr val="000000"/>
                </a:solidFill>
              </a:rPr>
              <a:t>, </a:t>
            </a:r>
            <a:r>
              <a:rPr lang="pl-PL" sz="2600" dirty="0" err="1">
                <a:solidFill>
                  <a:srgbClr val="000000"/>
                </a:solidFill>
              </a:rPr>
              <a:t>zabava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rekreacija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 93.19)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(S) </a:t>
            </a:r>
            <a:r>
              <a:rPr lang="pl-PL" sz="2600" dirty="0" err="1">
                <a:solidFill>
                  <a:srgbClr val="000000"/>
                </a:solidFill>
              </a:rPr>
              <a:t>Ostale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uslužne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 94)</a:t>
            </a:r>
          </a:p>
          <a:p>
            <a:endParaRPr lang="pl-PL" sz="32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endParaRPr lang="pl-PL" sz="3200" dirty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15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476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</a:t>
            </a: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samozapošljavanje – zeleno i digitalno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Visina subvencije:</a:t>
            </a:r>
          </a:p>
          <a:p>
            <a:r>
              <a:rPr lang="pl-PL" sz="2800" dirty="0" err="1">
                <a:solidFill>
                  <a:srgbClr val="000000"/>
                </a:solidFill>
              </a:rPr>
              <a:t>Potpora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samozapošljavanje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može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dodijeliti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dvije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skupine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korisnika</a:t>
            </a:r>
            <a:r>
              <a:rPr lang="pl-PL" sz="2800" dirty="0">
                <a:solidFill>
                  <a:srgbClr val="000000"/>
                </a:solidFill>
              </a:rPr>
              <a:t>.</a:t>
            </a:r>
          </a:p>
          <a:p>
            <a:endParaRPr lang="pl-PL" sz="3200" dirty="0">
              <a:solidFill>
                <a:srgbClr val="000000"/>
              </a:solidFill>
            </a:endParaRPr>
          </a:p>
          <a:p>
            <a:r>
              <a:rPr lang="pl-PL" sz="2600" b="1" dirty="0">
                <a:solidFill>
                  <a:srgbClr val="000000"/>
                </a:solidFill>
              </a:rPr>
              <a:t>1. Skupina - do 150.000,00 </a:t>
            </a:r>
            <a:r>
              <a:rPr lang="pl-PL" sz="2600" b="1" dirty="0" err="1">
                <a:solidFill>
                  <a:srgbClr val="000000"/>
                </a:solidFill>
              </a:rPr>
              <a:t>kn</a:t>
            </a:r>
            <a:endParaRPr lang="pl-PL" sz="2600" b="1" dirty="0">
              <a:solidFill>
                <a:srgbClr val="000000"/>
              </a:solidFill>
            </a:endParaRPr>
          </a:p>
          <a:p>
            <a:r>
              <a:rPr lang="pl-PL" sz="2600" dirty="0" err="1">
                <a:solidFill>
                  <a:srgbClr val="000000"/>
                </a:solidFill>
              </a:rPr>
              <a:t>Dodjeljuje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se</a:t>
            </a:r>
            <a:r>
              <a:rPr lang="pl-PL" sz="2600" dirty="0">
                <a:solidFill>
                  <a:srgbClr val="000000"/>
                </a:solidFill>
              </a:rPr>
              <a:t> za </a:t>
            </a:r>
            <a:r>
              <a:rPr lang="pl-PL" sz="2600" dirty="0" err="1">
                <a:solidFill>
                  <a:srgbClr val="000000"/>
                </a:solidFill>
              </a:rPr>
              <a:t>registraciju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buduće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obavljanje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koje </a:t>
            </a:r>
            <a:r>
              <a:rPr lang="pl-PL" sz="2600" dirty="0" err="1">
                <a:solidFill>
                  <a:srgbClr val="000000"/>
                </a:solidFill>
              </a:rPr>
              <a:t>pripadaju</a:t>
            </a:r>
            <a:r>
              <a:rPr lang="pl-PL" sz="2600" dirty="0">
                <a:solidFill>
                  <a:srgbClr val="000000"/>
                </a:solidFill>
              </a:rPr>
              <a:t> u </a:t>
            </a:r>
            <a:r>
              <a:rPr lang="pl-PL" sz="2600" dirty="0" err="1">
                <a:solidFill>
                  <a:srgbClr val="000000"/>
                </a:solidFill>
              </a:rPr>
              <a:t>sljedeća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područja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razvrstana</a:t>
            </a:r>
            <a:r>
              <a:rPr lang="pl-PL" sz="2600" dirty="0">
                <a:solidFill>
                  <a:srgbClr val="000000"/>
                </a:solidFill>
              </a:rPr>
              <a:t> po NKD-u</a:t>
            </a:r>
            <a:r>
              <a:rPr lang="pl-PL" sz="26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- </a:t>
            </a:r>
            <a:r>
              <a:rPr lang="pl-PL" sz="2600" dirty="0">
                <a:solidFill>
                  <a:srgbClr val="000000"/>
                </a:solidFill>
              </a:rPr>
              <a:t>(B) </a:t>
            </a:r>
            <a:r>
              <a:rPr lang="pl-PL" sz="2600" dirty="0" err="1">
                <a:solidFill>
                  <a:srgbClr val="000000"/>
                </a:solidFill>
              </a:rPr>
              <a:t>rudarstvo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vađenje</a:t>
            </a:r>
            <a:r>
              <a:rPr lang="pl-PL" sz="2600" dirty="0">
                <a:solidFill>
                  <a:srgbClr val="000000"/>
                </a:solidFill>
              </a:rPr>
              <a:t>  (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05-09) 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(C) </a:t>
            </a:r>
            <a:r>
              <a:rPr lang="pl-PL" sz="2600" dirty="0" err="1">
                <a:solidFill>
                  <a:srgbClr val="000000"/>
                </a:solidFill>
              </a:rPr>
              <a:t>prerađivačka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industrija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10 – 33)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(D) </a:t>
            </a:r>
            <a:r>
              <a:rPr lang="pl-PL" sz="2600" dirty="0" err="1">
                <a:solidFill>
                  <a:srgbClr val="000000"/>
                </a:solidFill>
              </a:rPr>
              <a:t>opskrba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električnom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energijom</a:t>
            </a:r>
            <a:r>
              <a:rPr lang="pl-PL" sz="2600" dirty="0">
                <a:solidFill>
                  <a:srgbClr val="000000"/>
                </a:solidFill>
              </a:rPr>
              <a:t>, </a:t>
            </a:r>
            <a:r>
              <a:rPr lang="pl-PL" sz="2600" dirty="0" err="1">
                <a:solidFill>
                  <a:srgbClr val="000000"/>
                </a:solidFill>
              </a:rPr>
              <a:t>plinom</a:t>
            </a:r>
            <a:r>
              <a:rPr lang="pl-PL" sz="2600" dirty="0">
                <a:solidFill>
                  <a:srgbClr val="000000"/>
                </a:solidFill>
              </a:rPr>
              <a:t>, parom i </a:t>
            </a:r>
            <a:r>
              <a:rPr lang="pl-PL" sz="2600" dirty="0" err="1">
                <a:solidFill>
                  <a:srgbClr val="000000"/>
                </a:solidFill>
              </a:rPr>
              <a:t>klimatizacija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odjeljak</a:t>
            </a:r>
            <a:r>
              <a:rPr lang="pl-PL" sz="2600" dirty="0">
                <a:solidFill>
                  <a:srgbClr val="000000"/>
                </a:solidFill>
              </a:rPr>
              <a:t> 35)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(E) </a:t>
            </a:r>
            <a:r>
              <a:rPr lang="pl-PL" sz="2600" dirty="0" err="1">
                <a:solidFill>
                  <a:srgbClr val="000000"/>
                </a:solidFill>
              </a:rPr>
              <a:t>opskrba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vodom</a:t>
            </a:r>
            <a:r>
              <a:rPr lang="pl-PL" sz="2600" dirty="0">
                <a:solidFill>
                  <a:srgbClr val="000000"/>
                </a:solidFill>
              </a:rPr>
              <a:t>; </a:t>
            </a:r>
            <a:r>
              <a:rPr lang="pl-PL" sz="2600" dirty="0" err="1">
                <a:solidFill>
                  <a:srgbClr val="000000"/>
                </a:solidFill>
              </a:rPr>
              <a:t>uklanjanje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otpadnih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voda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gospodarenje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otpadom</a:t>
            </a:r>
            <a:r>
              <a:rPr lang="pl-PL" sz="2600" dirty="0">
                <a:solidFill>
                  <a:srgbClr val="000000"/>
                </a:solidFill>
              </a:rPr>
              <a:t> te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sanacije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okoliša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36-39)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(F) </a:t>
            </a:r>
            <a:r>
              <a:rPr lang="pl-PL" sz="2600" dirty="0" err="1">
                <a:solidFill>
                  <a:srgbClr val="000000"/>
                </a:solidFill>
              </a:rPr>
              <a:t>građevinarstvo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: 41- 43) </a:t>
            </a:r>
          </a:p>
          <a:p>
            <a:endParaRPr lang="pl-PL" sz="2600" b="1" dirty="0">
              <a:solidFill>
                <a:srgbClr val="000000"/>
              </a:solidFill>
            </a:endParaRPr>
          </a:p>
          <a:p>
            <a:r>
              <a:rPr lang="pl-PL" sz="2600" b="1" dirty="0">
                <a:solidFill>
                  <a:srgbClr val="000000"/>
                </a:solidFill>
              </a:rPr>
              <a:t>2. Skupina – do 110.000,00 </a:t>
            </a:r>
            <a:r>
              <a:rPr lang="pl-PL" sz="2600" b="1" dirty="0" err="1">
                <a:solidFill>
                  <a:srgbClr val="000000"/>
                </a:solidFill>
              </a:rPr>
              <a:t>kn</a:t>
            </a:r>
            <a:endParaRPr lang="pl-PL" sz="2600" b="1" dirty="0">
              <a:solidFill>
                <a:srgbClr val="000000"/>
              </a:solidFill>
            </a:endParaRPr>
          </a:p>
          <a:p>
            <a:r>
              <a:rPr lang="pl-PL" sz="2600" dirty="0" err="1">
                <a:solidFill>
                  <a:srgbClr val="000000"/>
                </a:solidFill>
              </a:rPr>
              <a:t>Dodjeljuje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se</a:t>
            </a:r>
            <a:r>
              <a:rPr lang="pl-PL" sz="2600" dirty="0">
                <a:solidFill>
                  <a:srgbClr val="000000"/>
                </a:solidFill>
              </a:rPr>
              <a:t> za </a:t>
            </a:r>
            <a:r>
              <a:rPr lang="pl-PL" sz="2600" dirty="0" err="1">
                <a:solidFill>
                  <a:srgbClr val="000000"/>
                </a:solidFill>
              </a:rPr>
              <a:t>registraciju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buduće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obavljanje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koje </a:t>
            </a:r>
            <a:r>
              <a:rPr lang="pl-PL" sz="2600" dirty="0" err="1">
                <a:solidFill>
                  <a:srgbClr val="000000"/>
                </a:solidFill>
              </a:rPr>
              <a:t>pripadaju</a:t>
            </a:r>
            <a:r>
              <a:rPr lang="pl-PL" sz="2600" dirty="0">
                <a:solidFill>
                  <a:srgbClr val="000000"/>
                </a:solidFill>
              </a:rPr>
              <a:t> u </a:t>
            </a:r>
            <a:r>
              <a:rPr lang="pl-PL" sz="2600" dirty="0" err="1">
                <a:solidFill>
                  <a:srgbClr val="000000"/>
                </a:solidFill>
              </a:rPr>
              <a:t>sljedeća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područja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razvrstana</a:t>
            </a:r>
            <a:r>
              <a:rPr lang="pl-PL" sz="2600" dirty="0">
                <a:solidFill>
                  <a:srgbClr val="000000"/>
                </a:solidFill>
              </a:rPr>
              <a:t> po NKD-u</a:t>
            </a:r>
            <a:r>
              <a:rPr lang="pl-PL" sz="26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- </a:t>
            </a:r>
            <a:r>
              <a:rPr lang="pl-PL" sz="2600" dirty="0">
                <a:solidFill>
                  <a:srgbClr val="000000"/>
                </a:solidFill>
              </a:rPr>
              <a:t>(G) </a:t>
            </a:r>
            <a:r>
              <a:rPr lang="pl-PL" sz="2600" dirty="0" err="1">
                <a:solidFill>
                  <a:srgbClr val="000000"/>
                </a:solidFill>
              </a:rPr>
              <a:t>Trgovina</a:t>
            </a:r>
            <a:r>
              <a:rPr lang="pl-PL" sz="2600" dirty="0">
                <a:solidFill>
                  <a:srgbClr val="000000"/>
                </a:solidFill>
              </a:rPr>
              <a:t> na </a:t>
            </a:r>
            <a:r>
              <a:rPr lang="pl-PL" sz="2600" dirty="0" err="1">
                <a:solidFill>
                  <a:srgbClr val="000000"/>
                </a:solidFill>
              </a:rPr>
              <a:t>veliko</a:t>
            </a:r>
            <a:r>
              <a:rPr lang="pl-PL" sz="2600" dirty="0">
                <a:solidFill>
                  <a:srgbClr val="000000"/>
                </a:solidFill>
              </a:rPr>
              <a:t> i na </a:t>
            </a:r>
            <a:r>
              <a:rPr lang="pl-PL" sz="2600" dirty="0" err="1">
                <a:solidFill>
                  <a:srgbClr val="000000"/>
                </a:solidFill>
              </a:rPr>
              <a:t>malo</a:t>
            </a:r>
            <a:r>
              <a:rPr lang="pl-PL" sz="2600" dirty="0">
                <a:solidFill>
                  <a:srgbClr val="000000"/>
                </a:solidFill>
              </a:rPr>
              <a:t>; </a:t>
            </a:r>
            <a:r>
              <a:rPr lang="pl-PL" sz="2600" dirty="0" err="1">
                <a:solidFill>
                  <a:srgbClr val="000000"/>
                </a:solidFill>
              </a:rPr>
              <a:t>popravak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motornih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vozila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motocikala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 47.99)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(H) </a:t>
            </a:r>
            <a:r>
              <a:rPr lang="pl-PL" sz="2600" dirty="0" err="1">
                <a:solidFill>
                  <a:srgbClr val="000000"/>
                </a:solidFill>
              </a:rPr>
              <a:t>Prijevoz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skladištenje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(I)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pružanja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smještaja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pripreme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usluživanja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hrane</a:t>
            </a:r>
            <a:r>
              <a:rPr lang="pl-PL" sz="2600" dirty="0">
                <a:solidFill>
                  <a:srgbClr val="000000"/>
                </a:solidFill>
              </a:rPr>
              <a:t> (samo </a:t>
            </a:r>
            <a:r>
              <a:rPr lang="pl-PL" sz="2600" dirty="0" err="1">
                <a:solidFill>
                  <a:srgbClr val="000000"/>
                </a:solidFill>
              </a:rPr>
              <a:t>odjeljak</a:t>
            </a:r>
            <a:r>
              <a:rPr lang="pl-PL" sz="2600" dirty="0">
                <a:solidFill>
                  <a:srgbClr val="000000"/>
                </a:solidFill>
              </a:rPr>
              <a:t> 56)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(J) </a:t>
            </a:r>
            <a:r>
              <a:rPr lang="pl-PL" sz="2600" dirty="0" err="1">
                <a:solidFill>
                  <a:srgbClr val="000000"/>
                </a:solidFill>
              </a:rPr>
              <a:t>Informacije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komunikacije</a:t>
            </a: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- (M) </a:t>
            </a:r>
            <a:r>
              <a:rPr lang="pl-PL" sz="2600" dirty="0" err="1">
                <a:solidFill>
                  <a:srgbClr val="000000"/>
                </a:solidFill>
              </a:rPr>
              <a:t>Stručne</a:t>
            </a:r>
            <a:r>
              <a:rPr lang="pl-PL" sz="2600" dirty="0">
                <a:solidFill>
                  <a:srgbClr val="000000"/>
                </a:solidFill>
              </a:rPr>
              <a:t>, </a:t>
            </a:r>
            <a:r>
              <a:rPr lang="pl-PL" sz="2600" dirty="0" err="1">
                <a:solidFill>
                  <a:srgbClr val="000000"/>
                </a:solidFill>
              </a:rPr>
              <a:t>znanstvene</a:t>
            </a:r>
            <a:r>
              <a:rPr lang="pl-PL" sz="2600" dirty="0">
                <a:solidFill>
                  <a:srgbClr val="000000"/>
                </a:solidFill>
              </a:rPr>
              <a:t> i tehničke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osim: 69.1)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(N) </a:t>
            </a:r>
            <a:r>
              <a:rPr lang="pl-PL" sz="2600" dirty="0" err="1">
                <a:solidFill>
                  <a:srgbClr val="000000"/>
                </a:solidFill>
              </a:rPr>
              <a:t>Administrativne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pomoćne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uslužne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osim: 77, 78 i 79)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(P) </a:t>
            </a:r>
            <a:r>
              <a:rPr lang="pl-PL" sz="2600" dirty="0" err="1">
                <a:solidFill>
                  <a:srgbClr val="000000"/>
                </a:solidFill>
              </a:rPr>
              <a:t>Obrazovanje</a:t>
            </a: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- (Q)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zdravstvene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zaštite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socijalne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skrbi</a:t>
            </a: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- (R) </a:t>
            </a:r>
            <a:r>
              <a:rPr lang="pl-PL" sz="2600" dirty="0" err="1">
                <a:solidFill>
                  <a:srgbClr val="000000"/>
                </a:solidFill>
              </a:rPr>
              <a:t>Umjetnost</a:t>
            </a:r>
            <a:r>
              <a:rPr lang="pl-PL" sz="2600" dirty="0">
                <a:solidFill>
                  <a:srgbClr val="000000"/>
                </a:solidFill>
              </a:rPr>
              <a:t>, </a:t>
            </a:r>
            <a:r>
              <a:rPr lang="pl-PL" sz="2600" dirty="0" err="1">
                <a:solidFill>
                  <a:srgbClr val="000000"/>
                </a:solidFill>
              </a:rPr>
              <a:t>zabava</a:t>
            </a:r>
            <a:r>
              <a:rPr lang="pl-PL" sz="2600" dirty="0">
                <a:solidFill>
                  <a:srgbClr val="000000"/>
                </a:solidFill>
              </a:rPr>
              <a:t> i </a:t>
            </a:r>
            <a:r>
              <a:rPr lang="pl-PL" sz="2600" dirty="0" err="1">
                <a:solidFill>
                  <a:srgbClr val="000000"/>
                </a:solidFill>
              </a:rPr>
              <a:t>rekreacija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 93.19)</a:t>
            </a:r>
          </a:p>
          <a:p>
            <a:r>
              <a:rPr lang="pl-PL" sz="2600" dirty="0">
                <a:solidFill>
                  <a:srgbClr val="000000"/>
                </a:solidFill>
              </a:rPr>
              <a:t>- (S) </a:t>
            </a:r>
            <a:r>
              <a:rPr lang="pl-PL" sz="2600" dirty="0" err="1">
                <a:solidFill>
                  <a:srgbClr val="000000"/>
                </a:solidFill>
              </a:rPr>
              <a:t>Ostale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uslužne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djelatnosti</a:t>
            </a:r>
            <a:r>
              <a:rPr lang="pl-PL" sz="2600" dirty="0">
                <a:solidFill>
                  <a:srgbClr val="000000"/>
                </a:solidFill>
              </a:rPr>
              <a:t> (</a:t>
            </a:r>
            <a:r>
              <a:rPr lang="pl-PL" sz="2600" dirty="0" err="1">
                <a:solidFill>
                  <a:srgbClr val="000000"/>
                </a:solidFill>
              </a:rPr>
              <a:t>svi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err="1">
                <a:solidFill>
                  <a:srgbClr val="000000"/>
                </a:solidFill>
              </a:rPr>
              <a:t>odjeljci</a:t>
            </a:r>
            <a:r>
              <a:rPr lang="pl-PL" sz="2600" dirty="0">
                <a:solidFill>
                  <a:srgbClr val="000000"/>
                </a:solidFill>
              </a:rPr>
              <a:t> osim 94)</a:t>
            </a:r>
          </a:p>
          <a:p>
            <a:endParaRPr lang="pl-PL" sz="32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endParaRPr lang="pl-PL" sz="3200" dirty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66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458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za samozapošljavanje – neprihvatljive djelatnosti</a:t>
            </a:r>
          </a:p>
          <a:p>
            <a:endParaRPr lang="hr-HR" sz="3200" b="1" dirty="0" smtClean="0">
              <a:solidFill>
                <a:srgbClr val="000000"/>
              </a:solidFill>
            </a:endParaRPr>
          </a:p>
          <a:p>
            <a:r>
              <a:rPr lang="hr-HR" sz="3000" dirty="0" smtClean="0"/>
              <a:t>Potpora </a:t>
            </a:r>
            <a:r>
              <a:rPr lang="hr-HR" sz="3000" dirty="0"/>
              <a:t>za samozapošljavanje ne može se dodijeliti za djelatnosti koje pripadaju u sljedeća područja razvrstana po NKD-u, a</a:t>
            </a:r>
            <a:r>
              <a:rPr lang="hr-HR" sz="3000" b="1" dirty="0"/>
              <a:t> </a:t>
            </a:r>
            <a:r>
              <a:rPr lang="hr-HR" sz="3000" dirty="0"/>
              <a:t>koje su neprihvatljive za financiranje:</a:t>
            </a:r>
          </a:p>
          <a:p>
            <a:r>
              <a:rPr lang="hr-HR" sz="3000" b="1" dirty="0"/>
              <a:t> </a:t>
            </a:r>
            <a:endParaRPr lang="hr-HR" sz="3000" dirty="0"/>
          </a:p>
          <a:p>
            <a:pPr marL="514350" indent="-5143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Poljoprivreda</a:t>
            </a:r>
            <a:r>
              <a:rPr lang="hr-HR" sz="3000" dirty="0"/>
              <a:t>, šumarstvo i ribarstvo (odjeljci: 01-03</a:t>
            </a:r>
            <a:r>
              <a:rPr lang="hr-HR" sz="3000" dirty="0" smtClean="0"/>
              <a:t>)</a:t>
            </a:r>
            <a:endParaRPr lang="hr-HR" sz="30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/>
              <a:t> R</a:t>
            </a:r>
            <a:r>
              <a:rPr lang="hr-HR" sz="3000" dirty="0" smtClean="0"/>
              <a:t>udarstvo </a:t>
            </a:r>
            <a:r>
              <a:rPr lang="hr-HR" sz="3000" dirty="0"/>
              <a:t>i vađenje (odjeljci 05-09) – isključivo za potporu za samozapošljavanje </a:t>
            </a:r>
            <a:r>
              <a:rPr lang="hr-HR" sz="3000" dirty="0" smtClean="0"/>
              <a:t>zeleno/digitalno</a:t>
            </a:r>
            <a:endParaRPr lang="hr-HR" sz="30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Trgovina </a:t>
            </a:r>
            <a:r>
              <a:rPr lang="hr-HR" sz="3000" dirty="0"/>
              <a:t>na veliko i na malo; popravak motornih vozila i motocikala </a:t>
            </a:r>
            <a:r>
              <a:rPr lang="hr-HR" sz="3000" dirty="0" smtClean="0"/>
              <a:t>(</a:t>
            </a:r>
            <a:r>
              <a:rPr lang="hr-HR" sz="3000" dirty="0"/>
              <a:t>odjeljak 47.99</a:t>
            </a:r>
            <a:r>
              <a:rPr lang="hr-HR" sz="3000" b="1" dirty="0"/>
              <a:t> </a:t>
            </a:r>
            <a:r>
              <a:rPr lang="hr-HR" sz="3000" dirty="0"/>
              <a:t>Ostala trgovina na malo izvan prodavaonica, </a:t>
            </a:r>
            <a:endParaRPr lang="hr-HR" sz="3000" dirty="0" smtClean="0"/>
          </a:p>
          <a:p>
            <a:pPr>
              <a:buClr>
                <a:srgbClr val="C00000"/>
              </a:buClr>
            </a:pPr>
            <a:r>
              <a:rPr lang="hr-HR" sz="3000" dirty="0"/>
              <a:t> </a:t>
            </a:r>
            <a:r>
              <a:rPr lang="hr-HR" sz="3000" dirty="0" smtClean="0"/>
              <a:t>     štandova </a:t>
            </a:r>
            <a:r>
              <a:rPr lang="hr-HR" sz="3000" dirty="0"/>
              <a:t>i tržnica – odnosi se na zastupanje u prodaji raznovrsnih proizvoda </a:t>
            </a:r>
            <a:r>
              <a:rPr lang="hr-HR" sz="3000" dirty="0" smtClean="0"/>
              <a:t>poput </a:t>
            </a:r>
            <a:r>
              <a:rPr lang="hr-HR" sz="3000" dirty="0"/>
              <a:t>prodaje od vrata do vrata, </a:t>
            </a:r>
            <a:endParaRPr lang="hr-HR" sz="3000" dirty="0" smtClean="0"/>
          </a:p>
          <a:p>
            <a:pPr>
              <a:buClr>
                <a:srgbClr val="C00000"/>
              </a:buClr>
            </a:pPr>
            <a:r>
              <a:rPr lang="hr-HR" sz="3000" dirty="0"/>
              <a:t> </a:t>
            </a:r>
            <a:r>
              <a:rPr lang="hr-HR" sz="3000" dirty="0" smtClean="0"/>
              <a:t>     provizijske prodaje, akviziterstva)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Djelatnosti </a:t>
            </a:r>
            <a:r>
              <a:rPr lang="hr-HR" sz="3000" dirty="0"/>
              <a:t>pružanja smještaja i pripreme i usluživanja hrane (odjeljak 55</a:t>
            </a:r>
            <a:r>
              <a:rPr lang="hr-HR" sz="3000" dirty="0" smtClean="0"/>
              <a:t>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Financijske </a:t>
            </a:r>
            <a:r>
              <a:rPr lang="hr-HR" sz="3000" dirty="0"/>
              <a:t>djelatnosti i djelatnosti osiguranja (odjeljci: 64-66</a:t>
            </a:r>
            <a:r>
              <a:rPr lang="hr-HR" sz="3000" dirty="0" smtClean="0"/>
              <a:t>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Poslovanje </a:t>
            </a:r>
            <a:r>
              <a:rPr lang="hr-HR" sz="3000" dirty="0"/>
              <a:t>nekretninama (odjeljak 68</a:t>
            </a:r>
            <a:r>
              <a:rPr lang="hr-HR" sz="3000" dirty="0" smtClean="0"/>
              <a:t>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Stručne</a:t>
            </a:r>
            <a:r>
              <a:rPr lang="hr-HR" sz="3000" dirty="0"/>
              <a:t>, znanstvene i tehničke djelatnosti (odjeljak 69.1 pravne djelatnosti) </a:t>
            </a:r>
            <a:endParaRPr lang="hr-HR" sz="30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(Administrativne </a:t>
            </a:r>
            <a:r>
              <a:rPr lang="hr-HR" sz="3000" dirty="0"/>
              <a:t>i pomoćne uslužne djelatnosti: </a:t>
            </a:r>
            <a:endParaRPr lang="hr-HR" sz="3000" dirty="0" smtClean="0"/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77 </a:t>
            </a:r>
            <a:r>
              <a:rPr lang="hr-HR" sz="3000" dirty="0"/>
              <a:t>Djelatnosti iznajmljivanja i davanja u zakup 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78 </a:t>
            </a:r>
            <a:r>
              <a:rPr lang="hr-HR" sz="3000" dirty="0"/>
              <a:t>Djelatnosti zapošljavanja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79 </a:t>
            </a:r>
            <a:r>
              <a:rPr lang="hr-HR" sz="3000" dirty="0"/>
              <a:t>Putničke agencije, organizatori putovanja (turoperatori) i ostale rezervacijske usluge te djelatnosti povezane s njima  </a:t>
            </a:r>
            <a:endParaRPr lang="hr-HR" sz="30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(</a:t>
            </a:r>
            <a:r>
              <a:rPr lang="hr-HR" sz="3000" dirty="0"/>
              <a:t>R) Umjetnost, zabava i rekreacija: </a:t>
            </a:r>
            <a:endParaRPr lang="hr-HR" sz="3000" dirty="0" smtClean="0"/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93.19 </a:t>
            </a:r>
            <a:r>
              <a:rPr lang="hr-HR" sz="3000" dirty="0"/>
              <a:t>Ostale sportske </a:t>
            </a:r>
            <a:r>
              <a:rPr lang="hr-HR" sz="3000" dirty="0" smtClean="0"/>
              <a:t>djelatnosti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(</a:t>
            </a:r>
            <a:r>
              <a:rPr lang="hr-HR" sz="3000" dirty="0"/>
              <a:t>S) Ostale uslužne djelatnosti (odjeljak 94</a:t>
            </a:r>
            <a:r>
              <a:rPr lang="hr-HR" sz="3000" dirty="0" smtClean="0"/>
              <a:t>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Sve </a:t>
            </a:r>
            <a:r>
              <a:rPr lang="hr-HR" sz="3000" dirty="0"/>
              <a:t>djelatnosti sezonskog karaktera te djelatnosti vezane isključivo uz turističku sezonu</a:t>
            </a:r>
          </a:p>
          <a:p>
            <a:endParaRPr lang="pl-PL" sz="32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endParaRPr lang="pl-PL" sz="3200" dirty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00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083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za proširenje poslovanja</a:t>
            </a:r>
          </a:p>
          <a:p>
            <a:pPr marL="342900" lvl="0" indent="-342900">
              <a:lnSpc>
                <a:spcPct val="90000"/>
              </a:lnSpc>
              <a:defRPr/>
            </a:pPr>
            <a:endParaRPr lang="hr-HR" sz="3200" b="1" dirty="0" smtClean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Cilj </a:t>
            </a:r>
            <a:r>
              <a:rPr lang="hr-HR" sz="3200" b="1" dirty="0">
                <a:solidFill>
                  <a:srgbClr val="000000"/>
                </a:solidFill>
              </a:rPr>
              <a:t>mjere: </a:t>
            </a:r>
            <a:r>
              <a:rPr lang="hr-HR" sz="3200" dirty="0" smtClean="0">
                <a:solidFill>
                  <a:srgbClr val="000000"/>
                </a:solidFill>
              </a:rPr>
              <a:t>f</a:t>
            </a:r>
            <a:r>
              <a:rPr lang="hr-HR" sz="3200" dirty="0" smtClean="0">
                <a:solidFill>
                  <a:srgbClr val="000000"/>
                </a:solidFill>
              </a:rPr>
              <a:t>inancijska </a:t>
            </a:r>
            <a:r>
              <a:rPr lang="hr-HR" sz="3200" dirty="0">
                <a:solidFill>
                  <a:srgbClr val="000000"/>
                </a:solidFill>
              </a:rPr>
              <a:t>podrška korisnicima potpore za samozapošljavanje koji proširuju postojeće </a:t>
            </a:r>
            <a:r>
              <a:rPr lang="hr-HR" sz="3200" dirty="0" smtClean="0">
                <a:solidFill>
                  <a:srgbClr val="000000"/>
                </a:solidFill>
              </a:rPr>
              <a:t>poslovanje</a:t>
            </a:r>
          </a:p>
          <a:p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C</a:t>
            </a:r>
            <a:r>
              <a:rPr lang="hr-HR" sz="3200" b="1" dirty="0" smtClean="0">
                <a:solidFill>
                  <a:srgbClr val="000000"/>
                </a:solidFill>
              </a:rPr>
              <a:t>iljane </a:t>
            </a:r>
            <a:r>
              <a:rPr lang="hr-HR" sz="3200" b="1" dirty="0">
                <a:solidFill>
                  <a:srgbClr val="000000"/>
                </a:solidFill>
              </a:rPr>
              <a:t>skupine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  <a:endParaRPr lang="hr-HR" sz="32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Poslovni subjekt – bivši korisnik potpore za </a:t>
            </a:r>
            <a:r>
              <a:rPr lang="hr-HR" sz="3200" dirty="0" smtClean="0">
                <a:solidFill>
                  <a:srgbClr val="000000"/>
                </a:solidFill>
              </a:rPr>
              <a:t>samozapošljavanje</a:t>
            </a:r>
          </a:p>
          <a:p>
            <a:pPr>
              <a:buClr>
                <a:srgbClr val="C00000"/>
              </a:buClr>
            </a:pPr>
            <a:r>
              <a:rPr lang="hr-HR" sz="3200" b="1" dirty="0" smtClean="0">
                <a:solidFill>
                  <a:srgbClr val="000000"/>
                </a:solidFill>
              </a:rPr>
              <a:t/>
            </a:r>
            <a:br>
              <a:rPr lang="hr-HR" sz="3200" b="1" dirty="0" smtClean="0">
                <a:solidFill>
                  <a:srgbClr val="000000"/>
                </a:solidFill>
              </a:rPr>
            </a:br>
            <a:r>
              <a:rPr lang="hr-HR" sz="32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/>
              <a:t>12 mjeseci </a:t>
            </a:r>
            <a:endParaRPr lang="hr-HR" sz="32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l-PL" sz="3200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Visina subvencije: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/>
              <a:t>Propisani su najviši mogući iznosi </a:t>
            </a:r>
            <a:r>
              <a:rPr lang="hr-HR" sz="3200" dirty="0"/>
              <a:t>potpore koji se </a:t>
            </a:r>
            <a:r>
              <a:rPr lang="hr-HR" sz="3200" dirty="0" smtClean="0"/>
              <a:t>mogu </a:t>
            </a:r>
            <a:r>
              <a:rPr lang="hr-HR" sz="3200" dirty="0"/>
              <a:t>dodijeliti sukladno registriranim djelatnostima, dok će se konačna visina dodijeljene potpore za samozapošljavanje odrediti temeljem procjene opravdanosti početnog ulaganja sukladno iskazanim potrebama u dostavljenom poslovnom planu i troškovniku, koji je sastavni dio poslovnog plana.</a:t>
            </a: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06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3730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za proširenje poslovanja</a:t>
            </a:r>
          </a:p>
          <a:p>
            <a:pPr marL="342900" lvl="0" indent="-342900">
              <a:lnSpc>
                <a:spcPct val="90000"/>
              </a:lnSpc>
              <a:defRPr/>
            </a:pPr>
            <a:endParaRPr lang="hr-HR" sz="3200" b="1" dirty="0" smtClean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Cilj </a:t>
            </a:r>
            <a:r>
              <a:rPr lang="hr-HR" sz="3200" b="1" dirty="0">
                <a:solidFill>
                  <a:srgbClr val="000000"/>
                </a:solidFill>
              </a:rPr>
              <a:t>mjere: </a:t>
            </a:r>
            <a:r>
              <a:rPr lang="hr-HR" sz="3200" dirty="0" smtClean="0">
                <a:solidFill>
                  <a:srgbClr val="000000"/>
                </a:solidFill>
              </a:rPr>
              <a:t>f</a:t>
            </a:r>
            <a:r>
              <a:rPr lang="hr-HR" sz="3200" dirty="0" smtClean="0">
                <a:solidFill>
                  <a:srgbClr val="000000"/>
                </a:solidFill>
              </a:rPr>
              <a:t>inancijska </a:t>
            </a:r>
            <a:r>
              <a:rPr lang="hr-HR" sz="3200" dirty="0">
                <a:solidFill>
                  <a:srgbClr val="000000"/>
                </a:solidFill>
              </a:rPr>
              <a:t>podrška korisnicima potpore za samozapošljavanje koji proširuju postojeće </a:t>
            </a:r>
            <a:r>
              <a:rPr lang="hr-HR" sz="3200" dirty="0" smtClean="0">
                <a:solidFill>
                  <a:srgbClr val="000000"/>
                </a:solidFill>
              </a:rPr>
              <a:t>poslovanje</a:t>
            </a:r>
          </a:p>
          <a:p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C</a:t>
            </a:r>
            <a:r>
              <a:rPr lang="hr-HR" sz="3200" b="1" dirty="0" smtClean="0">
                <a:solidFill>
                  <a:srgbClr val="000000"/>
                </a:solidFill>
              </a:rPr>
              <a:t>iljane </a:t>
            </a:r>
            <a:r>
              <a:rPr lang="hr-HR" sz="3200" b="1" dirty="0">
                <a:solidFill>
                  <a:srgbClr val="000000"/>
                </a:solidFill>
              </a:rPr>
              <a:t>skupine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  <a:endParaRPr lang="hr-HR" sz="32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Poslovni subjekt – bivši korisnik potpore za </a:t>
            </a:r>
            <a:r>
              <a:rPr lang="hr-HR" sz="3200" dirty="0" smtClean="0">
                <a:solidFill>
                  <a:srgbClr val="000000"/>
                </a:solidFill>
              </a:rPr>
              <a:t>samozapošljavanje</a:t>
            </a:r>
          </a:p>
          <a:p>
            <a:pPr>
              <a:buClr>
                <a:srgbClr val="C00000"/>
              </a:buClr>
            </a:pPr>
            <a:r>
              <a:rPr lang="hr-HR" sz="3200" b="1" dirty="0" smtClean="0">
                <a:solidFill>
                  <a:srgbClr val="000000"/>
                </a:solidFill>
              </a:rPr>
              <a:t/>
            </a:r>
            <a:br>
              <a:rPr lang="hr-HR" sz="3200" b="1" dirty="0" smtClean="0">
                <a:solidFill>
                  <a:srgbClr val="000000"/>
                </a:solidFill>
              </a:rPr>
            </a:br>
            <a:r>
              <a:rPr lang="hr-HR" sz="32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/>
              <a:t>12 mjeseci </a:t>
            </a:r>
            <a:endParaRPr lang="hr-HR" sz="32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l-PL" sz="3200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Visina subvencije: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/>
              <a:t>1. </a:t>
            </a:r>
            <a:r>
              <a:rPr lang="hr-HR" sz="3200" dirty="0"/>
              <a:t>skupina - do 100.000,00 kn </a:t>
            </a:r>
          </a:p>
          <a:p>
            <a:pPr>
              <a:buClr>
                <a:srgbClr val="C00000"/>
              </a:buClr>
            </a:pPr>
            <a:r>
              <a:rPr lang="hr-HR" sz="3200" dirty="0" smtClean="0"/>
              <a:t>(dodjeljuje </a:t>
            </a:r>
            <a:r>
              <a:rPr lang="hr-HR" sz="3200" dirty="0"/>
              <a:t>se za prema pretežitoj  djelatnosti poslodavca, a koje pripadaju u </a:t>
            </a:r>
            <a:r>
              <a:rPr lang="hr-HR" sz="3200" dirty="0" smtClean="0"/>
              <a:t>ista područja </a:t>
            </a:r>
            <a:r>
              <a:rPr lang="hr-HR" sz="3200" dirty="0"/>
              <a:t>razvrstana po </a:t>
            </a:r>
            <a:r>
              <a:rPr lang="hr-HR" sz="3200" dirty="0" smtClean="0"/>
              <a:t>NKD-u </a:t>
            </a:r>
          </a:p>
          <a:p>
            <a:pPr>
              <a:buClr>
                <a:srgbClr val="C00000"/>
              </a:buClr>
            </a:pPr>
            <a:r>
              <a:rPr lang="hr-HR" sz="3200" dirty="0" smtClean="0"/>
              <a:t>kao i kod potpore za samozapošljavanje) </a:t>
            </a:r>
          </a:p>
          <a:p>
            <a:pPr>
              <a:buClr>
                <a:srgbClr val="C00000"/>
              </a:buClr>
            </a:pPr>
            <a:endParaRPr lang="hr-HR" sz="32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/>
              <a:t>2. skupina – do 70.000,00 kn</a:t>
            </a:r>
          </a:p>
          <a:p>
            <a:pPr>
              <a:buClr>
                <a:srgbClr val="C00000"/>
              </a:buClr>
            </a:pPr>
            <a:r>
              <a:rPr lang="hr-HR" sz="3200" dirty="0"/>
              <a:t>(dodjeljuje se za prema pretežitoj  djelatnosti poslodavca, a koje pripadaju u ista područja razvrstana po NKD-u </a:t>
            </a:r>
            <a:endParaRPr lang="hr-HR" sz="3200" dirty="0" smtClean="0"/>
          </a:p>
          <a:p>
            <a:pPr>
              <a:buClr>
                <a:srgbClr val="C00000"/>
              </a:buClr>
            </a:pPr>
            <a:r>
              <a:rPr lang="hr-HR" sz="3200" dirty="0" smtClean="0"/>
              <a:t>kao </a:t>
            </a:r>
            <a:r>
              <a:rPr lang="hr-HR" sz="3200" dirty="0"/>
              <a:t>i kod potpore za samozapošljavanje)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41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9" name="Pravokutnik 3"/>
          <p:cNvSpPr/>
          <p:nvPr/>
        </p:nvSpPr>
        <p:spPr>
          <a:xfrm>
            <a:off x="855676" y="1436914"/>
            <a:ext cx="19976639" cy="1193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Potpore za zapošljavanje	</a:t>
            </a: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Potpore za pripravništvo	</a:t>
            </a: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Potpore za pripravništvo u javnim službama</a:t>
            </a: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Potpore za usavršavanje	</a:t>
            </a: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Potpore za samozapošljavanje i proširenje poslovanja	</a:t>
            </a:r>
          </a:p>
          <a:p>
            <a:pPr marL="963930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Potpora za samozapošljavanje</a:t>
            </a:r>
          </a:p>
          <a:p>
            <a:pPr marL="963930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Potpora za proširenje poslovanja</a:t>
            </a:r>
          </a:p>
          <a:p>
            <a:pPr marL="963930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Mobilnost radne snage – Biram Hrvatsku	</a:t>
            </a: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Obrazovanje i osposobljavanje	</a:t>
            </a:r>
          </a:p>
          <a:p>
            <a:pPr marL="963930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Obrazovanje nezaposlenih osoba i ostalih tražitelja zaposlenja	</a:t>
            </a:r>
          </a:p>
          <a:p>
            <a:pPr marL="963930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Osposobljavanje na radnom mjestu	</a:t>
            </a:r>
          </a:p>
          <a:p>
            <a:pPr marL="963930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Osposobljavanje na radnom mjestu i u ustanovama za obrazovanje odraslih	</a:t>
            </a:r>
          </a:p>
          <a:p>
            <a:pPr marL="963930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Obrazovanje za temeljne vještine osobnog i profesionalnog razvoja	</a:t>
            </a: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Javni rad</a:t>
            </a: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Stalni sezonac	</a:t>
            </a:r>
          </a:p>
          <a:p>
            <a:pPr marL="220980" algn="just">
              <a:lnSpc>
                <a:spcPct val="130000"/>
              </a:lnSpc>
              <a:spcAft>
                <a:spcPts val="0"/>
              </a:spcAft>
            </a:pPr>
            <a:endParaRPr lang="hr-HR" sz="3400" dirty="0" smtClean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Clr>
                <a:srgbClr val="00000A"/>
              </a:buClr>
              <a:buSzPts val="1000"/>
              <a:tabLst>
                <a:tab pos="678180" algn="l"/>
              </a:tabLst>
            </a:pPr>
            <a:endParaRPr lang="hr-HR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220980" algn="just">
              <a:spcAft>
                <a:spcPts val="0"/>
              </a:spcAft>
            </a:pPr>
            <a:r>
              <a:rPr lang="hr-HR" sz="1600" dirty="0">
                <a:solidFill>
                  <a:srgbClr val="00000A"/>
                </a:solidFill>
                <a:ea typeface="Times New Roman" panose="02020603050405020304" pitchFamily="18" charset="0"/>
              </a:rPr>
              <a:t> </a:t>
            </a:r>
            <a:endParaRPr lang="hr-HR" sz="1600" dirty="0">
              <a:solidFill>
                <a:srgbClr val="00000A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499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Mobilnost radne snage – Biram Hrvatsku</a:t>
            </a:r>
          </a:p>
          <a:p>
            <a:pPr marL="342900" lvl="0" indent="-342900">
              <a:lnSpc>
                <a:spcPct val="90000"/>
              </a:lnSpc>
              <a:defRPr/>
            </a:pPr>
            <a:endParaRPr lang="hr-HR" sz="3200" b="1" dirty="0" smtClean="0">
              <a:solidFill>
                <a:srgbClr val="000000"/>
              </a:solidFill>
            </a:endParaRPr>
          </a:p>
          <a:p>
            <a:r>
              <a:rPr lang="hr-HR" sz="3000" b="1" dirty="0" smtClean="0">
                <a:solidFill>
                  <a:srgbClr val="000000"/>
                </a:solidFill>
              </a:rPr>
              <a:t>Cilj </a:t>
            </a:r>
            <a:r>
              <a:rPr lang="hr-HR" sz="3000" b="1" dirty="0">
                <a:solidFill>
                  <a:srgbClr val="000000"/>
                </a:solidFill>
              </a:rPr>
              <a:t>mjere: </a:t>
            </a:r>
            <a:r>
              <a:rPr lang="hr-HR" sz="3000" dirty="0" smtClean="0">
                <a:solidFill>
                  <a:srgbClr val="000000"/>
                </a:solidFill>
              </a:rPr>
              <a:t>o</a:t>
            </a:r>
            <a:r>
              <a:rPr lang="hr-HR" sz="3000" dirty="0" smtClean="0">
                <a:solidFill>
                  <a:srgbClr val="000000"/>
                </a:solidFill>
              </a:rPr>
              <a:t>snažiti </a:t>
            </a:r>
            <a:r>
              <a:rPr lang="hr-HR" sz="3000" dirty="0">
                <a:solidFill>
                  <a:srgbClr val="000000"/>
                </a:solidFill>
              </a:rPr>
              <a:t>gospodarsku aktivnost i raspon djelatnosti većem dijelu Republike Hrvatske, posebice u gospodarski slabije razvijenim i demografski oslabljenim  područjima s naglaskom na ruralna područja Slavonije, zaleđa dalmatinskih županija, Banovine, Korduna, Like, Gorskog kotara i otoka  te poticati povratak aktivnog radnog stanovništva iz država Europskog gospodarskog prostora,  Švicarske Konfederacije i Ujedinjenog  Kraljevstva Velike Britanije i Sjeverne Irske </a:t>
            </a:r>
            <a:endParaRPr lang="hr-HR" sz="3000" dirty="0" smtClean="0">
              <a:solidFill>
                <a:srgbClr val="000000"/>
              </a:solidFill>
            </a:endParaRPr>
          </a:p>
          <a:p>
            <a:endParaRPr lang="hr-HR" sz="3000" dirty="0" smtClean="0">
              <a:solidFill>
                <a:srgbClr val="000000"/>
              </a:solidFill>
            </a:endParaRPr>
          </a:p>
          <a:p>
            <a:r>
              <a:rPr lang="hr-HR" sz="3000" b="1" dirty="0">
                <a:solidFill>
                  <a:srgbClr val="000000"/>
                </a:solidFill>
              </a:rPr>
              <a:t>C</a:t>
            </a:r>
            <a:r>
              <a:rPr lang="hr-HR" sz="3000" b="1" dirty="0" smtClean="0">
                <a:solidFill>
                  <a:srgbClr val="000000"/>
                </a:solidFill>
              </a:rPr>
              <a:t>iljane </a:t>
            </a:r>
            <a:r>
              <a:rPr lang="hr-HR" sz="3000" b="1" dirty="0">
                <a:solidFill>
                  <a:srgbClr val="000000"/>
                </a:solidFill>
              </a:rPr>
              <a:t>skupine</a:t>
            </a:r>
            <a:r>
              <a:rPr lang="hr-HR" sz="3000" b="1" dirty="0" smtClean="0">
                <a:solidFill>
                  <a:srgbClr val="000000"/>
                </a:solidFill>
              </a:rPr>
              <a:t>:</a:t>
            </a:r>
            <a:endParaRPr lang="hr-HR" sz="30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>
                <a:solidFill>
                  <a:srgbClr val="000000"/>
                </a:solidFill>
              </a:rPr>
              <a:t>1. Hrvatski državljani povratnici u dobi do 60 godina iz zemalja EGP-a neovisno o razini obrazovanja koji su radili najmanje 12 mjeseci </a:t>
            </a:r>
            <a:r>
              <a:rPr lang="hr-HR" sz="3000" dirty="0" smtClean="0">
                <a:solidFill>
                  <a:srgbClr val="000000"/>
                </a:solidFill>
              </a:rPr>
              <a:t>                    u </a:t>
            </a:r>
            <a:r>
              <a:rPr lang="hr-HR" sz="3000" dirty="0">
                <a:solidFill>
                  <a:srgbClr val="000000"/>
                </a:solidFill>
              </a:rPr>
              <a:t>posljednja 24 mjeseca u zemljama EGP ili bili uključeni u redovito obrazovanje i koji su se po povratku prijavili u evidenciju nezaposlenih </a:t>
            </a:r>
            <a:r>
              <a:rPr lang="hr-HR" sz="3000" dirty="0" smtClean="0">
                <a:solidFill>
                  <a:srgbClr val="000000"/>
                </a:solidFill>
              </a:rPr>
              <a:t>        u </a:t>
            </a:r>
            <a:r>
              <a:rPr lang="hr-HR" sz="3000" dirty="0">
                <a:solidFill>
                  <a:srgbClr val="000000"/>
                </a:solidFill>
              </a:rPr>
              <a:t>roku 30 dana od dana reguliranog prebivališta i </a:t>
            </a:r>
            <a:r>
              <a:rPr lang="hr-HR" sz="3000" dirty="0" err="1">
                <a:solidFill>
                  <a:srgbClr val="000000"/>
                </a:solidFill>
              </a:rPr>
              <a:t>samozapošljavaju</a:t>
            </a:r>
            <a:r>
              <a:rPr lang="hr-HR" sz="3000" dirty="0">
                <a:solidFill>
                  <a:srgbClr val="000000"/>
                </a:solidFill>
              </a:rPr>
              <a:t> se kroz mjeru potpora za samozapošljavanje unutar šest mjeseci od povratka/reguliranog prebivališta. </a:t>
            </a:r>
            <a:r>
              <a:rPr lang="hr-HR" sz="3000" dirty="0" smtClean="0">
                <a:solidFill>
                  <a:srgbClr val="000000"/>
                </a:solidFill>
              </a:rPr>
              <a:t>   </a:t>
            </a:r>
            <a:endParaRPr lang="hr-HR" sz="30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>
                <a:solidFill>
                  <a:srgbClr val="000000"/>
                </a:solidFill>
              </a:rPr>
              <a:t>2. Korisnici potpore za samozapošljavanje u 2022. godini, registrirani na području indeksa razvijenosti I, II, III i IV, a koji su izvršili promjenu prebivališta  na način da su se preselili iz područja indeksa razvijenosti VII i VIII u područje indeksa razvijenosti I, II, III i IV, a sukladno  </a:t>
            </a:r>
            <a:r>
              <a:rPr lang="hr-HR" sz="3000" dirty="0" smtClean="0">
                <a:solidFill>
                  <a:srgbClr val="000000"/>
                </a:solidFill>
              </a:rPr>
              <a:t>           Odluci </a:t>
            </a:r>
            <a:r>
              <a:rPr lang="hr-HR" sz="3000" dirty="0">
                <a:solidFill>
                  <a:srgbClr val="000000"/>
                </a:solidFill>
              </a:rPr>
              <a:t>o razvrstavanju jedinica lokalne i područne (regionalne) samouprave prema stupnju razvijenosti (Narodne novine, br. 132/17).</a:t>
            </a:r>
          </a:p>
          <a:p>
            <a:pPr>
              <a:buClr>
                <a:srgbClr val="C00000"/>
              </a:buClr>
            </a:pPr>
            <a:r>
              <a:rPr lang="hr-HR" sz="3000" b="1" dirty="0" smtClean="0">
                <a:solidFill>
                  <a:srgbClr val="000000"/>
                </a:solidFill>
              </a:rPr>
              <a:t/>
            </a:r>
            <a:br>
              <a:rPr lang="hr-HR" sz="3000" b="1" dirty="0" smtClean="0">
                <a:solidFill>
                  <a:srgbClr val="000000"/>
                </a:solidFill>
              </a:rPr>
            </a:br>
            <a:r>
              <a:rPr lang="hr-HR" sz="30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/>
              <a:t>24 mjeseca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l-PL" sz="3000" dirty="0">
              <a:solidFill>
                <a:srgbClr val="000000"/>
              </a:solidFill>
            </a:endParaRPr>
          </a:p>
          <a:p>
            <a:r>
              <a:rPr lang="hr-HR" sz="3000" b="1" dirty="0" smtClean="0">
                <a:solidFill>
                  <a:srgbClr val="000000"/>
                </a:solidFill>
              </a:rPr>
              <a:t>Visina subvencije: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/>
              <a:t>1. za </a:t>
            </a:r>
            <a:r>
              <a:rPr lang="pl-PL" sz="3000" dirty="0" err="1"/>
              <a:t>osobe</a:t>
            </a:r>
            <a:r>
              <a:rPr lang="pl-PL" sz="3000" dirty="0"/>
              <a:t> </a:t>
            </a:r>
            <a:r>
              <a:rPr lang="pl-PL" sz="3000" dirty="0" err="1"/>
              <a:t>iz</a:t>
            </a:r>
            <a:r>
              <a:rPr lang="pl-PL" sz="3000" dirty="0"/>
              <a:t> 1. </a:t>
            </a:r>
            <a:r>
              <a:rPr lang="pl-PL" sz="3000" dirty="0" err="1"/>
              <a:t>ciljane</a:t>
            </a:r>
            <a:r>
              <a:rPr lang="pl-PL" sz="3000" dirty="0"/>
              <a:t> </a:t>
            </a:r>
            <a:r>
              <a:rPr lang="pl-PL" sz="3000" dirty="0" err="1"/>
              <a:t>skupine</a:t>
            </a:r>
            <a:r>
              <a:rPr lang="pl-PL" sz="3000" dirty="0"/>
              <a:t> </a:t>
            </a:r>
            <a:r>
              <a:rPr lang="pl-PL" sz="3000" dirty="0" smtClean="0"/>
              <a:t>50.000,00 </a:t>
            </a:r>
            <a:r>
              <a:rPr lang="pl-PL" sz="3000" dirty="0" err="1"/>
              <a:t>kn</a:t>
            </a:r>
            <a:r>
              <a:rPr lang="pl-PL" sz="3000" dirty="0"/>
              <a:t>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/>
              <a:t>2. za </a:t>
            </a:r>
            <a:r>
              <a:rPr lang="pl-PL" sz="3000" dirty="0" err="1"/>
              <a:t>osobe</a:t>
            </a:r>
            <a:r>
              <a:rPr lang="pl-PL" sz="3000" dirty="0"/>
              <a:t> </a:t>
            </a:r>
            <a:r>
              <a:rPr lang="pl-PL" sz="3000" dirty="0" err="1"/>
              <a:t>iz</a:t>
            </a:r>
            <a:r>
              <a:rPr lang="pl-PL" sz="3000" dirty="0"/>
              <a:t> 2. </a:t>
            </a:r>
            <a:r>
              <a:rPr lang="pl-PL" sz="3000" dirty="0" err="1"/>
              <a:t>ciljane</a:t>
            </a:r>
            <a:r>
              <a:rPr lang="pl-PL" sz="3000" dirty="0"/>
              <a:t> </a:t>
            </a:r>
            <a:r>
              <a:rPr lang="pl-PL" sz="3000" dirty="0" err="1" smtClean="0"/>
              <a:t>skupine</a:t>
            </a:r>
            <a:r>
              <a:rPr lang="pl-PL" sz="3000" dirty="0" smtClean="0"/>
              <a:t> 25.000,00 </a:t>
            </a:r>
            <a:r>
              <a:rPr lang="pl-PL" sz="3000" dirty="0" err="1"/>
              <a:t>kn</a:t>
            </a:r>
            <a:endParaRPr lang="pl-PL" sz="30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48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4530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Obrazovanje nezaposlenih osoba i ostalih tražitelja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zaposlenja</a:t>
            </a:r>
          </a:p>
          <a:p>
            <a:pPr marL="342900" lvl="0" indent="-342900">
              <a:lnSpc>
                <a:spcPct val="90000"/>
              </a:lnSpc>
              <a:defRPr/>
            </a:pPr>
            <a:endParaRPr lang="hr-HR" sz="3200" b="1" dirty="0" smtClean="0">
              <a:solidFill>
                <a:srgbClr val="000000"/>
              </a:solidFill>
            </a:endParaRPr>
          </a:p>
          <a:p>
            <a:r>
              <a:rPr lang="hr-HR" sz="3000" b="1" dirty="0" smtClean="0">
                <a:solidFill>
                  <a:srgbClr val="000000"/>
                </a:solidFill>
              </a:rPr>
              <a:t>Cilj </a:t>
            </a:r>
            <a:r>
              <a:rPr lang="hr-HR" sz="3000" b="1" dirty="0">
                <a:solidFill>
                  <a:srgbClr val="000000"/>
                </a:solidFill>
              </a:rPr>
              <a:t>mjere: </a:t>
            </a:r>
            <a:r>
              <a:rPr lang="hr-HR" sz="3000" dirty="0" smtClean="0">
                <a:solidFill>
                  <a:srgbClr val="000000"/>
                </a:solidFill>
              </a:rPr>
              <a:t>o</a:t>
            </a:r>
            <a:r>
              <a:rPr lang="hr-HR" sz="3000" dirty="0" smtClean="0">
                <a:solidFill>
                  <a:srgbClr val="000000"/>
                </a:solidFill>
              </a:rPr>
              <a:t>mogućiti </a:t>
            </a:r>
            <a:r>
              <a:rPr lang="hr-HR" sz="3000" dirty="0">
                <a:solidFill>
                  <a:srgbClr val="000000"/>
                </a:solidFill>
              </a:rPr>
              <a:t>osobama prijavljenim u evidenciju nezaposlenih osoba i ostalih tražitelja </a:t>
            </a:r>
            <a:r>
              <a:rPr lang="hr-HR" sz="3000" dirty="0" smtClean="0">
                <a:solidFill>
                  <a:srgbClr val="000000"/>
                </a:solidFill>
              </a:rPr>
              <a:t>zaposlenja koju </a:t>
            </a:r>
            <a:r>
              <a:rPr lang="hr-HR" sz="3000" dirty="0">
                <a:solidFill>
                  <a:srgbClr val="000000"/>
                </a:solidFill>
              </a:rPr>
              <a:t>vodi Hrvatski zavod za zapošljavanje </a:t>
            </a:r>
            <a:r>
              <a:rPr lang="hr-HR" sz="3000" dirty="0" smtClean="0">
                <a:solidFill>
                  <a:srgbClr val="000000"/>
                </a:solidFill>
              </a:rPr>
              <a:t>stjecanje </a:t>
            </a:r>
            <a:r>
              <a:rPr lang="hr-HR" sz="3000" dirty="0">
                <a:solidFill>
                  <a:srgbClr val="000000"/>
                </a:solidFill>
              </a:rPr>
              <a:t>kompetencija za novo zapošljavanje ili zadržavanje postojećeg radnog mjesta u zanimanjima traženim na tržištu </a:t>
            </a:r>
            <a:r>
              <a:rPr lang="hr-HR" sz="3000" dirty="0" smtClean="0">
                <a:solidFill>
                  <a:srgbClr val="000000"/>
                </a:solidFill>
              </a:rPr>
              <a:t>rada</a:t>
            </a:r>
          </a:p>
          <a:p>
            <a:endParaRPr lang="hr-HR" sz="3000" dirty="0" smtClean="0">
              <a:solidFill>
                <a:srgbClr val="000000"/>
              </a:solidFill>
            </a:endParaRPr>
          </a:p>
          <a:p>
            <a:r>
              <a:rPr lang="hr-HR" sz="3000" b="1" dirty="0">
                <a:solidFill>
                  <a:srgbClr val="000000"/>
                </a:solidFill>
              </a:rPr>
              <a:t>C</a:t>
            </a:r>
            <a:r>
              <a:rPr lang="hr-HR" sz="3000" b="1" dirty="0" smtClean="0">
                <a:solidFill>
                  <a:srgbClr val="000000"/>
                </a:solidFill>
              </a:rPr>
              <a:t>iljane </a:t>
            </a:r>
            <a:r>
              <a:rPr lang="hr-HR" sz="3000" b="1" dirty="0">
                <a:solidFill>
                  <a:srgbClr val="000000"/>
                </a:solidFill>
              </a:rPr>
              <a:t>skupine</a:t>
            </a:r>
            <a:r>
              <a:rPr lang="hr-HR" sz="3000" b="1" dirty="0" smtClean="0">
                <a:solidFill>
                  <a:srgbClr val="000000"/>
                </a:solidFill>
              </a:rPr>
              <a:t>:</a:t>
            </a:r>
            <a:endParaRPr lang="hr-HR" sz="30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0"/>
                </a:solidFill>
              </a:rPr>
              <a:t>Nezaposlene osobe i ostali </a:t>
            </a:r>
            <a:r>
              <a:rPr lang="hr-HR" sz="3000" dirty="0">
                <a:solidFill>
                  <a:srgbClr val="000000"/>
                </a:solidFill>
              </a:rPr>
              <a:t>tražitelji zaposlenja </a:t>
            </a:r>
            <a:r>
              <a:rPr lang="hr-HR" sz="3000" dirty="0" smtClean="0">
                <a:solidFill>
                  <a:srgbClr val="000000"/>
                </a:solidFill>
              </a:rPr>
              <a:t>(</a:t>
            </a:r>
            <a:r>
              <a:rPr lang="hr-HR" sz="2800" dirty="0" smtClean="0">
                <a:solidFill>
                  <a:srgbClr val="000000"/>
                </a:solidFill>
              </a:rPr>
              <a:t>zaposlene </a:t>
            </a:r>
            <a:r>
              <a:rPr lang="hr-HR" sz="2800" dirty="0">
                <a:solidFill>
                  <a:srgbClr val="000000"/>
                </a:solidFill>
              </a:rPr>
              <a:t>osobe ili osobe koje iz bilo kojeg razloga nisu u evidenciji nezaposlenih osoba, a žele promijeniti posao ili zadržati postojeće radno mjesto i jačati svoju </a:t>
            </a:r>
            <a:r>
              <a:rPr lang="hr-HR" sz="2800" dirty="0" err="1">
                <a:solidFill>
                  <a:srgbClr val="000000"/>
                </a:solidFill>
              </a:rPr>
              <a:t>zapošljivost</a:t>
            </a:r>
            <a:r>
              <a:rPr lang="hr-HR" sz="2800" dirty="0">
                <a:solidFill>
                  <a:srgbClr val="000000"/>
                </a:solidFill>
              </a:rPr>
              <a:t> sukladno članku 13. Zakona o tržištu </a:t>
            </a:r>
            <a:r>
              <a:rPr lang="hr-HR" sz="2800" dirty="0" smtClean="0">
                <a:solidFill>
                  <a:srgbClr val="000000"/>
                </a:solidFill>
              </a:rPr>
              <a:t>rada</a:t>
            </a:r>
            <a:r>
              <a:rPr lang="hr-HR" sz="3000" dirty="0" smtClean="0">
                <a:solidFill>
                  <a:srgbClr val="000000"/>
                </a:solidFill>
              </a:rPr>
              <a:t>) </a:t>
            </a:r>
          </a:p>
          <a:p>
            <a:pPr>
              <a:buClr>
                <a:srgbClr val="C00000"/>
              </a:buClr>
            </a:pPr>
            <a:r>
              <a:rPr lang="hr-HR" sz="3000" b="1" dirty="0" smtClean="0">
                <a:solidFill>
                  <a:srgbClr val="000000"/>
                </a:solidFill>
              </a:rPr>
              <a:t/>
            </a:r>
            <a:br>
              <a:rPr lang="hr-HR" sz="3000" b="1" dirty="0" smtClean="0">
                <a:solidFill>
                  <a:srgbClr val="000000"/>
                </a:solidFill>
              </a:rPr>
            </a:br>
            <a:r>
              <a:rPr lang="hr-HR" sz="30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/>
              <a:t>Ovisno</a:t>
            </a:r>
            <a:r>
              <a:rPr lang="pl-PL" sz="3000" dirty="0"/>
              <a:t> o programu </a:t>
            </a:r>
            <a:r>
              <a:rPr lang="pl-PL" sz="3000" dirty="0" err="1"/>
              <a:t>odobrenom</a:t>
            </a:r>
            <a:r>
              <a:rPr lang="pl-PL" sz="3000" dirty="0"/>
              <a:t> od </a:t>
            </a:r>
            <a:r>
              <a:rPr lang="pl-PL" sz="3000" dirty="0" err="1"/>
              <a:t>strane</a:t>
            </a:r>
            <a:r>
              <a:rPr lang="pl-PL" sz="3000" dirty="0"/>
              <a:t> </a:t>
            </a:r>
            <a:r>
              <a:rPr lang="pl-PL" sz="3000" dirty="0" err="1"/>
              <a:t>nadležnog</a:t>
            </a:r>
            <a:r>
              <a:rPr lang="pl-PL" sz="3000" dirty="0"/>
              <a:t> </a:t>
            </a:r>
            <a:r>
              <a:rPr lang="pl-PL" sz="3000" dirty="0" err="1" smtClean="0"/>
              <a:t>Ministarstva</a:t>
            </a:r>
            <a:endParaRPr lang="pl-PL" sz="3000" dirty="0" smtClean="0"/>
          </a:p>
          <a:p>
            <a:pPr>
              <a:buClr>
                <a:srgbClr val="C00000"/>
              </a:buClr>
            </a:pPr>
            <a:endParaRPr lang="pl-PL" sz="3000" dirty="0">
              <a:solidFill>
                <a:srgbClr val="000000"/>
              </a:solidFill>
            </a:endParaRPr>
          </a:p>
          <a:p>
            <a:r>
              <a:rPr lang="hr-HR" sz="3000" b="1" dirty="0" smtClean="0">
                <a:solidFill>
                  <a:srgbClr val="000000"/>
                </a:solidFill>
              </a:rPr>
              <a:t>Visina subvencije: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/>
              <a:t>Obrazovna</a:t>
            </a:r>
            <a:r>
              <a:rPr lang="pl-PL" sz="3000" dirty="0"/>
              <a:t> </a:t>
            </a:r>
            <a:r>
              <a:rPr lang="pl-PL" sz="3000" dirty="0" err="1"/>
              <a:t>ustanova</a:t>
            </a:r>
            <a:endParaRPr lang="pl-PL" sz="3000" dirty="0"/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/>
              <a:t>troškovi</a:t>
            </a:r>
            <a:r>
              <a:rPr lang="pl-PL" sz="3000" dirty="0" smtClean="0"/>
              <a:t> </a:t>
            </a:r>
            <a:r>
              <a:rPr lang="pl-PL" sz="3000" dirty="0" err="1"/>
              <a:t>nastave</a:t>
            </a:r>
            <a:r>
              <a:rPr lang="pl-PL" sz="3000" dirty="0"/>
              <a:t> </a:t>
            </a:r>
            <a:r>
              <a:rPr lang="pl-PL" sz="3000" dirty="0" err="1"/>
              <a:t>uključujući</a:t>
            </a:r>
            <a:r>
              <a:rPr lang="pl-PL" sz="3000" dirty="0"/>
              <a:t> </a:t>
            </a:r>
            <a:r>
              <a:rPr lang="pl-PL" sz="3000" dirty="0" err="1"/>
              <a:t>troškove</a:t>
            </a:r>
            <a:r>
              <a:rPr lang="pl-PL" sz="3000" dirty="0"/>
              <a:t> </a:t>
            </a:r>
            <a:r>
              <a:rPr lang="pl-PL" sz="3000" dirty="0" err="1"/>
              <a:t>zaštitne</a:t>
            </a:r>
            <a:r>
              <a:rPr lang="pl-PL" sz="3000" dirty="0"/>
              <a:t> </a:t>
            </a:r>
            <a:r>
              <a:rPr lang="pl-PL" sz="3000" dirty="0" err="1"/>
              <a:t>opreme</a:t>
            </a:r>
            <a:r>
              <a:rPr lang="pl-PL" sz="3000" dirty="0"/>
              <a:t> i </a:t>
            </a:r>
            <a:r>
              <a:rPr lang="pl-PL" sz="3000" dirty="0" err="1"/>
              <a:t>udžbenika</a:t>
            </a:r>
            <a:endParaRPr lang="pl-PL" sz="30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/>
              <a:t>Zdravstvena</a:t>
            </a:r>
            <a:r>
              <a:rPr lang="pl-PL" sz="3000" dirty="0"/>
              <a:t> </a:t>
            </a:r>
            <a:r>
              <a:rPr lang="pl-PL" sz="3000" dirty="0" err="1"/>
              <a:t>ustanova</a:t>
            </a:r>
            <a:endParaRPr lang="pl-PL" sz="3000" dirty="0"/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/>
              <a:t>troškovi</a:t>
            </a:r>
            <a:r>
              <a:rPr lang="pl-PL" sz="3000" dirty="0" smtClean="0"/>
              <a:t> </a:t>
            </a:r>
            <a:r>
              <a:rPr lang="pl-PL" sz="3000" dirty="0" err="1"/>
              <a:t>liječničkog</a:t>
            </a:r>
            <a:r>
              <a:rPr lang="pl-PL" sz="3000" dirty="0"/>
              <a:t> i </a:t>
            </a:r>
            <a:r>
              <a:rPr lang="pl-PL" sz="3000" dirty="0" err="1"/>
              <a:t>sanitarnog</a:t>
            </a:r>
            <a:r>
              <a:rPr lang="pl-PL" sz="3000" dirty="0"/>
              <a:t> </a:t>
            </a:r>
            <a:r>
              <a:rPr lang="pl-PL" sz="3000" dirty="0" err="1"/>
              <a:t>pregleda</a:t>
            </a:r>
            <a:r>
              <a:rPr lang="pl-PL" sz="3000" dirty="0"/>
              <a:t>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/>
              <a:t>Polaznik</a:t>
            </a:r>
            <a:r>
              <a:rPr lang="pl-PL" sz="3000" dirty="0"/>
              <a:t> </a:t>
            </a:r>
            <a:r>
              <a:rPr lang="pl-PL" sz="3000" dirty="0" err="1"/>
              <a:t>obrazovanja</a:t>
            </a:r>
            <a:endParaRPr lang="pl-PL" sz="3000" dirty="0"/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/>
              <a:t>novčana</a:t>
            </a:r>
            <a:r>
              <a:rPr lang="pl-PL" sz="3000" dirty="0" smtClean="0"/>
              <a:t> </a:t>
            </a:r>
            <a:r>
              <a:rPr lang="pl-PL" sz="3000" dirty="0" err="1"/>
              <a:t>pomoć</a:t>
            </a:r>
            <a:r>
              <a:rPr lang="pl-PL" sz="3000" dirty="0"/>
              <a:t> </a:t>
            </a:r>
            <a:r>
              <a:rPr lang="pl-PL" sz="3000" dirty="0" err="1"/>
              <a:t>nezaposlenim</a:t>
            </a:r>
            <a:r>
              <a:rPr lang="pl-PL" sz="3000" dirty="0"/>
              <a:t> </a:t>
            </a:r>
            <a:r>
              <a:rPr lang="pl-PL" sz="3000" dirty="0" err="1"/>
              <a:t>osobama</a:t>
            </a:r>
            <a:r>
              <a:rPr lang="pl-PL" sz="3000" dirty="0"/>
              <a:t> </a:t>
            </a:r>
            <a:r>
              <a:rPr lang="pl-PL" sz="3000" dirty="0" err="1"/>
              <a:t>prijavljenim</a:t>
            </a:r>
            <a:r>
              <a:rPr lang="pl-PL" sz="3000" dirty="0"/>
              <a:t> u </a:t>
            </a:r>
            <a:r>
              <a:rPr lang="pl-PL" sz="3000" dirty="0" err="1" smtClean="0"/>
              <a:t>evidenciju</a:t>
            </a:r>
            <a:r>
              <a:rPr lang="pl-PL" sz="3000" dirty="0" smtClean="0"/>
              <a:t> HZZ-a </a:t>
            </a:r>
            <a:r>
              <a:rPr lang="pl-PL" sz="3000" dirty="0" err="1"/>
              <a:t>prema</a:t>
            </a:r>
            <a:r>
              <a:rPr lang="pl-PL" sz="3000" dirty="0"/>
              <a:t> </a:t>
            </a:r>
            <a:r>
              <a:rPr lang="pl-PL" sz="3000" dirty="0" err="1"/>
              <a:t>Odluci</a:t>
            </a:r>
            <a:r>
              <a:rPr lang="pl-PL" sz="3000" dirty="0"/>
              <a:t> </a:t>
            </a:r>
            <a:r>
              <a:rPr lang="pl-PL" sz="3000" dirty="0" err="1"/>
              <a:t>Upravnog</a:t>
            </a:r>
            <a:r>
              <a:rPr lang="pl-PL" sz="3000" dirty="0"/>
              <a:t> </a:t>
            </a:r>
            <a:r>
              <a:rPr lang="pl-PL" sz="3000" dirty="0" err="1"/>
              <a:t>vijeća</a:t>
            </a:r>
            <a:r>
              <a:rPr lang="pl-PL" sz="3000" dirty="0"/>
              <a:t> </a:t>
            </a:r>
            <a:r>
              <a:rPr lang="pl-PL" sz="3000" dirty="0" err="1"/>
              <a:t>Zavoda</a:t>
            </a:r>
            <a:endParaRPr lang="pl-PL" sz="3000" dirty="0"/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/>
              <a:t>putni </a:t>
            </a:r>
            <a:r>
              <a:rPr lang="pl-PL" sz="3000" dirty="0" err="1" smtClean="0"/>
              <a:t>troškovi</a:t>
            </a:r>
            <a:r>
              <a:rPr lang="pl-PL" sz="3000" dirty="0" smtClean="0"/>
              <a:t> </a:t>
            </a:r>
            <a:r>
              <a:rPr lang="pl-PL" sz="3000" dirty="0" err="1" smtClean="0"/>
              <a:t>nezaposlenim</a:t>
            </a:r>
            <a:r>
              <a:rPr lang="pl-PL" sz="3000" dirty="0" smtClean="0"/>
              <a:t> </a:t>
            </a:r>
            <a:r>
              <a:rPr lang="pl-PL" sz="3000" dirty="0" err="1" smtClean="0"/>
              <a:t>osobama</a:t>
            </a:r>
            <a:r>
              <a:rPr lang="pl-PL" sz="3000" dirty="0" smtClean="0"/>
              <a:t> </a:t>
            </a:r>
            <a:r>
              <a:rPr lang="pl-PL" sz="3000" dirty="0" err="1" smtClean="0"/>
              <a:t>prijavljenim</a:t>
            </a:r>
            <a:r>
              <a:rPr lang="pl-PL" sz="3000" dirty="0" smtClean="0"/>
              <a:t> u </a:t>
            </a:r>
            <a:r>
              <a:rPr lang="pl-PL" sz="3000" dirty="0" err="1"/>
              <a:t>evidenciju</a:t>
            </a:r>
            <a:r>
              <a:rPr lang="pl-PL" sz="3000" dirty="0"/>
              <a:t> HZZ-a </a:t>
            </a:r>
            <a:r>
              <a:rPr lang="pl-PL" sz="3000" dirty="0" err="1" smtClean="0"/>
              <a:t>prema</a:t>
            </a:r>
            <a:r>
              <a:rPr lang="pl-PL" sz="3000" dirty="0" smtClean="0"/>
              <a:t> </a:t>
            </a:r>
            <a:r>
              <a:rPr lang="pl-PL" sz="3000" dirty="0" err="1" smtClean="0"/>
              <a:t>Odluci</a:t>
            </a:r>
            <a:r>
              <a:rPr lang="pl-PL" sz="3000" dirty="0" smtClean="0"/>
              <a:t> </a:t>
            </a:r>
            <a:r>
              <a:rPr lang="pl-PL" sz="3000" dirty="0" err="1" smtClean="0"/>
              <a:t>Upravnog</a:t>
            </a:r>
            <a:r>
              <a:rPr lang="pl-PL" sz="3000" dirty="0" smtClean="0"/>
              <a:t> </a:t>
            </a:r>
            <a:r>
              <a:rPr lang="pl-PL" sz="3000" dirty="0" err="1" smtClean="0"/>
              <a:t>vijeća</a:t>
            </a:r>
            <a:r>
              <a:rPr lang="pl-PL" sz="3000" dirty="0" smtClean="0"/>
              <a:t> </a:t>
            </a:r>
            <a:r>
              <a:rPr lang="pl-PL" sz="3000" dirty="0" err="1" smtClean="0"/>
              <a:t>Zavoda</a:t>
            </a:r>
            <a:endParaRPr lang="pl-PL" sz="3000" dirty="0" smtClean="0"/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/>
              <a:t>troškovi</a:t>
            </a:r>
            <a:r>
              <a:rPr lang="pl-PL" sz="3000" dirty="0" smtClean="0"/>
              <a:t> </a:t>
            </a:r>
            <a:r>
              <a:rPr lang="pl-PL" sz="3000" dirty="0" err="1"/>
              <a:t>posebnog</a:t>
            </a:r>
            <a:r>
              <a:rPr lang="pl-PL" sz="3000" dirty="0"/>
              <a:t> </a:t>
            </a:r>
            <a:r>
              <a:rPr lang="pl-PL" sz="3000" dirty="0" err="1"/>
              <a:t>doprinosa</a:t>
            </a:r>
            <a:r>
              <a:rPr lang="pl-PL" sz="3000" dirty="0"/>
              <a:t> za </a:t>
            </a:r>
            <a:r>
              <a:rPr lang="pl-PL" sz="3000" dirty="0" err="1"/>
              <a:t>mirovinsko</a:t>
            </a:r>
            <a:r>
              <a:rPr lang="pl-PL" sz="3000" dirty="0"/>
              <a:t> </a:t>
            </a:r>
            <a:r>
              <a:rPr lang="pl-PL" sz="3000" dirty="0" err="1"/>
              <a:t>osiguranje</a:t>
            </a:r>
            <a:r>
              <a:rPr lang="pl-PL" sz="3000" dirty="0"/>
              <a:t> na </a:t>
            </a:r>
            <a:r>
              <a:rPr lang="pl-PL" sz="3000" dirty="0" err="1"/>
              <a:t>temelju</a:t>
            </a:r>
            <a:r>
              <a:rPr lang="pl-PL" sz="3000" dirty="0"/>
              <a:t> </a:t>
            </a:r>
            <a:r>
              <a:rPr lang="pl-PL" sz="3000" dirty="0" err="1"/>
              <a:t>članka</a:t>
            </a:r>
            <a:r>
              <a:rPr lang="pl-PL" sz="3000" dirty="0"/>
              <a:t> 10., </a:t>
            </a:r>
            <a:r>
              <a:rPr lang="pl-PL" sz="3000" dirty="0" err="1"/>
              <a:t>stavak</a:t>
            </a:r>
            <a:r>
              <a:rPr lang="pl-PL" sz="3000" dirty="0"/>
              <a:t> 1., </a:t>
            </a:r>
            <a:r>
              <a:rPr lang="pl-PL" sz="3000" dirty="0" err="1"/>
              <a:t>točka</a:t>
            </a:r>
            <a:r>
              <a:rPr lang="pl-PL" sz="3000" dirty="0"/>
              <a:t> 2. </a:t>
            </a:r>
            <a:r>
              <a:rPr lang="pl-PL" sz="3000" dirty="0" err="1"/>
              <a:t>Zakona</a:t>
            </a:r>
            <a:r>
              <a:rPr lang="pl-PL" sz="3000" dirty="0"/>
              <a:t> o </a:t>
            </a:r>
            <a:r>
              <a:rPr lang="pl-PL" sz="3000" dirty="0" err="1" smtClean="0"/>
              <a:t>doprinosima</a:t>
            </a:r>
            <a:r>
              <a:rPr lang="pl-PL" sz="3000" dirty="0" smtClean="0"/>
              <a:t> za </a:t>
            </a:r>
            <a:r>
              <a:rPr lang="pl-PL" sz="3000" dirty="0" err="1"/>
              <a:t>osobe</a:t>
            </a:r>
            <a:r>
              <a:rPr lang="pl-PL" sz="3000" dirty="0"/>
              <a:t> </a:t>
            </a:r>
            <a:r>
              <a:rPr lang="pl-PL" sz="3000" dirty="0" err="1"/>
              <a:t>osigurane</a:t>
            </a:r>
            <a:r>
              <a:rPr lang="pl-PL" sz="3000" dirty="0"/>
              <a:t> u </a:t>
            </a:r>
            <a:r>
              <a:rPr lang="pl-PL" sz="3000" dirty="0" err="1"/>
              <a:t>određenim</a:t>
            </a:r>
            <a:r>
              <a:rPr lang="pl-PL" sz="3000" dirty="0"/>
              <a:t> i </a:t>
            </a:r>
            <a:r>
              <a:rPr lang="pl-PL" sz="3000" dirty="0" err="1"/>
              <a:t>posebnim</a:t>
            </a:r>
            <a:r>
              <a:rPr lang="pl-PL" sz="3000" dirty="0"/>
              <a:t> </a:t>
            </a:r>
            <a:r>
              <a:rPr lang="pl-PL" sz="3000" dirty="0" err="1"/>
              <a:t>okolnostima</a:t>
            </a:r>
            <a:r>
              <a:rPr lang="pl-PL" sz="3000" dirty="0"/>
              <a:t> u </a:t>
            </a:r>
            <a:r>
              <a:rPr lang="pl-PL" sz="3000" dirty="0" err="1"/>
              <a:t>iznosu</a:t>
            </a:r>
            <a:r>
              <a:rPr lang="pl-PL" sz="3000" dirty="0"/>
              <a:t> 5%, </a:t>
            </a:r>
            <a:r>
              <a:rPr lang="pl-PL" sz="3000" dirty="0" err="1"/>
              <a:t>ako</a:t>
            </a:r>
            <a:r>
              <a:rPr lang="pl-PL" sz="3000" dirty="0"/>
              <a:t> </a:t>
            </a:r>
            <a:r>
              <a:rPr lang="pl-PL" sz="3000" dirty="0" err="1"/>
              <a:t>drugačije</a:t>
            </a:r>
            <a:r>
              <a:rPr lang="pl-PL" sz="3000" dirty="0"/>
              <a:t> </a:t>
            </a:r>
            <a:r>
              <a:rPr lang="pl-PL" sz="3000" dirty="0" err="1"/>
              <a:t>nisu</a:t>
            </a:r>
            <a:r>
              <a:rPr lang="pl-PL" sz="3000" dirty="0"/>
              <a:t> </a:t>
            </a:r>
            <a:r>
              <a:rPr lang="pl-PL" sz="3000" dirty="0" err="1"/>
              <a:t>osigurane</a:t>
            </a:r>
            <a:endParaRPr lang="pl-PL" sz="30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2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416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Osposobljavanje na radnom mjestu</a:t>
            </a:r>
          </a:p>
          <a:p>
            <a:pPr marL="342900" lvl="0" indent="-342900">
              <a:lnSpc>
                <a:spcPct val="90000"/>
              </a:lnSpc>
              <a:defRPr/>
            </a:pPr>
            <a:endParaRPr lang="hr-HR" sz="3200" b="1" dirty="0" smtClean="0">
              <a:solidFill>
                <a:srgbClr val="000000"/>
              </a:solidFill>
            </a:endParaRPr>
          </a:p>
          <a:p>
            <a:r>
              <a:rPr lang="hr-HR" sz="3000" b="1" dirty="0" smtClean="0">
                <a:solidFill>
                  <a:srgbClr val="000000"/>
                </a:solidFill>
              </a:rPr>
              <a:t>Cilj </a:t>
            </a:r>
            <a:r>
              <a:rPr lang="hr-HR" sz="3000" b="1" dirty="0">
                <a:solidFill>
                  <a:srgbClr val="000000"/>
                </a:solidFill>
              </a:rPr>
              <a:t>mjere: </a:t>
            </a:r>
            <a:r>
              <a:rPr lang="hr-HR" sz="3000" dirty="0" smtClean="0">
                <a:solidFill>
                  <a:srgbClr val="000000"/>
                </a:solidFill>
              </a:rPr>
              <a:t>n</a:t>
            </a:r>
            <a:r>
              <a:rPr lang="hr-HR" sz="3000" dirty="0" smtClean="0">
                <a:solidFill>
                  <a:srgbClr val="000000"/>
                </a:solidFill>
              </a:rPr>
              <a:t>ezaposlenim </a:t>
            </a:r>
            <a:r>
              <a:rPr lang="hr-HR" sz="3000" dirty="0">
                <a:solidFill>
                  <a:srgbClr val="000000"/>
                </a:solidFill>
              </a:rPr>
              <a:t>osobama omogućiti stjecanje praktičnih znanja i vještina za obavljanje poslova određenog radnog mjesta ili obnavljanje vještina izgubljenih tijekom proteka </a:t>
            </a:r>
            <a:r>
              <a:rPr lang="hr-HR" sz="3000" dirty="0" smtClean="0">
                <a:solidFill>
                  <a:srgbClr val="000000"/>
                </a:solidFill>
              </a:rPr>
              <a:t>vremena</a:t>
            </a:r>
          </a:p>
          <a:p>
            <a:endParaRPr lang="hr-HR" sz="3000" dirty="0" smtClean="0">
              <a:solidFill>
                <a:srgbClr val="000000"/>
              </a:solidFill>
            </a:endParaRPr>
          </a:p>
          <a:p>
            <a:r>
              <a:rPr lang="hr-HR" sz="3000" b="1" dirty="0">
                <a:solidFill>
                  <a:srgbClr val="000000"/>
                </a:solidFill>
              </a:rPr>
              <a:t>C</a:t>
            </a:r>
            <a:r>
              <a:rPr lang="hr-HR" sz="3000" b="1" dirty="0" smtClean="0">
                <a:solidFill>
                  <a:srgbClr val="000000"/>
                </a:solidFill>
              </a:rPr>
              <a:t>iljane </a:t>
            </a:r>
            <a:r>
              <a:rPr lang="hr-HR" sz="3000" b="1" dirty="0">
                <a:solidFill>
                  <a:srgbClr val="000000"/>
                </a:solidFill>
              </a:rPr>
              <a:t>skupine</a:t>
            </a:r>
            <a:r>
              <a:rPr lang="hr-HR" sz="3000" b="1" dirty="0" smtClean="0">
                <a:solidFill>
                  <a:srgbClr val="000000"/>
                </a:solidFill>
              </a:rPr>
              <a:t>:</a:t>
            </a:r>
            <a:endParaRPr lang="hr-HR" sz="30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>
                <a:solidFill>
                  <a:srgbClr val="000000"/>
                </a:solidFill>
              </a:rPr>
              <a:t>Nezaposlene osobe prijavljene u evidenciju nezaposlenih osoba k</a:t>
            </a:r>
            <a:r>
              <a:rPr lang="hr-HR" sz="3000" dirty="0" smtClean="0">
                <a:solidFill>
                  <a:srgbClr val="000000"/>
                </a:solidFill>
              </a:rPr>
              <a:t>oju </a:t>
            </a:r>
            <a:r>
              <a:rPr lang="hr-HR" sz="3000" dirty="0">
                <a:solidFill>
                  <a:srgbClr val="000000"/>
                </a:solidFill>
              </a:rPr>
              <a:t>vodi Hrvatski zavod za </a:t>
            </a:r>
            <a:r>
              <a:rPr lang="hr-HR" sz="3000" dirty="0" smtClean="0">
                <a:solidFill>
                  <a:srgbClr val="000000"/>
                </a:solidFill>
              </a:rPr>
              <a:t>zapošljavanje, a </a:t>
            </a:r>
            <a:r>
              <a:rPr lang="hr-HR" sz="3000" dirty="0">
                <a:solidFill>
                  <a:srgbClr val="000000"/>
                </a:solidFill>
              </a:rPr>
              <a:t>koje se osposobljavaju </a:t>
            </a:r>
            <a:r>
              <a:rPr lang="hr-HR" sz="3000" dirty="0" smtClean="0">
                <a:solidFill>
                  <a:srgbClr val="000000"/>
                </a:solidFill>
              </a:rPr>
              <a:t>                za </a:t>
            </a:r>
            <a:r>
              <a:rPr lang="hr-HR" sz="3000" dirty="0">
                <a:solidFill>
                  <a:srgbClr val="000000"/>
                </a:solidFill>
              </a:rPr>
              <a:t>rad u zanimanjima složenosti do 3. stupnja ISCED (srednjoškolsko obrazovanje</a:t>
            </a:r>
            <a:r>
              <a:rPr lang="hr-HR" sz="3000" dirty="0" smtClean="0">
                <a:solidFill>
                  <a:srgbClr val="000000"/>
                </a:solidFill>
              </a:rPr>
              <a:t>)</a:t>
            </a:r>
          </a:p>
          <a:p>
            <a:pPr>
              <a:buClr>
                <a:srgbClr val="C00000"/>
              </a:buClr>
            </a:pPr>
            <a:endParaRPr lang="hr-HR" sz="30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>
                <a:solidFill>
                  <a:srgbClr val="000000"/>
                </a:solidFill>
              </a:rPr>
              <a:t>Nezaposlene osobe prijavljene u </a:t>
            </a:r>
            <a:r>
              <a:rPr lang="pl-PL" sz="3000" dirty="0" err="1"/>
              <a:t>evidenciju</a:t>
            </a:r>
            <a:r>
              <a:rPr lang="pl-PL" sz="3000" dirty="0"/>
              <a:t> </a:t>
            </a:r>
            <a:r>
              <a:rPr lang="pl-PL" sz="3000" dirty="0" smtClean="0"/>
              <a:t>HZZ-a</a:t>
            </a:r>
            <a:r>
              <a:rPr lang="hr-HR" sz="3000" dirty="0" smtClean="0">
                <a:solidFill>
                  <a:srgbClr val="000000"/>
                </a:solidFill>
              </a:rPr>
              <a:t>, </a:t>
            </a:r>
            <a:r>
              <a:rPr lang="hr-HR" sz="3000" dirty="0">
                <a:solidFill>
                  <a:srgbClr val="000000"/>
                </a:solidFill>
              </a:rPr>
              <a:t>a koje se osposobljavaju za specifične programe iz sustava visokih tehnologija, složenijih i poslova više kvalifikacijske razine (ISCED 4 i više), za koje nema formalnih programa obrazovanja – uvjet završena najmanje četverogodišnja srednja strukovna škola ili općeg obrazovanja i osobe sa stečenim kvalifikacijama na visokoškolskoj razini koje nemaju radno iskustvo za obavljanje poslova za koje će se </a:t>
            </a:r>
            <a:r>
              <a:rPr lang="hr-HR" sz="3000" dirty="0" smtClean="0">
                <a:solidFill>
                  <a:srgbClr val="000000"/>
                </a:solidFill>
              </a:rPr>
              <a:t>osposobljavati</a:t>
            </a:r>
          </a:p>
          <a:p>
            <a:pPr>
              <a:buClr>
                <a:srgbClr val="C00000"/>
              </a:buClr>
            </a:pPr>
            <a:endParaRPr lang="hr-HR" sz="3000" b="1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hr-HR" sz="3000" b="1" dirty="0" smtClean="0">
                <a:solidFill>
                  <a:srgbClr val="000000"/>
                </a:solidFill>
              </a:rPr>
              <a:t/>
            </a:r>
            <a:br>
              <a:rPr lang="hr-HR" sz="3000" b="1" dirty="0" smtClean="0">
                <a:solidFill>
                  <a:srgbClr val="000000"/>
                </a:solidFill>
              </a:rPr>
            </a:br>
            <a:r>
              <a:rPr lang="hr-HR" sz="30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/>
              <a:t>Ciljana</a:t>
            </a:r>
            <a:r>
              <a:rPr lang="pl-PL" sz="3000" dirty="0"/>
              <a:t> skupina 1: do 4 </a:t>
            </a:r>
            <a:r>
              <a:rPr lang="pl-PL" sz="3000" dirty="0" err="1"/>
              <a:t>mjeseca</a:t>
            </a:r>
            <a:r>
              <a:rPr lang="pl-PL" sz="3000" dirty="0"/>
              <a:t>; </a:t>
            </a:r>
            <a:endParaRPr lang="pl-PL" sz="30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/>
              <a:t>Ciljana</a:t>
            </a:r>
            <a:r>
              <a:rPr lang="pl-PL" sz="3000" dirty="0" smtClean="0"/>
              <a:t> </a:t>
            </a:r>
            <a:r>
              <a:rPr lang="pl-PL" sz="3000" dirty="0"/>
              <a:t>skupina 2: do 6 </a:t>
            </a:r>
            <a:r>
              <a:rPr lang="pl-PL" sz="3000" dirty="0" err="1" smtClean="0"/>
              <a:t>mjeseci</a:t>
            </a:r>
            <a:endParaRPr lang="pl-PL" sz="3000" dirty="0" smtClean="0"/>
          </a:p>
          <a:p>
            <a:pPr>
              <a:buClr>
                <a:srgbClr val="C00000"/>
              </a:buClr>
            </a:pPr>
            <a:endParaRPr lang="pl-PL" sz="3000" dirty="0">
              <a:solidFill>
                <a:srgbClr val="000000"/>
              </a:solidFill>
            </a:endParaRPr>
          </a:p>
          <a:p>
            <a:endParaRPr lang="hr-HR" sz="3000" b="1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76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280499"/>
            <a:ext cx="22379881" cy="1646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Osposobljavanje na radnom mjestu</a:t>
            </a:r>
          </a:p>
          <a:p>
            <a:pPr marL="342900" lvl="0" indent="-342900">
              <a:lnSpc>
                <a:spcPct val="90000"/>
              </a:lnSpc>
              <a:defRPr/>
            </a:pPr>
            <a:endParaRPr lang="hr-HR" sz="3200" b="1" dirty="0" smtClean="0">
              <a:solidFill>
                <a:srgbClr val="000000"/>
              </a:solidFill>
            </a:endParaRPr>
          </a:p>
          <a:p>
            <a:r>
              <a:rPr lang="hr-HR" sz="3000" b="1" dirty="0">
                <a:solidFill>
                  <a:srgbClr val="000000"/>
                </a:solidFill>
              </a:rPr>
              <a:t>Visina subvencije:</a:t>
            </a:r>
          </a:p>
          <a:p>
            <a:pPr>
              <a:buClr>
                <a:srgbClr val="C00000"/>
              </a:buClr>
            </a:pPr>
            <a:r>
              <a:rPr lang="pl-PL" sz="3000" b="1" dirty="0" err="1">
                <a:solidFill>
                  <a:srgbClr val="000000"/>
                </a:solidFill>
              </a:rPr>
              <a:t>Nositelj</a:t>
            </a:r>
            <a:r>
              <a:rPr lang="pl-PL" sz="3000" b="1" dirty="0">
                <a:solidFill>
                  <a:srgbClr val="000000"/>
                </a:solidFill>
              </a:rPr>
              <a:t> </a:t>
            </a:r>
            <a:r>
              <a:rPr lang="pl-PL" sz="3000" b="1" dirty="0" err="1">
                <a:solidFill>
                  <a:srgbClr val="000000"/>
                </a:solidFill>
              </a:rPr>
              <a:t>osposobljavanja</a:t>
            </a:r>
            <a:endParaRPr lang="pl-PL" sz="30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>
                <a:solidFill>
                  <a:srgbClr val="000000"/>
                </a:solidFill>
              </a:rPr>
              <a:t>Za </a:t>
            </a:r>
            <a:r>
              <a:rPr lang="pl-PL" sz="3000" dirty="0" err="1">
                <a:solidFill>
                  <a:srgbClr val="000000"/>
                </a:solidFill>
              </a:rPr>
              <a:t>osobe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iz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ciljane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skupine</a:t>
            </a:r>
            <a:r>
              <a:rPr lang="pl-PL" sz="3000" dirty="0">
                <a:solidFill>
                  <a:srgbClr val="000000"/>
                </a:solidFill>
              </a:rPr>
              <a:t> 1: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>
                <a:solidFill>
                  <a:srgbClr val="000000"/>
                </a:solidFill>
              </a:rPr>
              <a:t>troškovi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mentorstva</a:t>
            </a:r>
            <a:r>
              <a:rPr lang="pl-PL" sz="3000" dirty="0">
                <a:solidFill>
                  <a:srgbClr val="000000"/>
                </a:solidFill>
              </a:rPr>
              <a:t> u </a:t>
            </a:r>
            <a:r>
              <a:rPr lang="pl-PL" sz="3000" dirty="0" err="1">
                <a:solidFill>
                  <a:srgbClr val="000000"/>
                </a:solidFill>
              </a:rPr>
              <a:t>bruto</a:t>
            </a:r>
            <a:r>
              <a:rPr lang="pl-PL" sz="3000" dirty="0">
                <a:solidFill>
                  <a:srgbClr val="000000"/>
                </a:solidFill>
              </a:rPr>
              <a:t> I </a:t>
            </a:r>
            <a:r>
              <a:rPr lang="pl-PL" sz="3000" dirty="0" err="1">
                <a:solidFill>
                  <a:srgbClr val="000000"/>
                </a:solidFill>
              </a:rPr>
              <a:t>iznosu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mjesečno</a:t>
            </a:r>
            <a:r>
              <a:rPr lang="pl-PL" sz="3000" dirty="0">
                <a:solidFill>
                  <a:srgbClr val="000000"/>
                </a:solidFill>
              </a:rPr>
              <a:t> po </a:t>
            </a:r>
            <a:r>
              <a:rPr lang="pl-PL" sz="3000" dirty="0" err="1">
                <a:solidFill>
                  <a:srgbClr val="000000"/>
                </a:solidFill>
              </a:rPr>
              <a:t>polazniku</a:t>
            </a:r>
            <a:r>
              <a:rPr lang="pl-PL" sz="3000" dirty="0">
                <a:solidFill>
                  <a:srgbClr val="000000"/>
                </a:solidFill>
              </a:rPr>
              <a:t>, </a:t>
            </a:r>
            <a:r>
              <a:rPr lang="pl-PL" sz="3000" dirty="0" err="1">
                <a:solidFill>
                  <a:srgbClr val="000000"/>
                </a:solidFill>
              </a:rPr>
              <a:t>ovisno</a:t>
            </a:r>
            <a:r>
              <a:rPr lang="pl-PL" sz="3000" dirty="0">
                <a:solidFill>
                  <a:srgbClr val="000000"/>
                </a:solidFill>
              </a:rPr>
              <a:t> o </a:t>
            </a:r>
            <a:r>
              <a:rPr lang="pl-PL" sz="3000" dirty="0" err="1">
                <a:solidFill>
                  <a:srgbClr val="000000"/>
                </a:solidFill>
              </a:rPr>
              <a:t>razini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složenosti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poslova</a:t>
            </a:r>
            <a:r>
              <a:rPr lang="pl-PL" sz="3000" dirty="0">
                <a:solidFill>
                  <a:srgbClr val="000000"/>
                </a:solidFill>
              </a:rPr>
              <a:t>: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>
                <a:solidFill>
                  <a:srgbClr val="000000"/>
                </a:solidFill>
              </a:rPr>
              <a:t>­1.700,00 </a:t>
            </a:r>
            <a:r>
              <a:rPr lang="pl-PL" sz="3000" dirty="0" err="1">
                <a:solidFill>
                  <a:srgbClr val="000000"/>
                </a:solidFill>
              </a:rPr>
              <a:t>kn</a:t>
            </a:r>
            <a:r>
              <a:rPr lang="pl-PL" sz="3000" dirty="0">
                <a:solidFill>
                  <a:srgbClr val="000000"/>
                </a:solidFill>
              </a:rPr>
              <a:t> za </a:t>
            </a:r>
            <a:r>
              <a:rPr lang="pl-PL" sz="3000" dirty="0" err="1">
                <a:solidFill>
                  <a:srgbClr val="000000"/>
                </a:solidFill>
              </a:rPr>
              <a:t>programe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osposobljavanja</a:t>
            </a:r>
            <a:r>
              <a:rPr lang="pl-PL" sz="3000" dirty="0">
                <a:solidFill>
                  <a:srgbClr val="000000"/>
                </a:solidFill>
              </a:rPr>
              <a:t> za rad u </a:t>
            </a:r>
            <a:r>
              <a:rPr lang="pl-PL" sz="3000" dirty="0" err="1">
                <a:solidFill>
                  <a:srgbClr val="000000"/>
                </a:solidFill>
              </a:rPr>
              <a:t>zanimanjima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niže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razine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složenosti</a:t>
            </a:r>
            <a:r>
              <a:rPr lang="pl-PL" sz="3000" dirty="0">
                <a:solidFill>
                  <a:srgbClr val="000000"/>
                </a:solidFill>
              </a:rPr>
              <a:t> (do ISCED 2)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>
                <a:solidFill>
                  <a:srgbClr val="000000"/>
                </a:solidFill>
              </a:rPr>
              <a:t>­2.000,00 </a:t>
            </a:r>
            <a:r>
              <a:rPr lang="pl-PL" sz="3000" dirty="0" err="1">
                <a:solidFill>
                  <a:srgbClr val="000000"/>
                </a:solidFill>
              </a:rPr>
              <a:t>kn</a:t>
            </a:r>
            <a:r>
              <a:rPr lang="pl-PL" sz="3000" dirty="0">
                <a:solidFill>
                  <a:srgbClr val="000000"/>
                </a:solidFill>
              </a:rPr>
              <a:t> za </a:t>
            </a:r>
            <a:r>
              <a:rPr lang="pl-PL" sz="3000" dirty="0" err="1">
                <a:solidFill>
                  <a:srgbClr val="000000"/>
                </a:solidFill>
              </a:rPr>
              <a:t>programe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osposobljavanja</a:t>
            </a:r>
            <a:r>
              <a:rPr lang="pl-PL" sz="3000" dirty="0">
                <a:solidFill>
                  <a:srgbClr val="000000"/>
                </a:solidFill>
              </a:rPr>
              <a:t> za rad u </a:t>
            </a:r>
            <a:r>
              <a:rPr lang="pl-PL" sz="3000" dirty="0" err="1">
                <a:solidFill>
                  <a:srgbClr val="000000"/>
                </a:solidFill>
              </a:rPr>
              <a:t>zanimanjima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srednje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razine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složenosti</a:t>
            </a:r>
            <a:r>
              <a:rPr lang="pl-PL" sz="3000" dirty="0">
                <a:solidFill>
                  <a:srgbClr val="000000"/>
                </a:solidFill>
              </a:rPr>
              <a:t> (ISCED 3)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>
                <a:solidFill>
                  <a:srgbClr val="000000"/>
                </a:solidFill>
              </a:rPr>
              <a:t>troškovi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zdravstvenih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pregleda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ukoliko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su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neophodni</a:t>
            </a:r>
            <a:r>
              <a:rPr lang="pl-PL" sz="3000" dirty="0">
                <a:solidFill>
                  <a:srgbClr val="000000"/>
                </a:solidFill>
              </a:rPr>
              <a:t> za </a:t>
            </a:r>
            <a:r>
              <a:rPr lang="pl-PL" sz="3000" dirty="0" err="1">
                <a:solidFill>
                  <a:srgbClr val="000000"/>
                </a:solidFill>
              </a:rPr>
              <a:t>provedbu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osposobljavanja</a:t>
            </a:r>
            <a:r>
              <a:rPr lang="pl-PL" sz="3000" dirty="0">
                <a:solidFill>
                  <a:srgbClr val="000000"/>
                </a:solidFill>
              </a:rPr>
              <a:t>  </a:t>
            </a:r>
          </a:p>
          <a:p>
            <a:pPr>
              <a:buClr>
                <a:srgbClr val="C00000"/>
              </a:buClr>
            </a:pPr>
            <a:endParaRPr lang="pl-PL" sz="30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>
                <a:solidFill>
                  <a:srgbClr val="000000"/>
                </a:solidFill>
              </a:rPr>
              <a:t>Za </a:t>
            </a:r>
            <a:r>
              <a:rPr lang="pl-PL" sz="3000" dirty="0" err="1">
                <a:solidFill>
                  <a:srgbClr val="000000"/>
                </a:solidFill>
              </a:rPr>
              <a:t>osobe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iz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ciljane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skupine</a:t>
            </a:r>
            <a:r>
              <a:rPr lang="pl-PL" sz="3000" dirty="0">
                <a:solidFill>
                  <a:srgbClr val="000000"/>
                </a:solidFill>
              </a:rPr>
              <a:t> 2: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>
                <a:solidFill>
                  <a:srgbClr val="000000"/>
                </a:solidFill>
              </a:rPr>
              <a:t>troškovi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mentorstva</a:t>
            </a:r>
            <a:r>
              <a:rPr lang="pl-PL" sz="3000" dirty="0">
                <a:solidFill>
                  <a:srgbClr val="000000"/>
                </a:solidFill>
              </a:rPr>
              <a:t> u </a:t>
            </a:r>
            <a:r>
              <a:rPr lang="pl-PL" sz="3000" dirty="0" err="1">
                <a:solidFill>
                  <a:srgbClr val="000000"/>
                </a:solidFill>
              </a:rPr>
              <a:t>bruto</a:t>
            </a:r>
            <a:r>
              <a:rPr lang="pl-PL" sz="3000" dirty="0">
                <a:solidFill>
                  <a:srgbClr val="000000"/>
                </a:solidFill>
              </a:rPr>
              <a:t> I </a:t>
            </a:r>
            <a:r>
              <a:rPr lang="pl-PL" sz="3000" dirty="0" err="1">
                <a:solidFill>
                  <a:srgbClr val="000000"/>
                </a:solidFill>
              </a:rPr>
              <a:t>iznosu</a:t>
            </a:r>
            <a:r>
              <a:rPr lang="pl-PL" sz="3000" dirty="0">
                <a:solidFill>
                  <a:srgbClr val="000000"/>
                </a:solidFill>
              </a:rPr>
              <a:t> do 2.300,00 </a:t>
            </a:r>
            <a:r>
              <a:rPr lang="pl-PL" sz="3000" dirty="0" err="1">
                <a:solidFill>
                  <a:srgbClr val="000000"/>
                </a:solidFill>
              </a:rPr>
              <a:t>kn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mjesečno</a:t>
            </a:r>
            <a:r>
              <a:rPr lang="pl-PL" sz="3000" dirty="0">
                <a:solidFill>
                  <a:srgbClr val="000000"/>
                </a:solidFill>
              </a:rPr>
              <a:t> po </a:t>
            </a:r>
            <a:r>
              <a:rPr lang="pl-PL" sz="3000" dirty="0" err="1">
                <a:solidFill>
                  <a:srgbClr val="000000"/>
                </a:solidFill>
              </a:rPr>
              <a:t>polazniku</a:t>
            </a:r>
            <a:r>
              <a:rPr lang="pl-PL" sz="3000" dirty="0">
                <a:solidFill>
                  <a:srgbClr val="000000"/>
                </a:solidFill>
              </a:rPr>
              <a:t>, za dane </a:t>
            </a:r>
            <a:r>
              <a:rPr lang="pl-PL" sz="3000" dirty="0" err="1">
                <a:solidFill>
                  <a:srgbClr val="000000"/>
                </a:solidFill>
              </a:rPr>
              <a:t>osposobljavanja</a:t>
            </a:r>
            <a:r>
              <a:rPr lang="pl-PL" sz="3000" dirty="0">
                <a:solidFill>
                  <a:srgbClr val="000000"/>
                </a:solidFill>
              </a:rPr>
              <a:t> kod </a:t>
            </a:r>
            <a:r>
              <a:rPr lang="pl-PL" sz="3000" dirty="0" err="1">
                <a:solidFill>
                  <a:srgbClr val="000000"/>
                </a:solidFill>
              </a:rPr>
              <a:t>poslodavca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>
                <a:solidFill>
                  <a:srgbClr val="000000"/>
                </a:solidFill>
              </a:rPr>
              <a:t>ostali </a:t>
            </a:r>
            <a:r>
              <a:rPr lang="pl-PL" sz="3000" dirty="0" err="1">
                <a:solidFill>
                  <a:srgbClr val="000000"/>
                </a:solidFill>
              </a:rPr>
              <a:t>troškovi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osposobljavanja</a:t>
            </a:r>
            <a:r>
              <a:rPr lang="pl-PL" sz="3000" dirty="0">
                <a:solidFill>
                  <a:srgbClr val="000000"/>
                </a:solidFill>
              </a:rPr>
              <a:t> (</a:t>
            </a:r>
            <a:r>
              <a:rPr lang="pl-PL" sz="3000" dirty="0" err="1">
                <a:solidFill>
                  <a:srgbClr val="000000"/>
                </a:solidFill>
              </a:rPr>
              <a:t>trošak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vanjskog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predavača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teorijske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nastave</a:t>
            </a:r>
            <a:r>
              <a:rPr lang="pl-PL" sz="3000" dirty="0">
                <a:solidFill>
                  <a:srgbClr val="000000"/>
                </a:solidFill>
              </a:rPr>
              <a:t> po </a:t>
            </a:r>
            <a:r>
              <a:rPr lang="pl-PL" sz="3000" dirty="0" err="1">
                <a:solidFill>
                  <a:srgbClr val="000000"/>
                </a:solidFill>
              </a:rPr>
              <a:t>potrebi</a:t>
            </a:r>
            <a:r>
              <a:rPr lang="pl-PL" sz="3000" dirty="0">
                <a:solidFill>
                  <a:srgbClr val="000000"/>
                </a:solidFill>
              </a:rPr>
              <a:t> i </a:t>
            </a:r>
            <a:r>
              <a:rPr lang="pl-PL" sz="3000" dirty="0" err="1">
                <a:solidFill>
                  <a:srgbClr val="000000"/>
                </a:solidFill>
              </a:rPr>
              <a:t>nastavnog</a:t>
            </a:r>
            <a:r>
              <a:rPr lang="pl-PL" sz="3000" dirty="0">
                <a:solidFill>
                  <a:srgbClr val="000000"/>
                </a:solidFill>
              </a:rPr>
              <a:t>  </a:t>
            </a:r>
            <a:r>
              <a:rPr lang="pl-PL" sz="3000" dirty="0" err="1">
                <a:solidFill>
                  <a:srgbClr val="000000"/>
                </a:solidFill>
              </a:rPr>
              <a:t>materijala</a:t>
            </a:r>
            <a:r>
              <a:rPr lang="pl-PL" sz="3000" dirty="0">
                <a:solidFill>
                  <a:srgbClr val="000000"/>
                </a:solidFill>
              </a:rPr>
              <a:t>)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>
                <a:solidFill>
                  <a:srgbClr val="000000"/>
                </a:solidFill>
              </a:rPr>
              <a:t>troškovi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zdravstvenih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pregleda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ukoliko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su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neophodni</a:t>
            </a:r>
            <a:r>
              <a:rPr lang="pl-PL" sz="3000" dirty="0">
                <a:solidFill>
                  <a:srgbClr val="000000"/>
                </a:solidFill>
              </a:rPr>
              <a:t> za </a:t>
            </a:r>
            <a:r>
              <a:rPr lang="pl-PL" sz="3000" dirty="0" err="1">
                <a:solidFill>
                  <a:srgbClr val="000000"/>
                </a:solidFill>
              </a:rPr>
              <a:t>provedbu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osposobljavanja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endParaRPr lang="pl-PL" sz="3000" dirty="0" smtClean="0">
              <a:solidFill>
                <a:srgbClr val="000000"/>
              </a:solidFill>
            </a:endParaRP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l-PL" sz="3000" dirty="0" smtClean="0">
              <a:solidFill>
                <a:srgbClr val="000000"/>
              </a:solidFill>
            </a:endParaRPr>
          </a:p>
          <a:p>
            <a:pPr lvl="1">
              <a:buClr>
                <a:srgbClr val="C00000"/>
              </a:buClr>
            </a:pPr>
            <a:r>
              <a:rPr lang="pl-PL" sz="3000" dirty="0" smtClean="0">
                <a:solidFill>
                  <a:srgbClr val="000000"/>
                </a:solidFill>
              </a:rPr>
              <a:t>Za </a:t>
            </a:r>
            <a:r>
              <a:rPr lang="pl-PL" sz="3000" dirty="0" err="1" smtClean="0">
                <a:solidFill>
                  <a:srgbClr val="000000"/>
                </a:solidFill>
              </a:rPr>
              <a:t>osobe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iz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ciljane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skupine</a:t>
            </a:r>
            <a:r>
              <a:rPr lang="pl-PL" sz="3000" dirty="0" smtClean="0">
                <a:solidFill>
                  <a:srgbClr val="000000"/>
                </a:solidFill>
              </a:rPr>
              <a:t> 2 </a:t>
            </a:r>
            <a:r>
              <a:rPr lang="pl-PL" sz="3000" dirty="0" err="1" smtClean="0">
                <a:solidFill>
                  <a:srgbClr val="000000"/>
                </a:solidFill>
              </a:rPr>
              <a:t>maksimalno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se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može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isplatiti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najviše</a:t>
            </a:r>
            <a:r>
              <a:rPr lang="pl-PL" sz="3000" dirty="0" smtClean="0">
                <a:solidFill>
                  <a:srgbClr val="000000"/>
                </a:solidFill>
              </a:rPr>
              <a:t> do 18.000,00 </a:t>
            </a:r>
            <a:r>
              <a:rPr lang="pl-PL" sz="3000" dirty="0" err="1" smtClean="0">
                <a:solidFill>
                  <a:srgbClr val="000000"/>
                </a:solidFill>
              </a:rPr>
              <a:t>kn</a:t>
            </a:r>
            <a:r>
              <a:rPr lang="pl-PL" sz="3000" dirty="0" smtClean="0">
                <a:solidFill>
                  <a:srgbClr val="000000"/>
                </a:solidFill>
              </a:rPr>
              <a:t> po </a:t>
            </a:r>
            <a:r>
              <a:rPr lang="pl-PL" sz="3000" dirty="0" err="1" smtClean="0">
                <a:solidFill>
                  <a:srgbClr val="000000"/>
                </a:solidFill>
              </a:rPr>
              <a:t>polazniku</a:t>
            </a:r>
            <a:r>
              <a:rPr lang="pl-PL" sz="3000" dirty="0" smtClean="0">
                <a:solidFill>
                  <a:srgbClr val="000000"/>
                </a:solidFill>
              </a:rPr>
              <a:t> za </a:t>
            </a:r>
            <a:r>
              <a:rPr lang="pl-PL" sz="3000" dirty="0" err="1" smtClean="0">
                <a:solidFill>
                  <a:srgbClr val="000000"/>
                </a:solidFill>
              </a:rPr>
              <a:t>ukupno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trajanje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osposobljavanja</a:t>
            </a:r>
            <a:r>
              <a:rPr lang="pl-PL" sz="30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Clr>
                <a:srgbClr val="C00000"/>
              </a:buClr>
            </a:pPr>
            <a:r>
              <a:rPr lang="pl-PL" sz="3000" dirty="0" smtClean="0">
                <a:solidFill>
                  <a:srgbClr val="000000"/>
                </a:solidFill>
              </a:rPr>
              <a:t>Tako </a:t>
            </a:r>
            <a:r>
              <a:rPr lang="pl-PL" sz="3000" dirty="0" err="1">
                <a:solidFill>
                  <a:srgbClr val="000000"/>
                </a:solidFill>
              </a:rPr>
              <a:t>isplaćeni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iznos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potpore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obuhvaća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sve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troškove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koji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nastanu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ili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bi</a:t>
            </a:r>
            <a:r>
              <a:rPr lang="pl-PL" sz="3000" dirty="0">
                <a:solidFill>
                  <a:srgbClr val="000000"/>
                </a:solidFill>
              </a:rPr>
              <a:t> mogli </a:t>
            </a:r>
            <a:r>
              <a:rPr lang="pl-PL" sz="3000" dirty="0" err="1">
                <a:solidFill>
                  <a:srgbClr val="000000"/>
                </a:solidFill>
              </a:rPr>
              <a:t>nastati</a:t>
            </a:r>
            <a:r>
              <a:rPr lang="pl-PL" sz="3000" dirty="0">
                <a:solidFill>
                  <a:srgbClr val="000000"/>
                </a:solidFill>
              </a:rPr>
              <a:t> u </a:t>
            </a:r>
            <a:r>
              <a:rPr lang="pl-PL" sz="3000" dirty="0" err="1">
                <a:solidFill>
                  <a:srgbClr val="000000"/>
                </a:solidFill>
              </a:rPr>
              <a:t>vezi</a:t>
            </a:r>
            <a:r>
              <a:rPr lang="pl-PL" sz="3000" dirty="0">
                <a:solidFill>
                  <a:srgbClr val="000000"/>
                </a:solidFill>
              </a:rPr>
              <a:t> s </a:t>
            </a:r>
            <a:r>
              <a:rPr lang="pl-PL" sz="3000" dirty="0" err="1">
                <a:solidFill>
                  <a:srgbClr val="000000"/>
                </a:solidFill>
              </a:rPr>
              <a:t>izvođenjem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programa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 smtClean="0">
                <a:solidFill>
                  <a:srgbClr val="000000"/>
                </a:solidFill>
              </a:rPr>
              <a:t>osposobljavanja</a:t>
            </a:r>
            <a:r>
              <a:rPr lang="pl-PL" sz="3000" dirty="0" smtClean="0">
                <a:solidFill>
                  <a:srgbClr val="000000"/>
                </a:solidFill>
              </a:rPr>
              <a:t>.</a:t>
            </a:r>
            <a:endParaRPr lang="pl-PL" sz="30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endParaRPr lang="pl-PL" sz="30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pl-PL" sz="3000" b="1" dirty="0" err="1" smtClean="0">
                <a:solidFill>
                  <a:srgbClr val="000000"/>
                </a:solidFill>
              </a:rPr>
              <a:t>Polaznik</a:t>
            </a:r>
            <a:r>
              <a:rPr lang="pl-PL" sz="3000" b="1" dirty="0" smtClean="0">
                <a:solidFill>
                  <a:srgbClr val="000000"/>
                </a:solidFill>
              </a:rPr>
              <a:t> </a:t>
            </a:r>
            <a:r>
              <a:rPr lang="pl-PL" sz="3000" b="1" dirty="0" err="1" smtClean="0">
                <a:solidFill>
                  <a:srgbClr val="000000"/>
                </a:solidFill>
              </a:rPr>
              <a:t>osposobljavanja</a:t>
            </a:r>
            <a:endParaRPr lang="pl-PL" sz="3000" b="1" dirty="0" smtClean="0">
              <a:solidFill>
                <a:srgbClr val="000000"/>
              </a:solidFill>
            </a:endParaRP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>
                <a:solidFill>
                  <a:srgbClr val="000000"/>
                </a:solidFill>
              </a:rPr>
              <a:t>novčana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pomoć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nezaposlenim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osobama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prijavljenim</a:t>
            </a:r>
            <a:r>
              <a:rPr lang="pl-PL" sz="3000" dirty="0">
                <a:solidFill>
                  <a:srgbClr val="000000"/>
                </a:solidFill>
              </a:rPr>
              <a:t> u </a:t>
            </a:r>
            <a:r>
              <a:rPr lang="pl-PL" sz="3000" dirty="0" err="1">
                <a:solidFill>
                  <a:srgbClr val="000000"/>
                </a:solidFill>
              </a:rPr>
              <a:t>Evidenciju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Zavoda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prema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Odluci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Upravnog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vijeća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Zavoda</a:t>
            </a:r>
            <a:endParaRPr lang="pl-PL" sz="3000" dirty="0">
              <a:solidFill>
                <a:srgbClr val="000000"/>
              </a:solidFill>
            </a:endParaRP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>
                <a:solidFill>
                  <a:srgbClr val="000000"/>
                </a:solidFill>
              </a:rPr>
              <a:t>putni </a:t>
            </a:r>
            <a:r>
              <a:rPr lang="pl-PL" sz="3000" dirty="0" err="1">
                <a:solidFill>
                  <a:srgbClr val="000000"/>
                </a:solidFill>
              </a:rPr>
              <a:t>troškovi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nezaposlenim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osobama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prijavljenim</a:t>
            </a:r>
            <a:r>
              <a:rPr lang="pl-PL" sz="3000" dirty="0">
                <a:solidFill>
                  <a:srgbClr val="000000"/>
                </a:solidFill>
              </a:rPr>
              <a:t> u </a:t>
            </a:r>
            <a:r>
              <a:rPr lang="pl-PL" sz="3000" dirty="0" err="1">
                <a:solidFill>
                  <a:srgbClr val="000000"/>
                </a:solidFill>
              </a:rPr>
              <a:t>Evidenciju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Zavoda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prema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Odluci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Upravnog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vijeća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Zavoda</a:t>
            </a:r>
            <a:endParaRPr lang="pl-PL" sz="3000" dirty="0">
              <a:solidFill>
                <a:srgbClr val="000000"/>
              </a:solidFill>
            </a:endParaRP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err="1" smtClean="0">
                <a:solidFill>
                  <a:srgbClr val="000000"/>
                </a:solidFill>
              </a:rPr>
              <a:t>troškovi</a:t>
            </a:r>
            <a:r>
              <a:rPr lang="pl-PL" sz="3000" dirty="0" smtClean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posebnog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doprinosa</a:t>
            </a:r>
            <a:r>
              <a:rPr lang="pl-PL" sz="3000" dirty="0">
                <a:solidFill>
                  <a:srgbClr val="000000"/>
                </a:solidFill>
              </a:rPr>
              <a:t> za </a:t>
            </a:r>
            <a:r>
              <a:rPr lang="pl-PL" sz="3000" dirty="0" err="1">
                <a:solidFill>
                  <a:srgbClr val="000000"/>
                </a:solidFill>
              </a:rPr>
              <a:t>mirovinsko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osiguranje</a:t>
            </a:r>
            <a:r>
              <a:rPr lang="pl-PL" sz="3000" dirty="0">
                <a:solidFill>
                  <a:srgbClr val="000000"/>
                </a:solidFill>
              </a:rPr>
              <a:t> na </a:t>
            </a:r>
            <a:r>
              <a:rPr lang="pl-PL" sz="3000" dirty="0" err="1">
                <a:solidFill>
                  <a:srgbClr val="000000"/>
                </a:solidFill>
              </a:rPr>
              <a:t>temelju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članka</a:t>
            </a:r>
            <a:r>
              <a:rPr lang="pl-PL" sz="3000" dirty="0">
                <a:solidFill>
                  <a:srgbClr val="000000"/>
                </a:solidFill>
              </a:rPr>
              <a:t> 10., </a:t>
            </a:r>
            <a:r>
              <a:rPr lang="pl-PL" sz="3000" dirty="0" err="1">
                <a:solidFill>
                  <a:srgbClr val="000000"/>
                </a:solidFill>
              </a:rPr>
              <a:t>stavak</a:t>
            </a:r>
            <a:r>
              <a:rPr lang="pl-PL" sz="3000" dirty="0">
                <a:solidFill>
                  <a:srgbClr val="000000"/>
                </a:solidFill>
              </a:rPr>
              <a:t> 1., </a:t>
            </a:r>
            <a:r>
              <a:rPr lang="pl-PL" sz="3000" dirty="0" err="1">
                <a:solidFill>
                  <a:srgbClr val="000000"/>
                </a:solidFill>
              </a:rPr>
              <a:t>točka</a:t>
            </a:r>
            <a:r>
              <a:rPr lang="pl-PL" sz="3000" dirty="0">
                <a:solidFill>
                  <a:srgbClr val="000000"/>
                </a:solidFill>
              </a:rPr>
              <a:t> 2. </a:t>
            </a:r>
            <a:r>
              <a:rPr lang="pl-PL" sz="3000" dirty="0" err="1">
                <a:solidFill>
                  <a:srgbClr val="000000"/>
                </a:solidFill>
              </a:rPr>
              <a:t>Zakona</a:t>
            </a:r>
            <a:r>
              <a:rPr lang="pl-PL" sz="3000" dirty="0">
                <a:solidFill>
                  <a:srgbClr val="000000"/>
                </a:solidFill>
              </a:rPr>
              <a:t> o </a:t>
            </a:r>
            <a:r>
              <a:rPr lang="pl-PL" sz="3000" dirty="0" err="1">
                <a:solidFill>
                  <a:srgbClr val="000000"/>
                </a:solidFill>
              </a:rPr>
              <a:t>doprinosima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endParaRPr lang="pl-PL" sz="3000" dirty="0" smtClean="0">
              <a:solidFill>
                <a:srgbClr val="000000"/>
              </a:solidFill>
            </a:endParaRPr>
          </a:p>
          <a:p>
            <a:pPr lvl="1">
              <a:buClr>
                <a:srgbClr val="C00000"/>
              </a:buClr>
            </a:pP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smtClean="0">
                <a:solidFill>
                  <a:srgbClr val="000000"/>
                </a:solidFill>
              </a:rPr>
              <a:t>    za </a:t>
            </a:r>
            <a:r>
              <a:rPr lang="pl-PL" sz="3000" dirty="0" err="1">
                <a:solidFill>
                  <a:srgbClr val="000000"/>
                </a:solidFill>
              </a:rPr>
              <a:t>osobe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osigurane</a:t>
            </a:r>
            <a:r>
              <a:rPr lang="pl-PL" sz="3000" dirty="0">
                <a:solidFill>
                  <a:srgbClr val="000000"/>
                </a:solidFill>
              </a:rPr>
              <a:t> u </a:t>
            </a:r>
            <a:r>
              <a:rPr lang="pl-PL" sz="3000" dirty="0" err="1">
                <a:solidFill>
                  <a:srgbClr val="000000"/>
                </a:solidFill>
              </a:rPr>
              <a:t>određenim</a:t>
            </a:r>
            <a:r>
              <a:rPr lang="pl-PL" sz="3000" dirty="0">
                <a:solidFill>
                  <a:srgbClr val="000000"/>
                </a:solidFill>
              </a:rPr>
              <a:t> i </a:t>
            </a:r>
            <a:r>
              <a:rPr lang="pl-PL" sz="3000" dirty="0" err="1">
                <a:solidFill>
                  <a:srgbClr val="000000"/>
                </a:solidFill>
              </a:rPr>
              <a:t>posebnim</a:t>
            </a:r>
            <a:r>
              <a:rPr lang="pl-PL" sz="3000" dirty="0">
                <a:solidFill>
                  <a:srgbClr val="000000"/>
                </a:solidFill>
              </a:rPr>
              <a:t> </a:t>
            </a:r>
            <a:r>
              <a:rPr lang="pl-PL" sz="3000" dirty="0" err="1">
                <a:solidFill>
                  <a:srgbClr val="000000"/>
                </a:solidFill>
              </a:rPr>
              <a:t>okolnostima</a:t>
            </a:r>
            <a:endParaRPr lang="pl-PL" sz="30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endParaRPr lang="pl-PL" sz="3000" dirty="0">
              <a:solidFill>
                <a:srgbClr val="000000"/>
              </a:solidFill>
            </a:endParaRPr>
          </a:p>
          <a:p>
            <a:endParaRPr lang="hr-HR" sz="3000" b="1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90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750073"/>
            <a:ext cx="22379881" cy="1594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pl-PL" sz="4000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Osposobljavanje</a:t>
            </a:r>
            <a:r>
              <a:rPr lang="pl-PL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l-PL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 </a:t>
            </a:r>
            <a:r>
              <a:rPr lang="pl-PL" sz="4000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radnom</a:t>
            </a:r>
            <a:r>
              <a:rPr lang="pl-PL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l-PL" sz="4000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mjestu</a:t>
            </a:r>
            <a:r>
              <a:rPr lang="pl-PL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i u </a:t>
            </a:r>
            <a:r>
              <a:rPr lang="pl-PL" sz="4000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ustanovama</a:t>
            </a:r>
            <a:r>
              <a:rPr lang="pl-PL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za </a:t>
            </a:r>
            <a:r>
              <a:rPr lang="pl-PL" sz="4000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obrazovanje</a:t>
            </a:r>
            <a:r>
              <a:rPr lang="pl-PL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l-PL" sz="4000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odraslih</a:t>
            </a:r>
            <a:endParaRPr lang="pl-PL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endParaRPr lang="hr-HR" sz="3200" b="1" dirty="0" smtClean="0">
              <a:solidFill>
                <a:srgbClr val="000000"/>
              </a:solidFill>
            </a:endParaRPr>
          </a:p>
          <a:p>
            <a:r>
              <a:rPr lang="hr-HR" sz="3000" b="1" dirty="0" smtClean="0">
                <a:solidFill>
                  <a:srgbClr val="000000"/>
                </a:solidFill>
              </a:rPr>
              <a:t>Cilj </a:t>
            </a:r>
            <a:r>
              <a:rPr lang="hr-HR" sz="3000" b="1" dirty="0">
                <a:solidFill>
                  <a:srgbClr val="000000"/>
                </a:solidFill>
              </a:rPr>
              <a:t>mjere: </a:t>
            </a:r>
            <a:r>
              <a:rPr lang="hr-HR" sz="3000" dirty="0">
                <a:solidFill>
                  <a:srgbClr val="000000"/>
                </a:solidFill>
              </a:rPr>
              <a:t>Nezaposlenim osobama omogućiti uključivanje u formalne programe obrazovanja za stjecanje praktičnih znanja i vještina za obavljanje poslova određenog radnog mjesta u stvarnom gospodarskom okruženju i u ustanovama za obrazovanje </a:t>
            </a:r>
            <a:r>
              <a:rPr lang="hr-HR" sz="3000" dirty="0" smtClean="0">
                <a:solidFill>
                  <a:srgbClr val="000000"/>
                </a:solidFill>
              </a:rPr>
              <a:t>odraslih</a:t>
            </a:r>
          </a:p>
          <a:p>
            <a:r>
              <a:rPr lang="hr-HR" sz="3000" b="1" dirty="0" smtClean="0">
                <a:solidFill>
                  <a:srgbClr val="000000"/>
                </a:solidFill>
              </a:rPr>
              <a:t>C</a:t>
            </a:r>
            <a:r>
              <a:rPr lang="hr-HR" sz="3000" b="1" dirty="0" smtClean="0">
                <a:solidFill>
                  <a:srgbClr val="000000"/>
                </a:solidFill>
              </a:rPr>
              <a:t>iljane </a:t>
            </a:r>
            <a:r>
              <a:rPr lang="hr-HR" sz="3000" b="1" dirty="0">
                <a:solidFill>
                  <a:srgbClr val="000000"/>
                </a:solidFill>
              </a:rPr>
              <a:t>skupine</a:t>
            </a:r>
            <a:r>
              <a:rPr lang="hr-HR" sz="3000" b="1" dirty="0" smtClean="0">
                <a:solidFill>
                  <a:srgbClr val="000000"/>
                </a:solidFill>
              </a:rPr>
              <a:t>:</a:t>
            </a:r>
            <a:endParaRPr lang="hr-HR" sz="30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>
                <a:solidFill>
                  <a:srgbClr val="000000"/>
                </a:solidFill>
              </a:rPr>
              <a:t>Nezaposlene osobe prijavljene u evidenciju nezaposlenih osoba </a:t>
            </a:r>
            <a:r>
              <a:rPr lang="hr-HR" sz="3000" dirty="0" smtClean="0">
                <a:solidFill>
                  <a:srgbClr val="000000"/>
                </a:solidFill>
              </a:rPr>
              <a:t>koju </a:t>
            </a:r>
            <a:r>
              <a:rPr lang="hr-HR" sz="3000" dirty="0">
                <a:solidFill>
                  <a:srgbClr val="000000"/>
                </a:solidFill>
              </a:rPr>
              <a:t>vodi Hrvatski zavod za </a:t>
            </a:r>
            <a:r>
              <a:rPr lang="hr-HR" sz="3000" dirty="0" smtClean="0">
                <a:solidFill>
                  <a:srgbClr val="000000"/>
                </a:solidFill>
              </a:rPr>
              <a:t>zapošljavanje, a </a:t>
            </a:r>
            <a:r>
              <a:rPr lang="hr-HR" sz="3000" dirty="0">
                <a:solidFill>
                  <a:srgbClr val="000000"/>
                </a:solidFill>
              </a:rPr>
              <a:t>koje se osposobljavaju za </a:t>
            </a:r>
            <a:r>
              <a:rPr lang="hr-HR" sz="3000" dirty="0" smtClean="0">
                <a:solidFill>
                  <a:srgbClr val="000000"/>
                </a:solidFill>
              </a:rPr>
              <a:t>rad</a:t>
            </a:r>
            <a:endParaRPr lang="hr-HR" sz="3000" b="1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hr-HR" sz="3000" b="1" dirty="0" smtClean="0">
                <a:solidFill>
                  <a:srgbClr val="000000"/>
                </a:solidFill>
              </a:rPr>
              <a:t/>
            </a:r>
            <a:br>
              <a:rPr lang="hr-HR" sz="3000" b="1" dirty="0" smtClean="0">
                <a:solidFill>
                  <a:srgbClr val="000000"/>
                </a:solidFill>
              </a:rPr>
            </a:br>
            <a:r>
              <a:rPr lang="hr-HR" sz="30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000" dirty="0" smtClean="0"/>
              <a:t>do </a:t>
            </a:r>
            <a:r>
              <a:rPr lang="pl-PL" sz="3000" dirty="0"/>
              <a:t>6 </a:t>
            </a:r>
            <a:r>
              <a:rPr lang="pl-PL" sz="3000" dirty="0" err="1" smtClean="0"/>
              <a:t>mjeseci</a:t>
            </a:r>
            <a:endParaRPr lang="pl-PL" sz="3000" dirty="0" smtClean="0"/>
          </a:p>
          <a:p>
            <a:pPr>
              <a:buClr>
                <a:srgbClr val="C00000"/>
              </a:buClr>
            </a:pPr>
            <a:endParaRPr lang="pl-PL" sz="30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pl-PL" sz="3000" b="1" dirty="0" err="1" smtClean="0">
                <a:solidFill>
                  <a:srgbClr val="000000"/>
                </a:solidFill>
              </a:rPr>
              <a:t>Visina</a:t>
            </a:r>
            <a:r>
              <a:rPr lang="pl-PL" sz="3000" b="1" dirty="0" smtClean="0">
                <a:solidFill>
                  <a:srgbClr val="000000"/>
                </a:solidFill>
              </a:rPr>
              <a:t> </a:t>
            </a:r>
            <a:r>
              <a:rPr lang="pl-PL" sz="3000" b="1" dirty="0" err="1" smtClean="0">
                <a:solidFill>
                  <a:srgbClr val="000000"/>
                </a:solidFill>
              </a:rPr>
              <a:t>subvencije</a:t>
            </a:r>
            <a:r>
              <a:rPr lang="pl-PL" sz="3000" b="1" dirty="0">
                <a:solidFill>
                  <a:srgbClr val="000000"/>
                </a:solidFill>
              </a:rPr>
              <a:t>:</a:t>
            </a:r>
            <a:endParaRPr lang="pl-PL" sz="3000" b="1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pl-PL" sz="2800" b="1" dirty="0" err="1" smtClean="0">
                <a:solidFill>
                  <a:srgbClr val="000000"/>
                </a:solidFill>
              </a:rPr>
              <a:t>Poslodavac</a:t>
            </a:r>
            <a:r>
              <a:rPr lang="pl-PL" sz="2800" dirty="0" smtClean="0">
                <a:solidFill>
                  <a:srgbClr val="000000"/>
                </a:solidFill>
              </a:rPr>
              <a:t> - </a:t>
            </a:r>
            <a:r>
              <a:rPr lang="pl-PL" sz="2800" dirty="0" err="1" smtClean="0">
                <a:solidFill>
                  <a:srgbClr val="000000"/>
                </a:solidFill>
              </a:rPr>
              <a:t>troškovi</a:t>
            </a:r>
            <a:r>
              <a:rPr lang="pl-PL" sz="2800" dirty="0" smtClean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mentorstva</a:t>
            </a:r>
            <a:r>
              <a:rPr lang="pl-PL" sz="2800" dirty="0">
                <a:solidFill>
                  <a:srgbClr val="000000"/>
                </a:solidFill>
              </a:rPr>
              <a:t> u </a:t>
            </a:r>
            <a:r>
              <a:rPr lang="pl-PL" sz="2800" dirty="0" err="1">
                <a:solidFill>
                  <a:srgbClr val="000000"/>
                </a:solidFill>
              </a:rPr>
              <a:t>bruto</a:t>
            </a:r>
            <a:r>
              <a:rPr lang="pl-PL" sz="2800" dirty="0">
                <a:solidFill>
                  <a:srgbClr val="000000"/>
                </a:solidFill>
              </a:rPr>
              <a:t> I </a:t>
            </a:r>
            <a:r>
              <a:rPr lang="pl-PL" sz="2800" dirty="0" err="1">
                <a:solidFill>
                  <a:srgbClr val="000000"/>
                </a:solidFill>
              </a:rPr>
              <a:t>iznosu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mjesečno</a:t>
            </a:r>
            <a:r>
              <a:rPr lang="pl-PL" sz="2800" dirty="0">
                <a:solidFill>
                  <a:srgbClr val="000000"/>
                </a:solidFill>
              </a:rPr>
              <a:t> po </a:t>
            </a:r>
            <a:r>
              <a:rPr lang="pl-PL" sz="2800" dirty="0" err="1">
                <a:solidFill>
                  <a:srgbClr val="000000"/>
                </a:solidFill>
              </a:rPr>
              <a:t>polazniku</a:t>
            </a:r>
            <a:r>
              <a:rPr lang="pl-PL" sz="2800" dirty="0">
                <a:solidFill>
                  <a:srgbClr val="000000"/>
                </a:solidFill>
              </a:rPr>
              <a:t>, </a:t>
            </a:r>
            <a:r>
              <a:rPr lang="pl-PL" sz="2800" dirty="0" err="1">
                <a:solidFill>
                  <a:srgbClr val="000000"/>
                </a:solidFill>
              </a:rPr>
              <a:t>ovisno</a:t>
            </a:r>
            <a:r>
              <a:rPr lang="pl-PL" sz="2800" dirty="0">
                <a:solidFill>
                  <a:srgbClr val="000000"/>
                </a:solidFill>
              </a:rPr>
              <a:t> o </a:t>
            </a:r>
            <a:r>
              <a:rPr lang="pl-PL" sz="2800" dirty="0" err="1">
                <a:solidFill>
                  <a:srgbClr val="000000"/>
                </a:solidFill>
              </a:rPr>
              <a:t>razini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složenosti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poslova</a:t>
            </a:r>
            <a:r>
              <a:rPr lang="pl-PL" sz="2800" dirty="0">
                <a:solidFill>
                  <a:srgbClr val="000000"/>
                </a:solidFill>
              </a:rPr>
              <a:t> :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0000"/>
                </a:solidFill>
              </a:rPr>
              <a:t>­1.700,00 </a:t>
            </a:r>
            <a:r>
              <a:rPr lang="pl-PL" sz="2800" dirty="0" err="1">
                <a:solidFill>
                  <a:srgbClr val="000000"/>
                </a:solidFill>
              </a:rPr>
              <a:t>kn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programe</a:t>
            </a:r>
            <a:r>
              <a:rPr lang="pl-PL" sz="2800" dirty="0">
                <a:solidFill>
                  <a:srgbClr val="000000"/>
                </a:solidFill>
              </a:rPr>
              <a:t> za rad u </a:t>
            </a:r>
            <a:r>
              <a:rPr lang="pl-PL" sz="2800" dirty="0" err="1">
                <a:solidFill>
                  <a:srgbClr val="000000"/>
                </a:solidFill>
              </a:rPr>
              <a:t>zanimanjima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niže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razine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složenosti</a:t>
            </a:r>
            <a:r>
              <a:rPr lang="pl-PL" sz="2800" dirty="0">
                <a:solidFill>
                  <a:srgbClr val="000000"/>
                </a:solidFill>
              </a:rPr>
              <a:t> (do ISCED 2)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0000"/>
                </a:solidFill>
              </a:rPr>
              <a:t>­2.000,00 </a:t>
            </a:r>
            <a:r>
              <a:rPr lang="pl-PL" sz="2800" dirty="0" err="1">
                <a:solidFill>
                  <a:srgbClr val="000000"/>
                </a:solidFill>
              </a:rPr>
              <a:t>kn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programe</a:t>
            </a:r>
            <a:r>
              <a:rPr lang="pl-PL" sz="2800" dirty="0">
                <a:solidFill>
                  <a:srgbClr val="000000"/>
                </a:solidFill>
              </a:rPr>
              <a:t> za rad u </a:t>
            </a:r>
            <a:r>
              <a:rPr lang="pl-PL" sz="2800" dirty="0" err="1">
                <a:solidFill>
                  <a:srgbClr val="000000"/>
                </a:solidFill>
              </a:rPr>
              <a:t>zanimanjima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srednje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razine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složenosti</a:t>
            </a:r>
            <a:r>
              <a:rPr lang="pl-PL" sz="2800" dirty="0">
                <a:solidFill>
                  <a:srgbClr val="000000"/>
                </a:solidFill>
              </a:rPr>
              <a:t> (ISCED 3)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0000"/>
                </a:solidFill>
              </a:rPr>
              <a:t>­2.300,00 </a:t>
            </a:r>
            <a:r>
              <a:rPr lang="pl-PL" sz="2800" dirty="0" err="1">
                <a:solidFill>
                  <a:srgbClr val="000000"/>
                </a:solidFill>
              </a:rPr>
              <a:t>kn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programe</a:t>
            </a:r>
            <a:r>
              <a:rPr lang="pl-PL" sz="2800" dirty="0">
                <a:solidFill>
                  <a:srgbClr val="000000"/>
                </a:solidFill>
              </a:rPr>
              <a:t> za rad u </a:t>
            </a:r>
            <a:r>
              <a:rPr lang="pl-PL" sz="2800" dirty="0" err="1">
                <a:solidFill>
                  <a:srgbClr val="000000"/>
                </a:solidFill>
              </a:rPr>
              <a:t>zanimanjima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više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razine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složenosti</a:t>
            </a:r>
            <a:r>
              <a:rPr lang="pl-PL" sz="2800" dirty="0">
                <a:solidFill>
                  <a:srgbClr val="000000"/>
                </a:solidFill>
              </a:rPr>
              <a:t> (ISCED 4 i </a:t>
            </a:r>
            <a:r>
              <a:rPr lang="pl-PL" sz="2800" dirty="0" err="1">
                <a:solidFill>
                  <a:srgbClr val="000000"/>
                </a:solidFill>
              </a:rPr>
              <a:t>više</a:t>
            </a:r>
            <a:r>
              <a:rPr lang="pl-PL" sz="2800" dirty="0">
                <a:solidFill>
                  <a:srgbClr val="000000"/>
                </a:solidFill>
              </a:rPr>
              <a:t>)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800" dirty="0" err="1" smtClean="0">
                <a:solidFill>
                  <a:srgbClr val="000000"/>
                </a:solidFill>
              </a:rPr>
              <a:t>troškovi</a:t>
            </a:r>
            <a:r>
              <a:rPr lang="pl-PL" sz="2800" dirty="0" smtClean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zdravstvenih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pregleda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ukoliko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su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neophodni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provedbu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osposobljavanja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800" dirty="0" err="1" smtClean="0">
                <a:solidFill>
                  <a:srgbClr val="000000"/>
                </a:solidFill>
              </a:rPr>
              <a:t>troškovi</a:t>
            </a:r>
            <a:r>
              <a:rPr lang="pl-PL" sz="2800" dirty="0" smtClean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teorijske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nastave</a:t>
            </a:r>
            <a:r>
              <a:rPr lang="pl-PL" sz="2800" dirty="0">
                <a:solidFill>
                  <a:srgbClr val="000000"/>
                </a:solidFill>
              </a:rPr>
              <a:t> u </a:t>
            </a:r>
            <a:r>
              <a:rPr lang="pl-PL" sz="2800" dirty="0" err="1">
                <a:solidFill>
                  <a:srgbClr val="000000"/>
                </a:solidFill>
              </a:rPr>
              <a:t>ustanovama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obrazovanje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odraslih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najviše</a:t>
            </a:r>
            <a:r>
              <a:rPr lang="pl-PL" sz="2800" dirty="0">
                <a:solidFill>
                  <a:srgbClr val="000000"/>
                </a:solidFill>
              </a:rPr>
              <a:t> do 18.000 </a:t>
            </a:r>
            <a:r>
              <a:rPr lang="pl-PL" sz="2800" dirty="0" err="1">
                <a:solidFill>
                  <a:srgbClr val="000000"/>
                </a:solidFill>
              </a:rPr>
              <a:t>kn</a:t>
            </a:r>
            <a:r>
              <a:rPr lang="pl-PL" sz="2800" dirty="0">
                <a:solidFill>
                  <a:srgbClr val="000000"/>
                </a:solidFill>
              </a:rPr>
              <a:t> po </a:t>
            </a:r>
            <a:r>
              <a:rPr lang="pl-PL" sz="2800" dirty="0" err="1">
                <a:solidFill>
                  <a:srgbClr val="000000"/>
                </a:solidFill>
              </a:rPr>
              <a:t>polazniku</a:t>
            </a:r>
            <a:r>
              <a:rPr lang="pl-PL" sz="2800" dirty="0">
                <a:solidFill>
                  <a:srgbClr val="000000"/>
                </a:solidFill>
              </a:rPr>
              <a:t> (</a:t>
            </a:r>
            <a:r>
              <a:rPr lang="pl-PL" sz="2800" dirty="0" err="1">
                <a:solidFill>
                  <a:srgbClr val="000000"/>
                </a:solidFill>
              </a:rPr>
              <a:t>ovisno</a:t>
            </a:r>
            <a:r>
              <a:rPr lang="pl-PL" sz="2800" dirty="0">
                <a:solidFill>
                  <a:srgbClr val="000000"/>
                </a:solidFill>
              </a:rPr>
              <a:t> o </a:t>
            </a:r>
            <a:r>
              <a:rPr lang="pl-PL" sz="2800" dirty="0" err="1">
                <a:solidFill>
                  <a:srgbClr val="000000"/>
                </a:solidFill>
              </a:rPr>
              <a:t>složenosti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programa</a:t>
            </a:r>
            <a:r>
              <a:rPr lang="pl-PL" sz="2800" dirty="0">
                <a:solidFill>
                  <a:srgbClr val="000000"/>
                </a:solidFill>
              </a:rPr>
              <a:t> i </a:t>
            </a:r>
            <a:r>
              <a:rPr lang="pl-PL" sz="2800" dirty="0" err="1">
                <a:solidFill>
                  <a:srgbClr val="000000"/>
                </a:solidFill>
              </a:rPr>
              <a:t>prosječnoj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cijeni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istovrsnog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programa</a:t>
            </a:r>
            <a:r>
              <a:rPr lang="pl-PL" sz="2800" dirty="0">
                <a:solidFill>
                  <a:srgbClr val="000000"/>
                </a:solidFill>
              </a:rPr>
              <a:t> na </a:t>
            </a:r>
            <a:r>
              <a:rPr lang="pl-PL" sz="2800" dirty="0" err="1">
                <a:solidFill>
                  <a:srgbClr val="000000"/>
                </a:solidFill>
              </a:rPr>
              <a:t>određenom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području</a:t>
            </a:r>
            <a:r>
              <a:rPr lang="pl-PL" sz="2800" dirty="0">
                <a:solidFill>
                  <a:srgbClr val="000000"/>
                </a:solidFill>
              </a:rPr>
              <a:t>) za formalne </a:t>
            </a:r>
            <a:r>
              <a:rPr lang="pl-PL" sz="2800" dirty="0" err="1">
                <a:solidFill>
                  <a:srgbClr val="000000"/>
                </a:solidFill>
              </a:rPr>
              <a:t>programe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odobrene</a:t>
            </a:r>
            <a:r>
              <a:rPr lang="pl-PL" sz="2800" dirty="0">
                <a:solidFill>
                  <a:srgbClr val="000000"/>
                </a:solidFill>
              </a:rPr>
              <a:t> od </a:t>
            </a:r>
            <a:r>
              <a:rPr lang="pl-PL" sz="2800" dirty="0" err="1">
                <a:solidFill>
                  <a:srgbClr val="000000"/>
                </a:solidFill>
              </a:rPr>
              <a:t>strane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nadležnog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Ministarstva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kojima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stječe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javna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 smtClean="0">
                <a:solidFill>
                  <a:srgbClr val="000000"/>
                </a:solidFill>
              </a:rPr>
              <a:t>isprava</a:t>
            </a:r>
            <a:endParaRPr lang="pl-PL" sz="28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pl-PL" sz="2800" b="1" dirty="0" err="1">
                <a:solidFill>
                  <a:srgbClr val="000000"/>
                </a:solidFill>
              </a:rPr>
              <a:t>Polaznik</a:t>
            </a:r>
            <a:r>
              <a:rPr lang="pl-PL" sz="2800" b="1" dirty="0">
                <a:solidFill>
                  <a:srgbClr val="000000"/>
                </a:solidFill>
              </a:rPr>
              <a:t> </a:t>
            </a:r>
            <a:r>
              <a:rPr lang="pl-PL" sz="2800" b="1" dirty="0" err="1">
                <a:solidFill>
                  <a:srgbClr val="000000"/>
                </a:solidFill>
              </a:rPr>
              <a:t>osposobljavanja</a:t>
            </a:r>
            <a:endParaRPr lang="pl-PL" sz="2800" b="1" dirty="0">
              <a:solidFill>
                <a:srgbClr val="000000"/>
              </a:solidFill>
            </a:endParaRP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800" dirty="0" err="1" smtClean="0">
                <a:solidFill>
                  <a:srgbClr val="000000"/>
                </a:solidFill>
              </a:rPr>
              <a:t>novčana</a:t>
            </a:r>
            <a:r>
              <a:rPr lang="pl-PL" sz="2800" dirty="0" smtClean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pomoć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nezaposlenim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osobama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prijavljenim</a:t>
            </a:r>
            <a:r>
              <a:rPr lang="pl-PL" sz="2800" dirty="0">
                <a:solidFill>
                  <a:srgbClr val="000000"/>
                </a:solidFill>
              </a:rPr>
              <a:t> u </a:t>
            </a:r>
            <a:r>
              <a:rPr lang="pl-PL" sz="2800" dirty="0" err="1"/>
              <a:t>evidenciju</a:t>
            </a:r>
            <a:r>
              <a:rPr lang="pl-PL" sz="2800" dirty="0"/>
              <a:t> HZZ-a </a:t>
            </a:r>
            <a:r>
              <a:rPr lang="pl-PL" sz="2800" dirty="0" err="1" smtClean="0">
                <a:solidFill>
                  <a:srgbClr val="000000"/>
                </a:solidFill>
              </a:rPr>
              <a:t>prema</a:t>
            </a:r>
            <a:r>
              <a:rPr lang="pl-PL" sz="2800" dirty="0" smtClean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Odluci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Upravnog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vijeća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Zavoda</a:t>
            </a:r>
            <a:endParaRPr lang="pl-PL" sz="2800" dirty="0">
              <a:solidFill>
                <a:srgbClr val="000000"/>
              </a:solidFill>
            </a:endParaRP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0000"/>
                </a:solidFill>
              </a:rPr>
              <a:t>putni </a:t>
            </a:r>
            <a:r>
              <a:rPr lang="pl-PL" sz="2800" dirty="0" err="1">
                <a:solidFill>
                  <a:srgbClr val="000000"/>
                </a:solidFill>
              </a:rPr>
              <a:t>troškovi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nezaposlenim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osobama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prijavljenim</a:t>
            </a:r>
            <a:r>
              <a:rPr lang="pl-PL" sz="2800" dirty="0">
                <a:solidFill>
                  <a:srgbClr val="000000"/>
                </a:solidFill>
              </a:rPr>
              <a:t> u </a:t>
            </a:r>
            <a:r>
              <a:rPr lang="pl-PL" sz="2800" dirty="0" err="1"/>
              <a:t>evidenciju</a:t>
            </a:r>
            <a:r>
              <a:rPr lang="pl-PL" sz="2800" dirty="0"/>
              <a:t> HZZ-a </a:t>
            </a:r>
            <a:r>
              <a:rPr lang="pl-PL" sz="2800" dirty="0" err="1" smtClean="0">
                <a:solidFill>
                  <a:srgbClr val="000000"/>
                </a:solidFill>
              </a:rPr>
              <a:t>prema</a:t>
            </a:r>
            <a:r>
              <a:rPr lang="pl-PL" sz="2800" dirty="0" smtClean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Odluci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Upravnog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vijeća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Zavoda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</a:p>
          <a:p>
            <a:pPr marL="1364376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800" dirty="0" err="1" smtClean="0">
                <a:solidFill>
                  <a:srgbClr val="000000"/>
                </a:solidFill>
              </a:rPr>
              <a:t>troškovi</a:t>
            </a:r>
            <a:r>
              <a:rPr lang="pl-PL" sz="2800" dirty="0" smtClean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posebnog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doprinosa</a:t>
            </a:r>
            <a:r>
              <a:rPr lang="pl-PL" sz="2800" dirty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mirovinsko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osiguranje</a:t>
            </a:r>
            <a:r>
              <a:rPr lang="pl-PL" sz="2800" dirty="0">
                <a:solidFill>
                  <a:srgbClr val="000000"/>
                </a:solidFill>
              </a:rPr>
              <a:t> na </a:t>
            </a:r>
            <a:r>
              <a:rPr lang="pl-PL" sz="2800" dirty="0" err="1">
                <a:solidFill>
                  <a:srgbClr val="000000"/>
                </a:solidFill>
              </a:rPr>
              <a:t>temelju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članka</a:t>
            </a:r>
            <a:r>
              <a:rPr lang="pl-PL" sz="2800" dirty="0">
                <a:solidFill>
                  <a:srgbClr val="000000"/>
                </a:solidFill>
              </a:rPr>
              <a:t> 10., </a:t>
            </a:r>
            <a:r>
              <a:rPr lang="pl-PL" sz="2800" dirty="0" err="1">
                <a:solidFill>
                  <a:srgbClr val="000000"/>
                </a:solidFill>
              </a:rPr>
              <a:t>stavak</a:t>
            </a:r>
            <a:r>
              <a:rPr lang="pl-PL" sz="2800" dirty="0">
                <a:solidFill>
                  <a:srgbClr val="000000"/>
                </a:solidFill>
              </a:rPr>
              <a:t> 1., </a:t>
            </a:r>
            <a:r>
              <a:rPr lang="pl-PL" sz="2800" dirty="0" err="1">
                <a:solidFill>
                  <a:srgbClr val="000000"/>
                </a:solidFill>
              </a:rPr>
              <a:t>točka</a:t>
            </a:r>
            <a:r>
              <a:rPr lang="pl-PL" sz="2800" dirty="0">
                <a:solidFill>
                  <a:srgbClr val="000000"/>
                </a:solidFill>
              </a:rPr>
              <a:t> 2. </a:t>
            </a:r>
            <a:r>
              <a:rPr lang="pl-PL" sz="2800" dirty="0" err="1">
                <a:solidFill>
                  <a:srgbClr val="000000"/>
                </a:solidFill>
              </a:rPr>
              <a:t>Zakona</a:t>
            </a:r>
            <a:r>
              <a:rPr lang="pl-PL" sz="2800" dirty="0">
                <a:solidFill>
                  <a:srgbClr val="000000"/>
                </a:solidFill>
              </a:rPr>
              <a:t> o </a:t>
            </a:r>
            <a:r>
              <a:rPr lang="pl-PL" sz="2800" dirty="0" err="1" smtClean="0">
                <a:solidFill>
                  <a:srgbClr val="000000"/>
                </a:solidFill>
              </a:rPr>
              <a:t>doprinosima</a:t>
            </a:r>
            <a:r>
              <a:rPr lang="pl-PL" sz="2800" dirty="0" smtClean="0">
                <a:solidFill>
                  <a:srgbClr val="000000"/>
                </a:solidFill>
              </a:rPr>
              <a:t> za </a:t>
            </a:r>
            <a:r>
              <a:rPr lang="pl-PL" sz="2800" dirty="0" err="1">
                <a:solidFill>
                  <a:srgbClr val="000000"/>
                </a:solidFill>
              </a:rPr>
              <a:t>osobe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osigurane</a:t>
            </a:r>
            <a:r>
              <a:rPr lang="pl-PL" sz="2800" dirty="0">
                <a:solidFill>
                  <a:srgbClr val="000000"/>
                </a:solidFill>
              </a:rPr>
              <a:t> u </a:t>
            </a:r>
            <a:r>
              <a:rPr lang="pl-PL" sz="2800" dirty="0" err="1">
                <a:solidFill>
                  <a:srgbClr val="000000"/>
                </a:solidFill>
              </a:rPr>
              <a:t>određenim</a:t>
            </a:r>
            <a:r>
              <a:rPr lang="pl-PL" sz="2800" dirty="0">
                <a:solidFill>
                  <a:srgbClr val="000000"/>
                </a:solidFill>
              </a:rPr>
              <a:t> i </a:t>
            </a:r>
            <a:r>
              <a:rPr lang="pl-PL" sz="2800" dirty="0" err="1">
                <a:solidFill>
                  <a:srgbClr val="000000"/>
                </a:solidFill>
              </a:rPr>
              <a:t>posebnim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okolnostima</a:t>
            </a:r>
            <a:endParaRPr lang="pl-PL" sz="28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endParaRPr lang="pl-PL" sz="3000" dirty="0">
              <a:solidFill>
                <a:srgbClr val="000000"/>
              </a:solidFill>
            </a:endParaRPr>
          </a:p>
          <a:p>
            <a:endParaRPr lang="hr-HR" sz="3000" b="1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3200" dirty="0"/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29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12887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Javni rad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Cilj </a:t>
            </a:r>
            <a:r>
              <a:rPr lang="hr-HR" sz="3200" b="1" dirty="0">
                <a:solidFill>
                  <a:srgbClr val="000000"/>
                </a:solidFill>
              </a:rPr>
              <a:t>mjere: </a:t>
            </a:r>
            <a:r>
              <a:rPr lang="hr-HR" sz="3200" dirty="0" smtClean="0">
                <a:solidFill>
                  <a:srgbClr val="000000"/>
                </a:solidFill>
              </a:rPr>
              <a:t>u</a:t>
            </a:r>
            <a:r>
              <a:rPr lang="hr-HR" sz="3200" dirty="0" smtClean="0">
                <a:solidFill>
                  <a:srgbClr val="000000"/>
                </a:solidFill>
              </a:rPr>
              <a:t>ključivanje </a:t>
            </a:r>
            <a:r>
              <a:rPr lang="hr-HR" sz="3200" dirty="0">
                <a:solidFill>
                  <a:srgbClr val="000000"/>
                </a:solidFill>
              </a:rPr>
              <a:t>nezaposlenih osoba iz ciljanih skupina u programe aktivacije na poslovima društveno korisnog rada sufinanciranjem, odnosno financiranjem troška njihove bruto I, odnosno bruto II plaće i drugih troškova propisanih ovom mjerom.</a:t>
            </a:r>
            <a:r>
              <a:rPr lang="hr-HR" sz="3200" dirty="0">
                <a:solidFill>
                  <a:srgbClr val="000000"/>
                </a:solidFill>
              </a:rPr>
              <a:t/>
            </a:r>
            <a:br>
              <a:rPr lang="hr-HR" sz="3200" dirty="0">
                <a:solidFill>
                  <a:srgbClr val="000000"/>
                </a:solidFill>
              </a:rPr>
            </a:br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C</a:t>
            </a:r>
            <a:r>
              <a:rPr lang="hr-HR" sz="3200" b="1" dirty="0" smtClean="0">
                <a:solidFill>
                  <a:srgbClr val="000000"/>
                </a:solidFill>
              </a:rPr>
              <a:t>iljane </a:t>
            </a:r>
            <a:r>
              <a:rPr lang="hr-HR" sz="3200" b="1" dirty="0">
                <a:solidFill>
                  <a:srgbClr val="000000"/>
                </a:solidFill>
              </a:rPr>
              <a:t>skupine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  <a:endParaRPr lang="hr-HR" sz="32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1. Osobe u nepovoljnom položaju na tržištu rada, bez obzira na duljinu prijave u </a:t>
            </a:r>
            <a:r>
              <a:rPr lang="hr-HR" sz="3200" dirty="0" smtClean="0">
                <a:solidFill>
                  <a:srgbClr val="000000"/>
                </a:solidFill>
              </a:rPr>
              <a:t>evidenciji HZZ-a:</a:t>
            </a:r>
            <a:endParaRPr lang="hr-HR" sz="32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2</a:t>
            </a:r>
            <a:r>
              <a:rPr lang="hr-HR" sz="3200" dirty="0">
                <a:solidFill>
                  <a:srgbClr val="000000"/>
                </a:solidFill>
              </a:rPr>
              <a:t>. Korisnici zajamčene minimalne naknade sukladno važećem Zakonu o socijalnoj skrbi </a:t>
            </a:r>
            <a:r>
              <a:rPr lang="hr-HR" sz="3200" dirty="0" smtClean="0">
                <a:solidFill>
                  <a:srgbClr val="000000"/>
                </a:solidFill>
              </a:rPr>
              <a:t>prijavljeni </a:t>
            </a:r>
            <a:r>
              <a:rPr lang="hr-HR" sz="3200" dirty="0">
                <a:solidFill>
                  <a:srgbClr val="000000"/>
                </a:solidFill>
              </a:rPr>
              <a:t>u </a:t>
            </a:r>
            <a:r>
              <a:rPr lang="hr-HR" sz="3200" dirty="0" smtClean="0">
                <a:solidFill>
                  <a:srgbClr val="000000"/>
                </a:solidFill>
              </a:rPr>
              <a:t>evidenciju HZZ-a</a:t>
            </a:r>
            <a:endParaRPr lang="hr-HR" sz="32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3. Osobe prijavljene u </a:t>
            </a:r>
            <a:r>
              <a:rPr lang="hr-HR" sz="3200" dirty="0" smtClean="0">
                <a:solidFill>
                  <a:srgbClr val="000000"/>
                </a:solidFill>
              </a:rPr>
              <a:t>evidenciju HZZ-a </a:t>
            </a:r>
            <a:r>
              <a:rPr lang="hr-HR" sz="3200" dirty="0">
                <a:solidFill>
                  <a:srgbClr val="000000"/>
                </a:solidFill>
              </a:rPr>
              <a:t>dulje od 24 </a:t>
            </a:r>
            <a:r>
              <a:rPr lang="hr-HR" sz="3200" dirty="0" smtClean="0">
                <a:solidFill>
                  <a:srgbClr val="000000"/>
                </a:solidFill>
              </a:rPr>
              <a:t>mjeseca</a:t>
            </a:r>
          </a:p>
          <a:p>
            <a:pPr>
              <a:buClr>
                <a:srgbClr val="C00000"/>
              </a:buClr>
            </a:pPr>
            <a:r>
              <a:rPr lang="hr-HR" sz="3200" b="1" dirty="0">
                <a:solidFill>
                  <a:srgbClr val="000000"/>
                </a:solidFill>
              </a:rPr>
              <a:t/>
            </a:r>
            <a:br>
              <a:rPr lang="hr-HR" sz="3200" b="1" dirty="0">
                <a:solidFill>
                  <a:srgbClr val="000000"/>
                </a:solidFill>
              </a:rPr>
            </a:br>
            <a:r>
              <a:rPr lang="hr-HR" sz="32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 smtClean="0">
                <a:solidFill>
                  <a:srgbClr val="000000"/>
                </a:solidFill>
              </a:rPr>
              <a:t>­ do </a:t>
            </a:r>
            <a:r>
              <a:rPr lang="pl-PL" sz="3200" dirty="0">
                <a:solidFill>
                  <a:srgbClr val="000000"/>
                </a:solidFill>
              </a:rPr>
              <a:t>6 </a:t>
            </a:r>
            <a:r>
              <a:rPr lang="pl-PL" sz="3200" dirty="0" err="1">
                <a:solidFill>
                  <a:srgbClr val="000000"/>
                </a:solidFill>
              </a:rPr>
              <a:t>mjeseci</a:t>
            </a:r>
            <a:r>
              <a:rPr lang="pl-PL" sz="3200" dirty="0">
                <a:solidFill>
                  <a:srgbClr val="000000"/>
                </a:solidFill>
              </a:rPr>
              <a:t> u </a:t>
            </a:r>
            <a:r>
              <a:rPr lang="pl-PL" sz="3200" dirty="0" err="1">
                <a:solidFill>
                  <a:srgbClr val="000000"/>
                </a:solidFill>
              </a:rPr>
              <a:t>punom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radnom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vremenu</a:t>
            </a:r>
            <a:r>
              <a:rPr lang="pl-PL" sz="3200" dirty="0">
                <a:solidFill>
                  <a:srgbClr val="000000"/>
                </a:solidFill>
              </a:rPr>
              <a:t>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 smtClean="0">
                <a:solidFill>
                  <a:srgbClr val="000000"/>
                </a:solidFill>
              </a:rPr>
              <a:t>­ do </a:t>
            </a:r>
            <a:r>
              <a:rPr lang="pl-PL" sz="3200" dirty="0">
                <a:solidFill>
                  <a:srgbClr val="000000"/>
                </a:solidFill>
              </a:rPr>
              <a:t>9  </a:t>
            </a:r>
            <a:r>
              <a:rPr lang="pl-PL" sz="3200" dirty="0" err="1">
                <a:solidFill>
                  <a:srgbClr val="000000"/>
                </a:solidFill>
              </a:rPr>
              <a:t>mjeseci</a:t>
            </a:r>
            <a:r>
              <a:rPr lang="pl-PL" sz="3200" dirty="0">
                <a:solidFill>
                  <a:srgbClr val="000000"/>
                </a:solidFill>
              </a:rPr>
              <a:t> u </a:t>
            </a:r>
            <a:r>
              <a:rPr lang="pl-PL" sz="3200" dirty="0" err="1">
                <a:solidFill>
                  <a:srgbClr val="000000"/>
                </a:solidFill>
              </a:rPr>
              <a:t>nepunom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radnom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vremenu</a:t>
            </a:r>
            <a:r>
              <a:rPr lang="pl-PL" sz="3200" dirty="0">
                <a:solidFill>
                  <a:srgbClr val="000000"/>
                </a:solidFill>
              </a:rPr>
              <a:t> – za </a:t>
            </a:r>
            <a:r>
              <a:rPr lang="pl-PL" sz="3200" dirty="0" err="1">
                <a:solidFill>
                  <a:srgbClr val="000000"/>
                </a:solidFill>
              </a:rPr>
              <a:t>korisnike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zajamčene</a:t>
            </a:r>
            <a:r>
              <a:rPr lang="pl-PL" sz="3200" dirty="0">
                <a:solidFill>
                  <a:srgbClr val="000000"/>
                </a:solidFill>
              </a:rPr>
              <a:t> minimalne </a:t>
            </a:r>
            <a:r>
              <a:rPr lang="pl-PL" sz="3200" dirty="0" err="1">
                <a:solidFill>
                  <a:srgbClr val="000000"/>
                </a:solidFill>
              </a:rPr>
              <a:t>naknade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sukladno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važećem</a:t>
            </a:r>
            <a:r>
              <a:rPr lang="pl-PL" sz="3200" dirty="0">
                <a:solidFill>
                  <a:srgbClr val="000000"/>
                </a:solidFill>
              </a:rPr>
              <a:t> ZSS-u, </a:t>
            </a:r>
            <a:r>
              <a:rPr lang="pl-PL" sz="3200" dirty="0" err="1">
                <a:solidFill>
                  <a:srgbClr val="000000"/>
                </a:solidFill>
              </a:rPr>
              <a:t>uz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mogućnost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obrazovanja</a:t>
            </a:r>
            <a:r>
              <a:rPr lang="pl-PL" sz="3200" dirty="0">
                <a:solidFill>
                  <a:srgbClr val="000000"/>
                </a:solidFill>
              </a:rPr>
              <a:t>. </a:t>
            </a:r>
          </a:p>
          <a:p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Korisnici: </a:t>
            </a:r>
            <a:endParaRPr lang="hr-HR" sz="3200" b="1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D12027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jedinice </a:t>
            </a:r>
            <a:r>
              <a:rPr lang="hr-HR" sz="3200" dirty="0">
                <a:solidFill>
                  <a:srgbClr val="000000"/>
                </a:solidFill>
              </a:rPr>
              <a:t>lokalne samouprave i/ili </a:t>
            </a:r>
            <a:r>
              <a:rPr lang="hr-HR" sz="3200" dirty="0" smtClean="0">
                <a:solidFill>
                  <a:srgbClr val="000000"/>
                </a:solidFill>
              </a:rPr>
              <a:t>uprave,</a:t>
            </a:r>
          </a:p>
          <a:p>
            <a:pPr marL="457200" indent="-457200">
              <a:buClr>
                <a:srgbClr val="D12027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ustanove </a:t>
            </a:r>
            <a:r>
              <a:rPr lang="hr-HR" sz="3200" dirty="0">
                <a:solidFill>
                  <a:srgbClr val="000000"/>
                </a:solidFill>
              </a:rPr>
              <a:t>kojima su osnivači jedinice lokalne i regionalne samouprave </a:t>
            </a:r>
          </a:p>
          <a:p>
            <a:pPr marL="457200" indent="-457200">
              <a:buClr>
                <a:srgbClr val="D12027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neprofitne </a:t>
            </a:r>
            <a:r>
              <a:rPr lang="hr-HR" sz="3200" dirty="0">
                <a:solidFill>
                  <a:srgbClr val="000000"/>
                </a:solidFill>
              </a:rPr>
              <a:t>organizacije </a:t>
            </a:r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91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1249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Stalni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sezonac</a:t>
            </a:r>
          </a:p>
          <a:p>
            <a:pPr marL="342900" lvl="0" indent="-342900">
              <a:lnSpc>
                <a:spcPct val="90000"/>
              </a:lnSpc>
              <a:defRPr/>
            </a:pPr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Cilj </a:t>
            </a:r>
            <a:r>
              <a:rPr lang="hr-HR" sz="3200" b="1" dirty="0">
                <a:solidFill>
                  <a:srgbClr val="000000"/>
                </a:solidFill>
              </a:rPr>
              <a:t>mjere: </a:t>
            </a:r>
            <a:r>
              <a:rPr lang="hr-HR" sz="3200" dirty="0" smtClean="0">
                <a:solidFill>
                  <a:srgbClr val="000000"/>
                </a:solidFill>
              </a:rPr>
              <a:t>f</a:t>
            </a:r>
            <a:r>
              <a:rPr lang="hr-HR" sz="3200" dirty="0" smtClean="0">
                <a:solidFill>
                  <a:srgbClr val="000000"/>
                </a:solidFill>
              </a:rPr>
              <a:t>inancijska </a:t>
            </a:r>
            <a:r>
              <a:rPr lang="hr-HR" sz="3200" dirty="0">
                <a:solidFill>
                  <a:srgbClr val="000000"/>
                </a:solidFill>
              </a:rPr>
              <a:t>podrška radnicima – sezoncima u razdoblju kada ne rade, a kako bi se osigurala potrebna radna snaga poslodavcima kao podnositeljima zahtjeva iz svih djelatnosti koji tijekom godine imaju razdoblja smanjenog obujma posla zbog sezonskog obilježja poslovanja.</a:t>
            </a:r>
            <a:r>
              <a:rPr lang="hr-HR" sz="3200" dirty="0">
                <a:solidFill>
                  <a:srgbClr val="000000"/>
                </a:solidFill>
              </a:rPr>
              <a:t/>
            </a:r>
            <a:br>
              <a:rPr lang="hr-HR" sz="3200" dirty="0">
                <a:solidFill>
                  <a:srgbClr val="000000"/>
                </a:solidFill>
              </a:rPr>
            </a:br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C</a:t>
            </a:r>
            <a:r>
              <a:rPr lang="hr-HR" sz="3200" b="1" dirty="0" smtClean="0">
                <a:solidFill>
                  <a:srgbClr val="000000"/>
                </a:solidFill>
              </a:rPr>
              <a:t>iljane </a:t>
            </a:r>
            <a:r>
              <a:rPr lang="hr-HR" sz="3200" b="1" dirty="0">
                <a:solidFill>
                  <a:srgbClr val="000000"/>
                </a:solidFill>
              </a:rPr>
              <a:t>skupine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  <a:endParaRPr lang="hr-HR" sz="32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Osobe </a:t>
            </a:r>
            <a:r>
              <a:rPr lang="hr-HR" sz="3200" dirty="0">
                <a:solidFill>
                  <a:srgbClr val="000000"/>
                </a:solidFill>
              </a:rPr>
              <a:t>koje su u kontinuitetu radile najmanje 6 mjeseci kod istog poslodavca i koje će kod tog istog poslodavca raditi </a:t>
            </a:r>
            <a:endParaRPr lang="hr-HR" sz="32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hr-HR" sz="3200" dirty="0" smtClean="0">
                <a:solidFill>
                  <a:srgbClr val="000000"/>
                </a:solidFill>
              </a:rPr>
              <a:t>još </a:t>
            </a:r>
            <a:r>
              <a:rPr lang="hr-HR" sz="3200" dirty="0">
                <a:solidFill>
                  <a:srgbClr val="000000"/>
                </a:solidFill>
              </a:rPr>
              <a:t>najmanje 1 sezonu (najmanje 6 mjeseci</a:t>
            </a:r>
            <a:r>
              <a:rPr lang="hr-HR" sz="3200" dirty="0" smtClean="0">
                <a:solidFill>
                  <a:srgbClr val="000000"/>
                </a:solidFill>
              </a:rPr>
              <a:t>)*</a:t>
            </a:r>
          </a:p>
          <a:p>
            <a:pPr>
              <a:buClr>
                <a:srgbClr val="C00000"/>
              </a:buClr>
            </a:pPr>
            <a:endParaRPr lang="hr-HR" sz="32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hr-HR" sz="2000" dirty="0">
                <a:solidFill>
                  <a:srgbClr val="000000"/>
                </a:solidFill>
              </a:rPr>
              <a:t>*</a:t>
            </a:r>
            <a:r>
              <a:rPr lang="hr-HR" sz="2000" dirty="0" smtClean="0">
                <a:solidFill>
                  <a:srgbClr val="000000"/>
                </a:solidFill>
              </a:rPr>
              <a:t>Navedeno </a:t>
            </a:r>
            <a:r>
              <a:rPr lang="hr-HR" sz="2000" dirty="0">
                <a:solidFill>
                  <a:srgbClr val="000000"/>
                </a:solidFill>
              </a:rPr>
              <a:t>obuhvaća i osobe koje u kontinuitetu rade najmanje 6 mjeseci unutar istog koncerna, odnosno kod poslodavca i s njim povezanim osobama na području Republike Hrvatske</a:t>
            </a:r>
            <a:r>
              <a:rPr lang="hr-HR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hr-HR" sz="3200" b="1" dirty="0">
                <a:solidFill>
                  <a:srgbClr val="000000"/>
                </a:solidFill>
              </a:rPr>
              <a:t/>
            </a:r>
            <a:br>
              <a:rPr lang="hr-HR" sz="3200" b="1" dirty="0">
                <a:solidFill>
                  <a:srgbClr val="000000"/>
                </a:solidFill>
              </a:rPr>
            </a:br>
            <a:r>
              <a:rPr lang="hr-HR" sz="32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 smtClean="0">
                <a:solidFill>
                  <a:srgbClr val="000000"/>
                </a:solidFill>
              </a:rPr>
              <a:t>­ do </a:t>
            </a:r>
            <a:r>
              <a:rPr lang="pl-PL" sz="3200" dirty="0">
                <a:solidFill>
                  <a:srgbClr val="000000"/>
                </a:solidFill>
              </a:rPr>
              <a:t>6 </a:t>
            </a:r>
            <a:r>
              <a:rPr lang="pl-PL" sz="3200" dirty="0" err="1">
                <a:solidFill>
                  <a:srgbClr val="000000"/>
                </a:solidFill>
              </a:rPr>
              <a:t>mjeseci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smtClean="0">
                <a:solidFill>
                  <a:srgbClr val="000000"/>
                </a:solidFill>
              </a:rPr>
              <a:t>­</a:t>
            </a:r>
          </a:p>
          <a:p>
            <a:pPr>
              <a:buClr>
                <a:srgbClr val="C00000"/>
              </a:buClr>
            </a:pPr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Korisnici: </a:t>
            </a:r>
            <a:endParaRPr lang="hr-HR" sz="3200" b="1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D12027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poslodavci </a:t>
            </a:r>
            <a:r>
              <a:rPr lang="hr-HR" sz="3200" dirty="0">
                <a:solidFill>
                  <a:srgbClr val="000000"/>
                </a:solidFill>
              </a:rPr>
              <a:t>koji obavljaju gospodarsku djelatnost i koji tijekom godine imaju razdoblje smanjenog obujma posla </a:t>
            </a:r>
            <a:r>
              <a:rPr lang="hr-HR" sz="3200" dirty="0" smtClean="0">
                <a:solidFill>
                  <a:srgbClr val="000000"/>
                </a:solidFill>
              </a:rPr>
              <a:t>                                         zbog </a:t>
            </a:r>
            <a:r>
              <a:rPr lang="hr-HR" sz="3200" dirty="0">
                <a:solidFill>
                  <a:srgbClr val="000000"/>
                </a:solidFill>
              </a:rPr>
              <a:t>sezonskog obilježja poslovanja</a:t>
            </a:r>
          </a:p>
          <a:p>
            <a:pPr marL="457200" indent="-457200">
              <a:buClr>
                <a:srgbClr val="D12027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poslodavcima </a:t>
            </a:r>
            <a:r>
              <a:rPr lang="hr-HR" sz="3200" dirty="0">
                <a:solidFill>
                  <a:srgbClr val="000000"/>
                </a:solidFill>
              </a:rPr>
              <a:t>koji su stalne sezonce zaposlili radi obavljanja sezonskih poslova u sezoni 2021. godine u trajanju kraćem  </a:t>
            </a:r>
            <a:r>
              <a:rPr lang="hr-HR" sz="3200" dirty="0" smtClean="0">
                <a:solidFill>
                  <a:srgbClr val="000000"/>
                </a:solidFill>
              </a:rPr>
              <a:t>                         od </a:t>
            </a:r>
            <a:r>
              <a:rPr lang="hr-HR" sz="3200" dirty="0">
                <a:solidFill>
                  <a:srgbClr val="000000"/>
                </a:solidFill>
              </a:rPr>
              <a:t>6 mjeseci, omogućit će se da po isteku radnog odnosa stalnog sezonca u sezoni 2021. godine i dalje koriste ovu mjeru.</a:t>
            </a:r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52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1397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Stalni sezonac</a:t>
            </a:r>
          </a:p>
          <a:p>
            <a:pPr marL="342900" lvl="0" indent="-342900">
              <a:lnSpc>
                <a:spcPct val="90000"/>
              </a:lnSpc>
              <a:defRPr/>
            </a:pPr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Visina subvencije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  <a:r>
              <a:rPr lang="hr-HR" sz="3200" dirty="0">
                <a:solidFill>
                  <a:srgbClr val="000000"/>
                </a:solidFill>
              </a:rPr>
              <a:t/>
            </a:r>
            <a:br>
              <a:rPr lang="hr-HR" sz="3200" dirty="0">
                <a:solidFill>
                  <a:srgbClr val="000000"/>
                </a:solidFill>
              </a:rPr>
            </a:br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000" b="1" dirty="0">
                <a:solidFill>
                  <a:srgbClr val="000000"/>
                </a:solidFill>
              </a:rPr>
              <a:t>Poslodavcu:</a:t>
            </a:r>
          </a:p>
          <a:p>
            <a:r>
              <a:rPr lang="hr-HR" sz="3000" dirty="0" smtClean="0">
                <a:solidFill>
                  <a:srgbClr val="000000"/>
                </a:solidFill>
              </a:rPr>
              <a:t>100</a:t>
            </a:r>
            <a:r>
              <a:rPr lang="hr-HR" sz="3000" dirty="0">
                <a:solidFill>
                  <a:srgbClr val="000000"/>
                </a:solidFill>
              </a:rPr>
              <a:t>% troška produženog mirovinskog osiguranja za prva 3 mjeseca, a sljedeće razdoblje u najdužem trajanju od 3 mjeseca 50% troška produženog mirovinskog osiguranja</a:t>
            </a:r>
            <a:r>
              <a:rPr lang="hr-HR" sz="3000" dirty="0" smtClean="0">
                <a:solidFill>
                  <a:srgbClr val="000000"/>
                </a:solidFill>
              </a:rPr>
              <a:t>.</a:t>
            </a:r>
          </a:p>
          <a:p>
            <a:endParaRPr lang="hr-HR" sz="3000" dirty="0">
              <a:solidFill>
                <a:srgbClr val="000000"/>
              </a:solidFill>
            </a:endParaRPr>
          </a:p>
          <a:p>
            <a:r>
              <a:rPr lang="hr-HR" sz="3000" b="1" dirty="0">
                <a:solidFill>
                  <a:srgbClr val="000000"/>
                </a:solidFill>
              </a:rPr>
              <a:t>Osobi:</a:t>
            </a:r>
          </a:p>
          <a:p>
            <a:r>
              <a:rPr lang="hr-HR" sz="3000" dirty="0">
                <a:solidFill>
                  <a:srgbClr val="000000"/>
                </a:solidFill>
              </a:rPr>
              <a:t>n</a:t>
            </a:r>
            <a:r>
              <a:rPr lang="hr-HR" sz="3000" dirty="0" smtClean="0">
                <a:solidFill>
                  <a:srgbClr val="000000"/>
                </a:solidFill>
              </a:rPr>
              <a:t>ovčana </a:t>
            </a:r>
            <a:r>
              <a:rPr lang="hr-HR" sz="3000" dirty="0">
                <a:solidFill>
                  <a:srgbClr val="000000"/>
                </a:solidFill>
              </a:rPr>
              <a:t>pomoć isplaćuje se za najviše 6 mjeseci produženog mirovinskog osiguranja u iznosu koji se utvrđuje na temelju izračuna novčane naknade za vrijeme nezaposlenosti (novčana pomoć za prvih 90 dana korištenja iznosi 60%, a za preostalo vrijeme korištenja 30% od utvrđene osnovice, a najviše u visini 70%, a za preostalo vrijeme korištenja 35% iznosa prosječne neto plaće isplaćene po zaposlenome u pravnim osobama Republike Hrvatske u prethodnoj godini; prosječna neto plaća isplaćena po zaposlenome u pravnim osobama Republike Hrvatske za 2021. godinu iznosila je 7.115,00 kn (u razdoblju od 01. siječnja 2021. do 30. studenog 2021. godine, Priopćenje Državnog zavoda za statistiku). </a:t>
            </a:r>
            <a:endParaRPr lang="hr-HR" sz="3000" dirty="0" smtClean="0">
              <a:solidFill>
                <a:srgbClr val="000000"/>
              </a:solidFill>
            </a:endParaRPr>
          </a:p>
          <a:p>
            <a:r>
              <a:rPr lang="hr-HR" sz="3000" dirty="0" smtClean="0">
                <a:solidFill>
                  <a:srgbClr val="000000"/>
                </a:solidFill>
              </a:rPr>
              <a:t>Najniži </a:t>
            </a:r>
            <a:r>
              <a:rPr lang="hr-HR" sz="3000" dirty="0">
                <a:solidFill>
                  <a:srgbClr val="000000"/>
                </a:solidFill>
              </a:rPr>
              <a:t>iznos novčane pomoći ne može biti niži od 50 % iznosa minimalne plaće umanjene za doprinose za obvezna osiguranja utvrđene posebnim propisom.</a:t>
            </a:r>
          </a:p>
          <a:p>
            <a:endParaRPr lang="hr-HR" sz="3000" dirty="0">
              <a:solidFill>
                <a:srgbClr val="000000"/>
              </a:solidFill>
            </a:endParaRPr>
          </a:p>
          <a:p>
            <a:r>
              <a:rPr lang="hr-HR" sz="3000" dirty="0">
                <a:solidFill>
                  <a:srgbClr val="000000"/>
                </a:solidFill>
              </a:rPr>
              <a:t>Novčana pomoć stalnim sezoncima isplaćuje se, sukladno odredbama članaka 43. i 44. Zakona o tržištu rada (NN 118/18, 32/20, dalje u tekstu: Zakon), na sljedeći način: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0"/>
                </a:solidFill>
              </a:rPr>
              <a:t>ako </a:t>
            </a:r>
            <a:r>
              <a:rPr lang="hr-HR" sz="3000" dirty="0">
                <a:solidFill>
                  <a:srgbClr val="000000"/>
                </a:solidFill>
              </a:rPr>
              <a:t>je osoba radila najmanje tri cijela kalendarska mjeseca osnovicu za utvrđivanje visine novčane pomoći čini prosjek bruto plaće ostvaren u tromjesečnom razdoblju koje je prethodilo prestanku radnog odnosa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000" dirty="0">
                <a:solidFill>
                  <a:srgbClr val="000000"/>
                </a:solidFill>
              </a:rPr>
              <a:t>ako je osoba radila kraće od tri cijela kalendarska mjeseca osnovicu za utvrđivanje visine novčane pomoći utvrđuje se u visini minimalne plaće, ovisno o postotku vremena provedenom na radu.</a:t>
            </a:r>
            <a:endParaRPr lang="hr-HR" sz="3000" dirty="0" smtClean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65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D2DF2-107B-0D4E-8889-1E0E1251D30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9905" y="1396410"/>
            <a:ext cx="20256749" cy="1021320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754" y="854314"/>
            <a:ext cx="2887050" cy="2220808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97622" y="3706587"/>
            <a:ext cx="13781314" cy="723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4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25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75000"/>
              <a:buNone/>
            </a:pPr>
            <a:r>
              <a:rPr lang="hr-HR" altLang="en-US" sz="6400" b="1" dirty="0">
                <a:solidFill>
                  <a:srgbClr val="D12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HRVATSKI ZAVOD ZA </a:t>
            </a:r>
            <a:r>
              <a:rPr lang="hr-HR" altLang="en-US" sz="6400" b="1" dirty="0" smtClean="0">
                <a:solidFill>
                  <a:srgbClr val="D12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ZAPOŠLJAVANJE</a:t>
            </a:r>
          </a:p>
          <a:p>
            <a:pPr algn="ctr" eaLnBrk="1" hangingPunct="1">
              <a:buClr>
                <a:srgbClr val="FFFFFF"/>
              </a:buClr>
              <a:buSzPct val="75000"/>
              <a:buNone/>
            </a:pPr>
            <a:r>
              <a:rPr lang="hr-HR" altLang="en-US" sz="6400" b="1" dirty="0" smtClean="0">
                <a:solidFill>
                  <a:srgbClr val="D12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PODRUČNA SLUŽBA RIJEKA</a:t>
            </a:r>
            <a:endParaRPr lang="hr-HR" altLang="en-US" sz="6400" b="1" dirty="0">
              <a:solidFill>
                <a:srgbClr val="D120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buClr>
                <a:srgbClr val="FFFFFF"/>
              </a:buClr>
              <a:buSzPct val="75000"/>
              <a:buFont typeface="Wingdings" panose="05000000000000000000" pitchFamily="2" charset="2"/>
              <a:buChar char="n"/>
            </a:pPr>
            <a:endParaRPr lang="hr-HR" altLang="en-US" sz="40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buClr>
                <a:srgbClr val="FFFFFF"/>
              </a:buClr>
              <a:buSzPct val="75000"/>
              <a:buFont typeface="Wingdings" panose="05000000000000000000" pitchFamily="2" charset="2"/>
              <a:buChar char="n"/>
            </a:pPr>
            <a:r>
              <a:rPr lang="hr-HR" altLang="en-US" sz="6000" dirty="0">
                <a:solidFill>
                  <a:schemeClr val="accent1">
                    <a:lumMod val="50000"/>
                  </a:schemeClr>
                </a:solidFill>
                <a:latin typeface="+mn-lt"/>
                <a:hlinkClick r:id="rId4"/>
              </a:rPr>
              <a:t>hzz.rijeka@hzz.hr</a:t>
            </a:r>
            <a:r>
              <a:rPr lang="hr-HR" altLang="en-US" sz="6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endParaRPr lang="hr-HR" altLang="en-US" sz="6000" baseline="-25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buClr>
                <a:srgbClr val="FFFFFF"/>
              </a:buClr>
              <a:buSzPct val="75000"/>
              <a:buFont typeface="Wingdings" panose="05000000000000000000" pitchFamily="2" charset="2"/>
              <a:buChar char="n"/>
            </a:pPr>
            <a:r>
              <a:rPr lang="hr-HR" altLang="en-US" sz="6000" dirty="0" smtClean="0">
                <a:solidFill>
                  <a:schemeClr val="accent1">
                    <a:lumMod val="50000"/>
                  </a:schemeClr>
                </a:solidFill>
                <a:latin typeface="+mn-lt"/>
                <a:hlinkClick r:id="rId5"/>
              </a:rPr>
              <a:t>www.hzz.hr</a:t>
            </a:r>
            <a:r>
              <a:rPr lang="hr-HR" altLang="en-US" sz="6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hr-HR" altLang="en-US" sz="6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buClr>
                <a:srgbClr val="FFFFFF"/>
              </a:buClr>
              <a:buSzPct val="75000"/>
              <a:buFont typeface="Wingdings" panose="05000000000000000000" pitchFamily="2" charset="2"/>
              <a:buChar char="n"/>
            </a:pPr>
            <a:endParaRPr lang="hr-HR" altLang="en-US" sz="4000" dirty="0">
              <a:solidFill>
                <a:srgbClr val="000073"/>
              </a:solidFill>
              <a:latin typeface="+mn-lt"/>
            </a:endParaRPr>
          </a:p>
          <a:p>
            <a:pPr algn="ctr" eaLnBrk="1" hangingPunct="1">
              <a:buClr>
                <a:srgbClr val="FFFFFF"/>
              </a:buClr>
              <a:buSzPct val="75000"/>
              <a:buNone/>
            </a:pPr>
            <a:r>
              <a:rPr lang="hr-HR" altLang="en-US" sz="6400" b="1" dirty="0">
                <a:solidFill>
                  <a:srgbClr val="D12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10176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zapošljavanja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9" name="Pravokutnik 3"/>
          <p:cNvSpPr/>
          <p:nvPr/>
        </p:nvSpPr>
        <p:spPr>
          <a:xfrm>
            <a:off x="855676" y="1175657"/>
            <a:ext cx="19976639" cy="1465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Zelena i digitalna radna mjesta </a:t>
            </a:r>
          </a:p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endParaRPr lang="hr-HR" sz="24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Zelena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radna mjesta su radna mjesta u gospodarskim subjektima koji proizvode zelene proizvode i/ili pružaju zelene usluge </a:t>
            </a:r>
            <a:endParaRPr lang="hr-HR" sz="3000" dirty="0" smtClean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odnosno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koji se bave okolišno održivom djelatnošću. </a:t>
            </a: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svi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subjekti koji svojom djelatnošću znatno doprinose jednom ili više okolišnih ciljeva na način kako su utvrđeni u Uredbi (EU) 2020/852 o uspostavi okvira za olakšavanje održivih ulaganja, a da pritom ne nanose štetu drugim okolišnim ciljevima, smatraju se gospodarskim subjektima koji se bave okolišno održivom </a:t>
            </a: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djelatnošću</a:t>
            </a:r>
            <a:endParaRPr lang="hr-HR" sz="30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zelenim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radnim mjestima smatrat će se i ona radna mjesta koja se izravno odnose na procjenu usklađenosti s okolišnim standardima i provedbu okolišnih propisa/standarda, osiguravaju obrazovanje i obuku vezano uz zelene tehnologije i prakse te povećavaju opću razinu svijesti javnosti o pitanjima </a:t>
            </a: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okoliša</a:t>
            </a:r>
            <a:endParaRPr lang="hr-HR" sz="30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endParaRPr lang="hr-HR" sz="30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Okolišni ciljevi (Uredbi (EU) 2020/852 )</a:t>
            </a:r>
          </a:p>
          <a:p>
            <a:pPr marL="1413906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ublažavanje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klimatskih promjena</a:t>
            </a:r>
          </a:p>
          <a:p>
            <a:pPr marL="1413906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prilagodba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klimatskim promjenama</a:t>
            </a:r>
          </a:p>
          <a:p>
            <a:pPr marL="1413906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održiva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uporaba i zaštita vodnih i morskih resursa</a:t>
            </a:r>
          </a:p>
          <a:p>
            <a:pPr marL="1413906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prijelaz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na kružno gospodarstvo</a:t>
            </a:r>
          </a:p>
          <a:p>
            <a:pPr marL="1413906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sprečavanje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i kontrola onečišćenja</a:t>
            </a:r>
          </a:p>
          <a:p>
            <a:pPr marL="1413906" lvl="1" indent="-285750" algn="just">
              <a:lnSpc>
                <a:spcPct val="130000"/>
              </a:lnSpc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zaštita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i obnova </a:t>
            </a:r>
            <a:r>
              <a:rPr lang="hr-HR" sz="3000" dirty="0" err="1">
                <a:solidFill>
                  <a:srgbClr val="00000A"/>
                </a:solidFill>
                <a:ea typeface="Times New Roman" panose="02020603050405020304" pitchFamily="18" charset="0"/>
              </a:rPr>
              <a:t>bioraznolikosti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 i ekosustav</a:t>
            </a: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endParaRPr lang="hr-HR" sz="34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endParaRPr lang="hr-HR" sz="34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	</a:t>
            </a:r>
          </a:p>
          <a:p>
            <a:pPr marL="220980" algn="just">
              <a:lnSpc>
                <a:spcPct val="130000"/>
              </a:lnSpc>
              <a:spcAft>
                <a:spcPts val="0"/>
              </a:spcAft>
            </a:pPr>
            <a:endParaRPr lang="hr-HR" sz="3400" dirty="0" smtClean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Clr>
                <a:srgbClr val="00000A"/>
              </a:buClr>
              <a:buSzPts val="1000"/>
              <a:tabLst>
                <a:tab pos="678180" algn="l"/>
              </a:tabLst>
            </a:pPr>
            <a:endParaRPr lang="hr-HR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220980" algn="just">
              <a:spcAft>
                <a:spcPts val="0"/>
              </a:spcAft>
            </a:pPr>
            <a:r>
              <a:rPr lang="hr-HR" sz="1600" dirty="0">
                <a:solidFill>
                  <a:srgbClr val="00000A"/>
                </a:solidFill>
                <a:ea typeface="Times New Roman" panose="02020603050405020304" pitchFamily="18" charset="0"/>
              </a:rPr>
              <a:t> </a:t>
            </a:r>
            <a:endParaRPr lang="hr-HR" sz="1600" dirty="0">
              <a:solidFill>
                <a:srgbClr val="00000A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zapošljavanja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9" name="Pravokutnik 3"/>
          <p:cNvSpPr/>
          <p:nvPr/>
        </p:nvSpPr>
        <p:spPr>
          <a:xfrm>
            <a:off x="855676" y="1436914"/>
            <a:ext cx="21710410" cy="8329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Zelena i digitalna radna mjesta </a:t>
            </a:r>
          </a:p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endParaRPr lang="hr-HR" sz="36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Digitalna radna mjesta su radna mjesta i poslovi za čije obavljanje osoba mora posjedovati visoko specijalizirane, </a:t>
            </a: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napredne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IKT vještine, odnosno posjedovati znanja u sljedećim područjima. programiranje, razvoj aplikacija, digitalna poslovna analiza, digitalni marketing </a:t>
            </a: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                           i 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kreiranja sadržaja, digitalni dizajn i vizualizacija podataka, upravljanje digitalnim proizvodima, podatkovna znanost, dizajn korisničkog iskustva, robotika,  razvoj algoritama i/ili proizvoda koji koriste umjetnu inteligenciju/strojno učenje, rješenja za internet stvari  </a:t>
            </a:r>
            <a:r>
              <a:rPr lang="hr-HR" sz="30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                    (</a:t>
            </a:r>
            <a:r>
              <a:rPr lang="hr-HR" sz="3000" dirty="0">
                <a:solidFill>
                  <a:srgbClr val="00000A"/>
                </a:solidFill>
                <a:ea typeface="Times New Roman" panose="02020603050405020304" pitchFamily="18" charset="0"/>
              </a:rPr>
              <a:t>senzori, pametni kućanski uređaji) i dr.</a:t>
            </a:r>
          </a:p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endParaRPr lang="hr-HR" sz="34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506730" indent="-28575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  <a:buFont typeface="Wingdings" panose="05000000000000000000" pitchFamily="2" charset="2"/>
              <a:buChar char="§"/>
            </a:pPr>
            <a:r>
              <a:rPr lang="hr-HR" sz="3000" dirty="0"/>
              <a:t>Detaljnije objašnjenje kriterija za zelena i digitalna radna mjesta objavljeni su na mrežnoj stranici </a:t>
            </a:r>
            <a:r>
              <a:rPr lang="hr-HR" sz="3000" u="sng" dirty="0">
                <a:hlinkClick r:id="rId2"/>
              </a:rPr>
              <a:t>www.mjere.hr</a:t>
            </a:r>
            <a:r>
              <a:rPr lang="hr-HR" sz="3000" dirty="0"/>
              <a:t> </a:t>
            </a:r>
            <a:endParaRPr lang="hr-HR" sz="30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220980" algn="just">
              <a:lnSpc>
                <a:spcPct val="130000"/>
              </a:lnSpc>
              <a:spcAft>
                <a:spcPts val="0"/>
              </a:spcAft>
              <a:buClr>
                <a:srgbClr val="960000"/>
              </a:buClr>
            </a:pPr>
            <a:r>
              <a:rPr lang="hr-HR" sz="34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	</a:t>
            </a:r>
          </a:p>
          <a:p>
            <a:pPr marL="220980" algn="just">
              <a:lnSpc>
                <a:spcPct val="130000"/>
              </a:lnSpc>
              <a:spcAft>
                <a:spcPts val="0"/>
              </a:spcAft>
            </a:pPr>
            <a:endParaRPr lang="hr-HR" sz="3400" dirty="0" smtClean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Clr>
                <a:srgbClr val="00000A"/>
              </a:buClr>
              <a:buSzPts val="1000"/>
              <a:tabLst>
                <a:tab pos="678180" algn="l"/>
              </a:tabLst>
            </a:pPr>
            <a:endParaRPr lang="hr-HR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220980" algn="just">
              <a:spcAft>
                <a:spcPts val="0"/>
              </a:spcAft>
            </a:pPr>
            <a:r>
              <a:rPr lang="hr-HR" sz="1600" dirty="0">
                <a:solidFill>
                  <a:srgbClr val="00000A"/>
                </a:solidFill>
                <a:ea typeface="Times New Roman" panose="02020603050405020304" pitchFamily="18" charset="0"/>
              </a:rPr>
              <a:t> </a:t>
            </a:r>
            <a:endParaRPr lang="hr-HR" sz="1600" dirty="0">
              <a:solidFill>
                <a:srgbClr val="00000A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1470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za zapošljavanje</a:t>
            </a: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Cilj </a:t>
            </a:r>
            <a:r>
              <a:rPr lang="hr-HR" sz="3200" b="1" dirty="0">
                <a:solidFill>
                  <a:srgbClr val="000000"/>
                </a:solidFill>
              </a:rPr>
              <a:t>mjere: </a:t>
            </a:r>
            <a:r>
              <a:rPr lang="hr-HR" sz="3200" dirty="0">
                <a:solidFill>
                  <a:srgbClr val="000000"/>
                </a:solidFill>
              </a:rPr>
              <a:t>Poticanje zapošljavanja osoba u nepovoljnom/izrazito nepovoljnom položaju te osoba s invaliditetom sufinanciranjem troška bruto I iznosa plaće poslodavcima </a:t>
            </a:r>
            <a:r>
              <a:rPr lang="hr-HR" sz="3200" dirty="0">
                <a:solidFill>
                  <a:srgbClr val="000000"/>
                </a:solidFill>
              </a:rPr>
              <a:t/>
            </a:r>
            <a:br>
              <a:rPr lang="hr-HR" sz="3200" dirty="0">
                <a:solidFill>
                  <a:srgbClr val="000000"/>
                </a:solidFill>
              </a:rPr>
            </a:br>
            <a:endParaRPr lang="hr-HR" sz="32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hr-HR" sz="3200" b="1" dirty="0" err="1">
                <a:solidFill>
                  <a:srgbClr val="000000"/>
                </a:solidFill>
              </a:rPr>
              <a:t>Podmjere</a:t>
            </a:r>
            <a:r>
              <a:rPr lang="hr-HR" sz="3200" b="1" dirty="0">
                <a:solidFill>
                  <a:srgbClr val="000000"/>
                </a:solidFill>
              </a:rPr>
              <a:t> i ciljane skupine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</a:p>
          <a:p>
            <a:pPr>
              <a:buClr>
                <a:srgbClr val="C00000"/>
              </a:buClr>
            </a:pPr>
            <a:endParaRPr lang="hr-HR" sz="3200" b="1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1. Osobe </a:t>
            </a:r>
            <a:r>
              <a:rPr lang="hr-HR" sz="3200" dirty="0">
                <a:solidFill>
                  <a:srgbClr val="000000"/>
                </a:solidFill>
              </a:rPr>
              <a:t>u nepovoljnom položaju prijavljene u evidenciji nezaposlenih osoba koju vodi Hrvatski zavod za </a:t>
            </a:r>
            <a:r>
              <a:rPr lang="hr-HR" sz="3200" dirty="0" smtClean="0">
                <a:solidFill>
                  <a:srgbClr val="000000"/>
                </a:solidFill>
              </a:rPr>
              <a:t>zapošljavanje</a:t>
            </a:r>
          </a:p>
          <a:p>
            <a:pPr>
              <a:buClr>
                <a:srgbClr val="C00000"/>
              </a:buClr>
            </a:pPr>
            <a:r>
              <a:rPr lang="hr-HR" sz="3200" dirty="0" smtClean="0">
                <a:solidFill>
                  <a:srgbClr val="000000"/>
                </a:solidFill>
              </a:rPr>
              <a:t>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osobe koje nisu bile zaposlene s redovnom plaćom u posljednjih 6 mjeseci od dana podnošenja zahtjeva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osobe </a:t>
            </a:r>
            <a:r>
              <a:rPr lang="hr-HR" sz="3200" dirty="0">
                <a:solidFill>
                  <a:srgbClr val="000000"/>
                </a:solidFill>
              </a:rPr>
              <a:t>koje su u dobi od 15 do 24 godine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osobe </a:t>
            </a:r>
            <a:r>
              <a:rPr lang="hr-HR" sz="3200" dirty="0">
                <a:solidFill>
                  <a:srgbClr val="000000"/>
                </a:solidFill>
              </a:rPr>
              <a:t>starije od 50 godina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osobe </a:t>
            </a:r>
            <a:r>
              <a:rPr lang="hr-HR" sz="3200" dirty="0">
                <a:solidFill>
                  <a:srgbClr val="000000"/>
                </a:solidFill>
              </a:rPr>
              <a:t>bez završenog srednjoškolskog obrazovanja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osobe </a:t>
            </a:r>
            <a:r>
              <a:rPr lang="hr-HR" sz="3200" dirty="0">
                <a:solidFill>
                  <a:srgbClr val="000000"/>
                </a:solidFill>
              </a:rPr>
              <a:t>koje su pripadnici romske nacionalne manjine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osobe </a:t>
            </a:r>
            <a:r>
              <a:rPr lang="hr-HR" sz="3200" dirty="0">
                <a:solidFill>
                  <a:srgbClr val="000000"/>
                </a:solidFill>
              </a:rPr>
              <a:t>koje nemaju radnog staža, a  zapošljavaju se na poslovima u zanimanju za koje se nisu školovale</a:t>
            </a:r>
          </a:p>
          <a:p>
            <a:pPr>
              <a:buClr>
                <a:srgbClr val="C00000"/>
              </a:buClr>
            </a:pPr>
            <a:endParaRPr lang="hr-HR" sz="32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 smtClean="0">
                <a:solidFill>
                  <a:srgbClr val="000000"/>
                </a:solidFill>
              </a:rPr>
              <a:t>2. Osobe </a:t>
            </a:r>
            <a:r>
              <a:rPr lang="hr-HR" sz="3200" dirty="0">
                <a:solidFill>
                  <a:srgbClr val="000000"/>
                </a:solidFill>
              </a:rPr>
              <a:t>s invaliditetom prijavljene u evidenciji nezaposlenih osoba koju vodi Hrvatski zavod za </a:t>
            </a:r>
            <a:r>
              <a:rPr lang="hr-HR" sz="3200" dirty="0" smtClean="0">
                <a:solidFill>
                  <a:srgbClr val="000000"/>
                </a:solidFill>
              </a:rPr>
              <a:t>zapošljavanje</a:t>
            </a:r>
            <a:endParaRPr lang="hr-HR" sz="32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hr-HR" sz="3200" b="1" dirty="0">
                <a:solidFill>
                  <a:srgbClr val="000000"/>
                </a:solidFill>
              </a:rPr>
              <a:t/>
            </a:r>
            <a:br>
              <a:rPr lang="hr-HR" sz="3200" b="1" dirty="0">
                <a:solidFill>
                  <a:srgbClr val="000000"/>
                </a:solidFill>
              </a:rPr>
            </a:br>
            <a:r>
              <a:rPr lang="hr-HR" sz="32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 smtClean="0">
                <a:solidFill>
                  <a:srgbClr val="000000"/>
                </a:solidFill>
              </a:rPr>
              <a:t>za </a:t>
            </a:r>
            <a:r>
              <a:rPr lang="pl-PL" sz="3200" dirty="0" err="1">
                <a:solidFill>
                  <a:srgbClr val="000000"/>
                </a:solidFill>
              </a:rPr>
              <a:t>ciljanu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skupinu</a:t>
            </a:r>
            <a:r>
              <a:rPr lang="pl-PL" sz="3200" dirty="0">
                <a:solidFill>
                  <a:srgbClr val="000000"/>
                </a:solidFill>
              </a:rPr>
              <a:t> 1 – u </a:t>
            </a:r>
            <a:r>
              <a:rPr lang="pl-PL" sz="3200" dirty="0" err="1">
                <a:solidFill>
                  <a:srgbClr val="000000"/>
                </a:solidFill>
              </a:rPr>
              <a:t>trajanju</a:t>
            </a:r>
            <a:r>
              <a:rPr lang="pl-PL" sz="3200" dirty="0">
                <a:solidFill>
                  <a:srgbClr val="000000"/>
                </a:solidFill>
              </a:rPr>
              <a:t> od 12 </a:t>
            </a:r>
            <a:r>
              <a:rPr lang="pl-PL" sz="3200" dirty="0" err="1">
                <a:solidFill>
                  <a:srgbClr val="000000"/>
                </a:solidFill>
              </a:rPr>
              <a:t>mjeseci</a:t>
            </a:r>
            <a:endParaRPr lang="pl-PL" sz="32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 smtClean="0">
                <a:solidFill>
                  <a:srgbClr val="000000"/>
                </a:solidFill>
              </a:rPr>
              <a:t>za </a:t>
            </a:r>
            <a:r>
              <a:rPr lang="pl-PL" sz="3200" dirty="0" err="1">
                <a:solidFill>
                  <a:srgbClr val="000000"/>
                </a:solidFill>
              </a:rPr>
              <a:t>ciljanu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skupinu</a:t>
            </a:r>
            <a:r>
              <a:rPr lang="pl-PL" sz="3200" dirty="0">
                <a:solidFill>
                  <a:srgbClr val="000000"/>
                </a:solidFill>
              </a:rPr>
              <a:t> 2 – u </a:t>
            </a:r>
            <a:r>
              <a:rPr lang="pl-PL" sz="3200" dirty="0" err="1">
                <a:solidFill>
                  <a:srgbClr val="000000"/>
                </a:solidFill>
              </a:rPr>
              <a:t>trajanju</a:t>
            </a:r>
            <a:r>
              <a:rPr lang="pl-PL" sz="3200" dirty="0">
                <a:solidFill>
                  <a:srgbClr val="000000"/>
                </a:solidFill>
              </a:rPr>
              <a:t> od 24 </a:t>
            </a:r>
            <a:r>
              <a:rPr lang="pl-PL" sz="3200" dirty="0" err="1">
                <a:solidFill>
                  <a:srgbClr val="000000"/>
                </a:solidFill>
              </a:rPr>
              <a:t>mjeseca</a:t>
            </a:r>
            <a:endParaRPr lang="pl-PL" sz="3200" dirty="0">
              <a:solidFill>
                <a:srgbClr val="000000"/>
              </a:solidFill>
            </a:endParaRPr>
          </a:p>
          <a:p>
            <a:endParaRPr lang="pl-PL" sz="3400" dirty="0">
              <a:solidFill>
                <a:srgbClr val="000000"/>
              </a:solidFill>
            </a:endParaRPr>
          </a:p>
          <a:p>
            <a:endParaRPr lang="hr-HR" sz="3400" dirty="0" smtClean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93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485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za zapošljavanje</a:t>
            </a:r>
          </a:p>
          <a:p>
            <a:endParaRPr lang="hr-HR" sz="3200" b="1" dirty="0">
              <a:solidFill>
                <a:srgbClr val="000000"/>
              </a:solidFill>
            </a:endParaRPr>
          </a:p>
          <a:p>
            <a:endParaRPr lang="pl-PL" sz="3400" dirty="0">
              <a:solidFill>
                <a:srgbClr val="000000"/>
              </a:solidFill>
            </a:endParaRPr>
          </a:p>
          <a:p>
            <a:endParaRPr lang="hr-HR" sz="3400" dirty="0" smtClean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32872"/>
              </p:ext>
            </p:extLst>
          </p:nvPr>
        </p:nvGraphicFramePr>
        <p:xfrm>
          <a:off x="855676" y="2796970"/>
          <a:ext cx="22673795" cy="6630177"/>
        </p:xfrm>
        <a:graphic>
          <a:graphicData uri="http://schemas.openxmlformats.org/drawingml/2006/table">
            <a:tbl>
              <a:tblPr/>
              <a:tblGrid>
                <a:gridCol w="4135976">
                  <a:extLst>
                    <a:ext uri="{9D8B030D-6E8A-4147-A177-3AD203B41FA5}">
                      <a16:colId xmlns:a16="http://schemas.microsoft.com/office/drawing/2014/main" val="1162044528"/>
                    </a:ext>
                  </a:extLst>
                </a:gridCol>
                <a:gridCol w="2780748">
                  <a:extLst>
                    <a:ext uri="{9D8B030D-6E8A-4147-A177-3AD203B41FA5}">
                      <a16:colId xmlns:a16="http://schemas.microsoft.com/office/drawing/2014/main" val="2372275339"/>
                    </a:ext>
                  </a:extLst>
                </a:gridCol>
                <a:gridCol w="5241471">
                  <a:extLst>
                    <a:ext uri="{9D8B030D-6E8A-4147-A177-3AD203B41FA5}">
                      <a16:colId xmlns:a16="http://schemas.microsoft.com/office/drawing/2014/main" val="213637982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02034717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170494791"/>
                    </a:ext>
                  </a:extLst>
                </a:gridCol>
              </a:tblGrid>
              <a:tr h="1312008">
                <a:tc gridSpan="2"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/>
                      </a:r>
                      <a:br>
                        <a:rPr lang="hr-HR" sz="2800" dirty="0">
                          <a:effectLst/>
                          <a:latin typeface="+mn-lt"/>
                        </a:rPr>
                      </a:br>
                      <a:r>
                        <a:rPr lang="hr-HR" sz="2800" dirty="0">
                          <a:effectLst/>
                          <a:latin typeface="+mn-lt"/>
                        </a:rPr>
                        <a:t/>
                      </a:r>
                      <a:br>
                        <a:rPr lang="hr-HR" sz="2800" dirty="0">
                          <a:effectLst/>
                          <a:latin typeface="+mn-lt"/>
                        </a:rPr>
                      </a:br>
                      <a:endParaRPr lang="hr-HR" sz="2800" dirty="0">
                        <a:effectLst/>
                        <a:latin typeface="+mn-lt"/>
                      </a:endParaRP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Osoba bez završene osnovne škole i stečene kvalifikacije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effectLst/>
                          <a:latin typeface="+mn-lt"/>
                        </a:rPr>
                        <a:t>Osoba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sa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završenim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srednjoškolskim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obrazovanjem</a:t>
                      </a:r>
                      <a:endParaRPr lang="pl-PL" sz="2800" dirty="0">
                        <a:effectLst/>
                        <a:latin typeface="+mn-lt"/>
                      </a:endParaRP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Osoba sa zvanjima stečenim po programima visokoškolskog obrazovanja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7566"/>
                  </a:ext>
                </a:extLst>
              </a:tr>
              <a:tr h="886618">
                <a:tc rowSpan="2"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Mjesečni paušalni iznos – </a:t>
                      </a:r>
                      <a:endParaRPr lang="hr-HR" sz="2800" dirty="0" smtClean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hr-HR" sz="2800" dirty="0" smtClean="0">
                          <a:effectLst/>
                          <a:latin typeface="+mn-lt"/>
                        </a:rPr>
                        <a:t>s </a:t>
                      </a:r>
                      <a:r>
                        <a:rPr lang="hr-HR" sz="2800" dirty="0">
                          <a:effectLst/>
                          <a:latin typeface="+mn-lt"/>
                        </a:rPr>
                        <a:t>poreznom olakšicom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Ciljana skupina 1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1.870,00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2.280,00,00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2.860,00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3385151"/>
                  </a:ext>
                </a:extLst>
              </a:tr>
              <a:tr h="83121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effectLst/>
                          <a:latin typeface="+mn-lt"/>
                        </a:rPr>
                        <a:t>Ciljana skupina 2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3.040,00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3.710,00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4.640,00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605514"/>
                  </a:ext>
                </a:extLst>
              </a:tr>
              <a:tr h="886618">
                <a:tc rowSpan="2">
                  <a:txBody>
                    <a:bodyPr/>
                    <a:lstStyle/>
                    <a:p>
                      <a:pPr algn="ctr"/>
                      <a:r>
                        <a:rPr lang="pl-PL" sz="2800" dirty="0" err="1">
                          <a:effectLst/>
                          <a:latin typeface="+mn-lt"/>
                        </a:rPr>
                        <a:t>Mjesečni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paušalni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iznos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– bez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porezne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olakšice</a:t>
                      </a:r>
                      <a:endParaRPr lang="pl-PL" sz="2800" dirty="0">
                        <a:effectLst/>
                        <a:latin typeface="+mn-lt"/>
                      </a:endParaRP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Ciljana skupina 1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2.180,00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2.660,00kn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3.330,00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47362"/>
                  </a:ext>
                </a:extLst>
              </a:tr>
              <a:tr h="7566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Ciljana skupina 2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3.540,00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4.330,00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5.410,00 kn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93499"/>
                  </a:ext>
                </a:extLst>
              </a:tr>
              <a:tr h="1950092">
                <a:tc gridSpan="2"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Najniži mjesečni bruto 1 iznos plaće temeljem ugovora o radu za sufinanciranu osobu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4.687,50 kn bruto I iznos plaće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5.722,20 kn bruto I iznos plaće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7.152,75 kn bruto I iznos plaće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82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485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zapošljavanje – zeleno i digitalno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endParaRPr lang="pl-PL" sz="3400" dirty="0">
              <a:solidFill>
                <a:srgbClr val="000000"/>
              </a:solidFill>
            </a:endParaRPr>
          </a:p>
          <a:p>
            <a:endParaRPr lang="hr-HR" sz="3400" dirty="0" smtClean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51625"/>
              </p:ext>
            </p:extLst>
          </p:nvPr>
        </p:nvGraphicFramePr>
        <p:xfrm>
          <a:off x="855676" y="2796970"/>
          <a:ext cx="22673795" cy="6630177"/>
        </p:xfrm>
        <a:graphic>
          <a:graphicData uri="http://schemas.openxmlformats.org/drawingml/2006/table">
            <a:tbl>
              <a:tblPr/>
              <a:tblGrid>
                <a:gridCol w="4135976">
                  <a:extLst>
                    <a:ext uri="{9D8B030D-6E8A-4147-A177-3AD203B41FA5}">
                      <a16:colId xmlns:a16="http://schemas.microsoft.com/office/drawing/2014/main" val="1162044528"/>
                    </a:ext>
                  </a:extLst>
                </a:gridCol>
                <a:gridCol w="2780748">
                  <a:extLst>
                    <a:ext uri="{9D8B030D-6E8A-4147-A177-3AD203B41FA5}">
                      <a16:colId xmlns:a16="http://schemas.microsoft.com/office/drawing/2014/main" val="2372275339"/>
                    </a:ext>
                  </a:extLst>
                </a:gridCol>
                <a:gridCol w="5241471">
                  <a:extLst>
                    <a:ext uri="{9D8B030D-6E8A-4147-A177-3AD203B41FA5}">
                      <a16:colId xmlns:a16="http://schemas.microsoft.com/office/drawing/2014/main" val="213637982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02034717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170494791"/>
                    </a:ext>
                  </a:extLst>
                </a:gridCol>
              </a:tblGrid>
              <a:tr h="1312008">
                <a:tc gridSpan="2"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/>
                      </a:r>
                      <a:br>
                        <a:rPr lang="hr-HR" sz="2800" dirty="0">
                          <a:effectLst/>
                          <a:latin typeface="+mn-lt"/>
                        </a:rPr>
                      </a:br>
                      <a:r>
                        <a:rPr lang="hr-HR" sz="2800" dirty="0">
                          <a:effectLst/>
                          <a:latin typeface="+mn-lt"/>
                        </a:rPr>
                        <a:t/>
                      </a:r>
                      <a:br>
                        <a:rPr lang="hr-HR" sz="2800" dirty="0">
                          <a:effectLst/>
                          <a:latin typeface="+mn-lt"/>
                        </a:rPr>
                      </a:br>
                      <a:endParaRPr lang="hr-HR" sz="2800" dirty="0">
                        <a:effectLst/>
                        <a:latin typeface="+mn-lt"/>
                      </a:endParaRP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Osoba bez završene osnovne škole i stečene kvalifikacije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effectLst/>
                          <a:latin typeface="+mn-lt"/>
                        </a:rPr>
                        <a:t>Osoba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sa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završenim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srednjoškolskim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obrazovanjem</a:t>
                      </a:r>
                      <a:endParaRPr lang="pl-PL" sz="2800" dirty="0">
                        <a:effectLst/>
                        <a:latin typeface="+mn-lt"/>
                      </a:endParaRP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Osoba sa zvanjima stečenim po programima visokoškolskog obrazovanja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7566"/>
                  </a:ext>
                </a:extLst>
              </a:tr>
              <a:tr h="886618">
                <a:tc rowSpan="2"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Mjesečni paušalni iznos – </a:t>
                      </a:r>
                      <a:endParaRPr lang="hr-HR" sz="2800" dirty="0" smtClean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hr-HR" sz="2800" dirty="0" smtClean="0">
                          <a:effectLst/>
                          <a:latin typeface="+mn-lt"/>
                        </a:rPr>
                        <a:t>s </a:t>
                      </a:r>
                      <a:r>
                        <a:rPr lang="hr-HR" sz="2800" dirty="0">
                          <a:effectLst/>
                          <a:latin typeface="+mn-lt"/>
                        </a:rPr>
                        <a:t>poreznom olakšicom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Ciljana skupina 1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2.100,00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2.570,00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effectLst/>
                        </a:rPr>
                        <a:t>3.210,00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3385151"/>
                  </a:ext>
                </a:extLst>
              </a:tr>
              <a:tr h="83121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effectLst/>
                          <a:latin typeface="+mn-lt"/>
                        </a:rPr>
                        <a:t>Ciljana skupina 2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3.280,00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4.000,00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5.000,00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605514"/>
                  </a:ext>
                </a:extLst>
              </a:tr>
              <a:tr h="886618">
                <a:tc rowSpan="2">
                  <a:txBody>
                    <a:bodyPr/>
                    <a:lstStyle/>
                    <a:p>
                      <a:pPr algn="ctr"/>
                      <a:r>
                        <a:rPr lang="pl-PL" sz="2800" dirty="0" err="1">
                          <a:effectLst/>
                          <a:latin typeface="+mn-lt"/>
                        </a:rPr>
                        <a:t>Mjesečni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paušalni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iznos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– bez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porezne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olakšice</a:t>
                      </a:r>
                      <a:endParaRPr lang="pl-PL" sz="2800" dirty="0">
                        <a:effectLst/>
                        <a:latin typeface="+mn-lt"/>
                      </a:endParaRP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Ciljana skupina 1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2.450,00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2.990,00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3.740,00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47362"/>
                  </a:ext>
                </a:extLst>
              </a:tr>
              <a:tr h="7566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Ciljana skupina 2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3.820,00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4.660,00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</a:rPr>
                        <a:t>5.830,00 kn</a:t>
                      </a: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93499"/>
                  </a:ext>
                </a:extLst>
              </a:tr>
              <a:tr h="1950092">
                <a:tc gridSpan="2"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Najniži mjesečni bruto 1 iznos plaće temeljem ugovora o radu za sufinanciranu osobu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4.687,50 kn bruto I iznos plaće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5.722,20 kn bruto I iznos plaće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7.152,75 kn bruto I iznos plaće</a:t>
                      </a:r>
                    </a:p>
                  </a:txBody>
                  <a:tcPr marL="38817" marR="38817" marT="19408" marB="19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82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7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1079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</a:t>
            </a: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pripravništvo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200" b="1" dirty="0" smtClean="0">
                <a:solidFill>
                  <a:srgbClr val="000000"/>
                </a:solidFill>
              </a:rPr>
              <a:t>Cilj </a:t>
            </a:r>
            <a:r>
              <a:rPr lang="hr-HR" sz="3200" b="1" dirty="0">
                <a:solidFill>
                  <a:srgbClr val="000000"/>
                </a:solidFill>
              </a:rPr>
              <a:t>mjere: </a:t>
            </a:r>
            <a:r>
              <a:rPr lang="hr-HR" sz="3200" dirty="0" smtClean="0">
                <a:solidFill>
                  <a:srgbClr val="000000"/>
                </a:solidFill>
              </a:rPr>
              <a:t>o</a:t>
            </a:r>
            <a:r>
              <a:rPr lang="hr-HR" sz="3200" dirty="0" smtClean="0">
                <a:solidFill>
                  <a:srgbClr val="000000"/>
                </a:solidFill>
              </a:rPr>
              <a:t>sposobiti </a:t>
            </a:r>
            <a:r>
              <a:rPr lang="hr-HR" sz="3200" dirty="0">
                <a:solidFill>
                  <a:srgbClr val="000000"/>
                </a:solidFill>
              </a:rPr>
              <a:t>osobe za samostalan rad putem poticanja zapošljavanja osoba sufinanciranjem troška njihove bruto I iznosa plaće i drugih troškova poslodavcima propisanih ovom mjerom.</a:t>
            </a:r>
            <a:r>
              <a:rPr lang="hr-HR" sz="3200" dirty="0">
                <a:solidFill>
                  <a:srgbClr val="000000"/>
                </a:solidFill>
              </a:rPr>
              <a:t/>
            </a:r>
            <a:br>
              <a:rPr lang="hr-HR" sz="3200" dirty="0">
                <a:solidFill>
                  <a:srgbClr val="000000"/>
                </a:solidFill>
              </a:rPr>
            </a:br>
            <a:endParaRPr lang="hr-HR" sz="3200" dirty="0" smtClean="0">
              <a:solidFill>
                <a:srgbClr val="000000"/>
              </a:solidFill>
            </a:endParaRPr>
          </a:p>
          <a:p>
            <a:r>
              <a:rPr lang="hr-HR" sz="3200" b="1" dirty="0">
                <a:solidFill>
                  <a:srgbClr val="000000"/>
                </a:solidFill>
              </a:rPr>
              <a:t>C</a:t>
            </a:r>
            <a:r>
              <a:rPr lang="hr-HR" sz="3200" b="1" dirty="0" smtClean="0">
                <a:solidFill>
                  <a:srgbClr val="000000"/>
                </a:solidFill>
              </a:rPr>
              <a:t>iljane </a:t>
            </a:r>
            <a:r>
              <a:rPr lang="hr-HR" sz="3200" b="1" dirty="0">
                <a:solidFill>
                  <a:srgbClr val="000000"/>
                </a:solidFill>
              </a:rPr>
              <a:t>skupine</a:t>
            </a:r>
            <a:r>
              <a:rPr lang="hr-HR" sz="3200" b="1" dirty="0" smtClean="0">
                <a:solidFill>
                  <a:srgbClr val="000000"/>
                </a:solidFill>
              </a:rPr>
              <a:t>:</a:t>
            </a:r>
          </a:p>
          <a:p>
            <a:pPr>
              <a:buClr>
                <a:srgbClr val="C00000"/>
              </a:buClr>
            </a:pPr>
            <a:endParaRPr lang="hr-HR" sz="3200" b="1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000000"/>
                </a:solidFill>
              </a:rPr>
              <a:t>Nezaposlene osobe prijavljene u evidenciji nezaposlenih osoba koju vodi Hrvatski zavod za </a:t>
            </a:r>
            <a:r>
              <a:rPr lang="hr-HR" sz="3200" dirty="0" smtClean="0">
                <a:solidFill>
                  <a:srgbClr val="000000"/>
                </a:solidFill>
              </a:rPr>
              <a:t>zapošljavanje bez </a:t>
            </a:r>
            <a:r>
              <a:rPr lang="hr-HR" sz="3200" dirty="0">
                <a:solidFill>
                  <a:srgbClr val="000000"/>
                </a:solidFill>
              </a:rPr>
              <a:t>obzira na staž osiguranja, a koje se prvi puta zapošljavaju radi obavljanja poslova u zanimanju za koje su se školovale</a:t>
            </a:r>
            <a:r>
              <a:rPr lang="hr-HR" sz="32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hr-HR" sz="3200" b="1" dirty="0">
                <a:solidFill>
                  <a:srgbClr val="000000"/>
                </a:solidFill>
              </a:rPr>
              <a:t/>
            </a:r>
            <a:br>
              <a:rPr lang="hr-HR" sz="3200" b="1" dirty="0">
                <a:solidFill>
                  <a:srgbClr val="000000"/>
                </a:solidFill>
              </a:rPr>
            </a:br>
            <a:r>
              <a:rPr lang="hr-HR" sz="3200" b="1" dirty="0" smtClean="0">
                <a:solidFill>
                  <a:srgbClr val="000000"/>
                </a:solidFill>
              </a:rPr>
              <a:t>Trajanje potpore: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 err="1">
                <a:solidFill>
                  <a:srgbClr val="000000"/>
                </a:solidFill>
              </a:rPr>
              <a:t>Osposobljavanje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pripravnika</a:t>
            </a:r>
            <a:r>
              <a:rPr lang="pl-PL" sz="3200" dirty="0">
                <a:solidFill>
                  <a:srgbClr val="000000"/>
                </a:solidFill>
              </a:rPr>
              <a:t> (</a:t>
            </a:r>
            <a:r>
              <a:rPr lang="pl-PL" sz="3200" dirty="0" err="1">
                <a:solidFill>
                  <a:srgbClr val="000000"/>
                </a:solidFill>
              </a:rPr>
              <a:t>pripravnički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staž</a:t>
            </a:r>
            <a:r>
              <a:rPr lang="pl-PL" sz="3200" dirty="0">
                <a:solidFill>
                  <a:srgbClr val="000000"/>
                </a:solidFill>
              </a:rPr>
              <a:t>) </a:t>
            </a:r>
            <a:r>
              <a:rPr lang="pl-PL" sz="3200" dirty="0" err="1">
                <a:solidFill>
                  <a:srgbClr val="000000"/>
                </a:solidFill>
              </a:rPr>
              <a:t>traje</a:t>
            </a:r>
            <a:r>
              <a:rPr lang="pl-PL" sz="3200" dirty="0">
                <a:solidFill>
                  <a:srgbClr val="000000"/>
                </a:solidFill>
              </a:rPr>
              <a:t>, u </a:t>
            </a:r>
            <a:r>
              <a:rPr lang="pl-PL" sz="3200" dirty="0" err="1">
                <a:solidFill>
                  <a:srgbClr val="000000"/>
                </a:solidFill>
              </a:rPr>
              <a:t>pravilu</a:t>
            </a:r>
            <a:r>
              <a:rPr lang="pl-PL" sz="3200" dirty="0">
                <a:solidFill>
                  <a:srgbClr val="000000"/>
                </a:solidFill>
              </a:rPr>
              <a:t>, </a:t>
            </a:r>
            <a:r>
              <a:rPr lang="pl-PL" sz="3200" dirty="0" err="1">
                <a:solidFill>
                  <a:srgbClr val="000000"/>
                </a:solidFill>
              </a:rPr>
              <a:t>najduže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jednu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godinu</a:t>
            </a:r>
            <a:r>
              <a:rPr lang="pl-PL" sz="3200" dirty="0">
                <a:solidFill>
                  <a:srgbClr val="000000"/>
                </a:solidFill>
              </a:rPr>
              <a:t>, </a:t>
            </a:r>
            <a:r>
              <a:rPr lang="pl-PL" sz="3200" dirty="0" err="1">
                <a:solidFill>
                  <a:srgbClr val="000000"/>
                </a:solidFill>
              </a:rPr>
              <a:t>ako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posebnim</a:t>
            </a:r>
            <a:r>
              <a:rPr lang="pl-PL" sz="3200" dirty="0">
                <a:solidFill>
                  <a:srgbClr val="000000"/>
                </a:solidFill>
              </a:rPr>
              <a:t> zakonom </a:t>
            </a:r>
            <a:r>
              <a:rPr lang="pl-PL" sz="3200" dirty="0" err="1">
                <a:solidFill>
                  <a:srgbClr val="000000"/>
                </a:solidFill>
              </a:rPr>
              <a:t>nije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drukčije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određeno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radi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stjecanja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uvjeta</a:t>
            </a:r>
            <a:r>
              <a:rPr lang="pl-PL" sz="3200" dirty="0">
                <a:solidFill>
                  <a:srgbClr val="000000"/>
                </a:solidFill>
              </a:rPr>
              <a:t> za </a:t>
            </a:r>
            <a:r>
              <a:rPr lang="pl-PL" sz="3200" dirty="0" err="1">
                <a:solidFill>
                  <a:srgbClr val="000000"/>
                </a:solidFill>
              </a:rPr>
              <a:t>polaganje</a:t>
            </a:r>
            <a:r>
              <a:rPr lang="pl-PL" sz="3200" dirty="0">
                <a:solidFill>
                  <a:srgbClr val="000000"/>
                </a:solidFill>
              </a:rPr>
              <a:t> (</a:t>
            </a:r>
            <a:r>
              <a:rPr lang="pl-PL" sz="3200" dirty="0" err="1">
                <a:solidFill>
                  <a:srgbClr val="000000"/>
                </a:solidFill>
              </a:rPr>
              <a:t>pripravničkog</a:t>
            </a:r>
            <a:r>
              <a:rPr lang="pl-PL" sz="3200" dirty="0">
                <a:solidFill>
                  <a:srgbClr val="000000"/>
                </a:solidFill>
              </a:rPr>
              <a:t>) </a:t>
            </a:r>
            <a:r>
              <a:rPr lang="pl-PL" sz="3200" dirty="0" err="1">
                <a:solidFill>
                  <a:srgbClr val="000000"/>
                </a:solidFill>
              </a:rPr>
              <a:t>ispita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iz</a:t>
            </a:r>
            <a:r>
              <a:rPr lang="pl-PL" sz="3200" dirty="0">
                <a:solidFill>
                  <a:srgbClr val="000000"/>
                </a:solidFill>
              </a:rPr>
              <a:t> te </a:t>
            </a:r>
            <a:r>
              <a:rPr lang="pl-PL" sz="3200" dirty="0" err="1">
                <a:solidFill>
                  <a:srgbClr val="000000"/>
                </a:solidFill>
              </a:rPr>
              <a:t>profesije</a:t>
            </a:r>
            <a:r>
              <a:rPr lang="pl-PL" sz="3200" dirty="0">
                <a:solidFill>
                  <a:srgbClr val="000000"/>
                </a:solidFill>
              </a:rPr>
              <a:t>, </a:t>
            </a:r>
            <a:r>
              <a:rPr lang="pl-PL" sz="3200" dirty="0" err="1">
                <a:solidFill>
                  <a:srgbClr val="000000"/>
                </a:solidFill>
              </a:rPr>
              <a:t>odnosno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struke</a:t>
            </a:r>
            <a:r>
              <a:rPr lang="pl-PL" sz="3200" dirty="0">
                <a:solidFill>
                  <a:srgbClr val="000000"/>
                </a:solidFill>
              </a:rPr>
              <a:t>, no u </a:t>
            </a:r>
            <a:r>
              <a:rPr lang="pl-PL" sz="3200" dirty="0" err="1">
                <a:solidFill>
                  <a:srgbClr val="000000"/>
                </a:solidFill>
              </a:rPr>
              <a:t>svakom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slučaju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ovom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mjerom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se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pripravnik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ne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može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sufinancirati</a:t>
            </a:r>
            <a:r>
              <a:rPr lang="pl-PL" sz="3200" dirty="0">
                <a:solidFill>
                  <a:srgbClr val="000000"/>
                </a:solidFill>
              </a:rPr>
              <a:t> u </a:t>
            </a:r>
            <a:r>
              <a:rPr lang="pl-PL" sz="3200" dirty="0" err="1">
                <a:solidFill>
                  <a:srgbClr val="000000"/>
                </a:solidFill>
              </a:rPr>
              <a:t>trajanju</a:t>
            </a:r>
            <a:r>
              <a:rPr lang="pl-PL" sz="3200" dirty="0">
                <a:solidFill>
                  <a:srgbClr val="000000"/>
                </a:solidFill>
              </a:rPr>
              <a:t> </a:t>
            </a:r>
            <a:r>
              <a:rPr lang="pl-PL" sz="3200" dirty="0" err="1">
                <a:solidFill>
                  <a:srgbClr val="000000"/>
                </a:solidFill>
              </a:rPr>
              <a:t>dužem</a:t>
            </a:r>
            <a:r>
              <a:rPr lang="pl-PL" sz="3200" dirty="0">
                <a:solidFill>
                  <a:srgbClr val="000000"/>
                </a:solidFill>
              </a:rPr>
              <a:t> od 24 </a:t>
            </a:r>
            <a:r>
              <a:rPr lang="pl-PL" sz="3200" dirty="0" err="1">
                <a:solidFill>
                  <a:srgbClr val="000000"/>
                </a:solidFill>
              </a:rPr>
              <a:t>mjeseca</a:t>
            </a:r>
            <a:endParaRPr lang="pl-PL" sz="3400" dirty="0">
              <a:solidFill>
                <a:srgbClr val="000000"/>
              </a:solidFill>
            </a:endParaRPr>
          </a:p>
          <a:p>
            <a:endParaRPr lang="hr-HR" sz="3400" dirty="0" smtClean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09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 txBox="1">
            <a:spLocks/>
          </p:cNvSpPr>
          <p:nvPr/>
        </p:nvSpPr>
        <p:spPr>
          <a:xfrm>
            <a:off x="855676" y="297869"/>
            <a:ext cx="14966709" cy="8777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defRPr/>
            </a:pP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 aktivne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politike 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zapošljavanja u </a:t>
            </a:r>
            <a:r>
              <a:rPr lang="hr-HR" sz="5000" kern="12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2022. </a:t>
            </a:r>
            <a:r>
              <a:rPr lang="hr-HR" sz="5000" kern="12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godini</a:t>
            </a:r>
          </a:p>
        </p:txBody>
      </p:sp>
      <p:sp>
        <p:nvSpPr>
          <p:cNvPr id="4" name="Pravokutnik 2"/>
          <p:cNvSpPr/>
          <p:nvPr/>
        </p:nvSpPr>
        <p:spPr>
          <a:xfrm>
            <a:off x="855676" y="1368581"/>
            <a:ext cx="22379881" cy="436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defRPr/>
            </a:pPr>
            <a:endParaRPr lang="hr-HR" sz="4000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defRPr/>
            </a:pP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Potpora </a:t>
            </a:r>
            <a:r>
              <a:rPr lang="hr-HR" sz="4000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 </a:t>
            </a:r>
            <a:r>
              <a:rPr lang="hr-HR" sz="40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pripravništvo</a:t>
            </a:r>
            <a:endParaRPr lang="hr-HR" sz="40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hr-HR" sz="3200" b="1" dirty="0">
              <a:solidFill>
                <a:srgbClr val="000000"/>
              </a:solidFill>
            </a:endParaRPr>
          </a:p>
          <a:p>
            <a:r>
              <a:rPr lang="hr-HR" sz="3400" dirty="0">
                <a:solidFill>
                  <a:srgbClr val="000000"/>
                </a:solidFill>
              </a:rPr>
              <a:t/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b="1" i="1" dirty="0">
                <a:solidFill>
                  <a:srgbClr val="000000"/>
                </a:solidFill>
              </a:rPr>
              <a:t/>
            </a:r>
            <a:br>
              <a:rPr lang="hr-HR" sz="3400" b="1" i="1" dirty="0">
                <a:solidFill>
                  <a:srgbClr val="000000"/>
                </a:solidFill>
              </a:rPr>
            </a:br>
            <a:endParaRPr lang="hr-HR" sz="3400" dirty="0">
              <a:solidFill>
                <a:srgbClr val="000000"/>
              </a:solidFill>
            </a:endParaRP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53232"/>
              </p:ext>
            </p:extLst>
          </p:nvPr>
        </p:nvGraphicFramePr>
        <p:xfrm>
          <a:off x="855676" y="2970614"/>
          <a:ext cx="18036481" cy="5710658"/>
        </p:xfrm>
        <a:graphic>
          <a:graphicData uri="http://schemas.openxmlformats.org/drawingml/2006/table">
            <a:tbl>
              <a:tblPr/>
              <a:tblGrid>
                <a:gridCol w="6449246">
                  <a:extLst>
                    <a:ext uri="{9D8B030D-6E8A-4147-A177-3AD203B41FA5}">
                      <a16:colId xmlns:a16="http://schemas.microsoft.com/office/drawing/2014/main" val="3997338607"/>
                    </a:ext>
                  </a:extLst>
                </a:gridCol>
                <a:gridCol w="6433953">
                  <a:extLst>
                    <a:ext uri="{9D8B030D-6E8A-4147-A177-3AD203B41FA5}">
                      <a16:colId xmlns:a16="http://schemas.microsoft.com/office/drawing/2014/main" val="1150694730"/>
                    </a:ext>
                  </a:extLst>
                </a:gridCol>
                <a:gridCol w="5153282">
                  <a:extLst>
                    <a:ext uri="{9D8B030D-6E8A-4147-A177-3AD203B41FA5}">
                      <a16:colId xmlns:a16="http://schemas.microsoft.com/office/drawing/2014/main" val="3869365876"/>
                    </a:ext>
                  </a:extLst>
                </a:gridCol>
              </a:tblGrid>
              <a:tr h="1246363"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effectLst/>
                          <a:latin typeface="+mn-lt"/>
                        </a:rPr>
                        <a:t>Razina obrazovanja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effectLst/>
                          <a:latin typeface="+mn-lt"/>
                        </a:rPr>
                        <a:t>Osoba </a:t>
                      </a:r>
                      <a:r>
                        <a:rPr lang="pl-PL" sz="2800" b="0" dirty="0" err="1">
                          <a:effectLst/>
                          <a:latin typeface="+mn-lt"/>
                        </a:rPr>
                        <a:t>sa</a:t>
                      </a:r>
                      <a:r>
                        <a:rPr lang="pl-PL" sz="28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b="0" dirty="0" err="1">
                          <a:effectLst/>
                          <a:latin typeface="+mn-lt"/>
                        </a:rPr>
                        <a:t>završenim</a:t>
                      </a:r>
                      <a:r>
                        <a:rPr lang="pl-PL" sz="28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b="0" dirty="0" err="1">
                          <a:effectLst/>
                          <a:latin typeface="+mn-lt"/>
                        </a:rPr>
                        <a:t>srednjoškolskim</a:t>
                      </a:r>
                      <a:r>
                        <a:rPr lang="pl-PL" sz="28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b="0" dirty="0" err="1">
                          <a:effectLst/>
                          <a:latin typeface="+mn-lt"/>
                        </a:rPr>
                        <a:t>obrazovanjem</a:t>
                      </a:r>
                      <a:endParaRPr lang="pl-PL" sz="2800" b="0" dirty="0">
                        <a:effectLst/>
                        <a:latin typeface="+mn-lt"/>
                      </a:endParaRP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effectLst/>
                          <a:latin typeface="+mn-lt"/>
                        </a:rPr>
                        <a:t>Osoba sa zvanjima stečenim po programima visokoškolskog obrazovanja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05355"/>
                  </a:ext>
                </a:extLst>
              </a:tr>
              <a:tr h="1199111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Mjesečni paušalni iznos – s poreznom olakšicom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2.860,00 kn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3.570,00 kn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313321"/>
                  </a:ext>
                </a:extLst>
              </a:tr>
              <a:tr h="1094014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err="1">
                          <a:effectLst/>
                          <a:latin typeface="+mn-lt"/>
                        </a:rPr>
                        <a:t>Mjesečni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paušalni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iznos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– bez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porezne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2800" dirty="0" err="1">
                          <a:effectLst/>
                          <a:latin typeface="+mn-lt"/>
                        </a:rPr>
                        <a:t>olakšice</a:t>
                      </a:r>
                      <a:endParaRPr lang="pl-PL" sz="2800" dirty="0">
                        <a:effectLst/>
                        <a:latin typeface="+mn-lt"/>
                      </a:endParaRP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3.330,00 kn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4.160,00 kn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1536"/>
                  </a:ext>
                </a:extLst>
              </a:tr>
              <a:tr h="2084529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Najniži mjesečni bruto 1 iznos plaće temeljem ugovora o </a:t>
                      </a:r>
                      <a:r>
                        <a:rPr lang="hr-HR" sz="2800" dirty="0" smtClean="0">
                          <a:effectLst/>
                          <a:latin typeface="+mn-lt"/>
                        </a:rPr>
                        <a:t>radu</a:t>
                      </a:r>
                      <a:r>
                        <a:rPr lang="hr-HR" sz="2800" baseline="30000" dirty="0" smtClean="0">
                          <a:effectLst/>
                          <a:latin typeface="+mn-lt"/>
                        </a:rPr>
                        <a:t>*</a:t>
                      </a:r>
                      <a:r>
                        <a:rPr lang="hr-HR" sz="2800" dirty="0">
                          <a:effectLst/>
                          <a:latin typeface="+mn-lt"/>
                        </a:rPr>
                        <a:t> za sufinanciranu osobu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5.722,20 kn bruto I iznos plaće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effectLst/>
                          <a:latin typeface="+mn-lt"/>
                        </a:rPr>
                        <a:t>7.152,75 kn bruto I iznos plaće</a:t>
                      </a:r>
                    </a:p>
                  </a:txBody>
                  <a:tcPr marL="52843" marR="52843" marT="26422" marB="264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9664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0455" y="9406142"/>
            <a:ext cx="19066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*Navedeni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iznosi predstavljaju najniži propisani bruto I iznos plaće koji je poslodavac dužan ugovoriti temeljem ugovora o radu sa sufinanciranom osobom.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265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ZZ osnovni predlošc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kolegij 01072019" id="{6AC2144E-7323-4CAC-B5F1-30FC0942EEC2}" vid="{F8729CE0-75BE-4E5B-B0DB-FF27442DB8EC}"/>
    </a:ext>
  </a:extLst>
</a:theme>
</file>

<file path=ppt/theme/theme2.xml><?xml version="1.0" encoding="utf-8"?>
<a:theme xmlns:a="http://schemas.openxmlformats.org/drawingml/2006/main" name="HZZ posebni predlošc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kolegij 01072019" id="{6AC2144E-7323-4CAC-B5F1-30FC0942EEC2}" vid="{D8764F6D-75CD-42A6-B6E3-5550D718B68C}"/>
    </a:ext>
  </a:extLst>
</a:theme>
</file>

<file path=ppt/theme/theme3.xml><?xml version="1.0" encoding="utf-8"?>
<a:theme xmlns:a="http://schemas.openxmlformats.org/drawingml/2006/main" name="HZZ uslu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kolegij 01072019" id="{6AC2144E-7323-4CAC-B5F1-30FC0942EEC2}" vid="{EFBB2785-62C9-4130-B5AD-7F1BABF6373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kolegij 01072019</Template>
  <TotalTime>1402</TotalTime>
  <Words>2868</Words>
  <Application>Microsoft Office PowerPoint</Application>
  <PresentationFormat>Custom</PresentationFormat>
  <Paragraphs>578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Helvetica</vt:lpstr>
      <vt:lpstr>Helvetica Neue Medium</vt:lpstr>
      <vt:lpstr>linea-basic-10</vt:lpstr>
      <vt:lpstr>Source Sans Pro</vt:lpstr>
      <vt:lpstr>Times New Roman</vt:lpstr>
      <vt:lpstr>Wingdings</vt:lpstr>
      <vt:lpstr>HZZ osnovni predlošci</vt:lpstr>
      <vt:lpstr>HZZ posebni predlošci</vt:lpstr>
      <vt:lpstr>HZZ usluge</vt:lpstr>
      <vt:lpstr>Mjere aktivne  politike zapošljavanja u 2022. godini   Crikvenica, 2. ožujka 2022.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Aktivnosti u posredovanju i obrazovanju Kolegij predstojnika, 01.07.2019.</dc:title>
  <dc:subject/>
  <dc:creator>Ana Nikolić</dc:creator>
  <cp:keywords/>
  <dc:description>HZZ PowerPoint template v1.0</dc:description>
  <cp:lastModifiedBy>Željko Marković</cp:lastModifiedBy>
  <cp:revision>150</cp:revision>
  <cp:lastPrinted>2021-09-15T06:44:09Z</cp:lastPrinted>
  <dcterms:created xsi:type="dcterms:W3CDTF">2019-06-28T11:59:07Z</dcterms:created>
  <dcterms:modified xsi:type="dcterms:W3CDTF">2022-02-15T12:54:58Z</dcterms:modified>
  <cp:category/>
</cp:coreProperties>
</file>